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08" r:id="rId2"/>
    <p:sldId id="332" r:id="rId3"/>
    <p:sldId id="329" r:id="rId4"/>
    <p:sldId id="330" r:id="rId5"/>
    <p:sldId id="331" r:id="rId6"/>
    <p:sldId id="358" r:id="rId7"/>
    <p:sldId id="312" r:id="rId8"/>
    <p:sldId id="313" r:id="rId9"/>
    <p:sldId id="333" r:id="rId10"/>
    <p:sldId id="271" r:id="rId11"/>
    <p:sldId id="336" r:id="rId12"/>
    <p:sldId id="316" r:id="rId13"/>
    <p:sldId id="351" r:id="rId14"/>
    <p:sldId id="346" r:id="rId15"/>
    <p:sldId id="352" r:id="rId16"/>
    <p:sldId id="335" r:id="rId17"/>
    <p:sldId id="347" r:id="rId18"/>
    <p:sldId id="350" r:id="rId19"/>
    <p:sldId id="353" r:id="rId20"/>
    <p:sldId id="354" r:id="rId21"/>
    <p:sldId id="355" r:id="rId22"/>
    <p:sldId id="357" r:id="rId23"/>
    <p:sldId id="356" r:id="rId24"/>
    <p:sldId id="277" r:id="rId25"/>
    <p:sldId id="33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3840" userDrawn="1">
          <p15:clr>
            <a:srgbClr val="A4A3A4"/>
          </p15:clr>
        </p15:guide>
        <p15:guide id="3" pos="456" userDrawn="1">
          <p15:clr>
            <a:srgbClr val="A4A3A4"/>
          </p15:clr>
        </p15:guide>
        <p15:guide id="4" pos="72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B050"/>
    <a:srgbClr val="002060"/>
    <a:srgbClr val="000000"/>
    <a:srgbClr val="787FE1"/>
    <a:srgbClr val="AE74ED"/>
    <a:srgbClr val="8ADAD7"/>
    <a:srgbClr val="715BE4"/>
    <a:srgbClr val="9468DE"/>
    <a:srgbClr val="72B4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6" autoAdjust="0"/>
    <p:restoredTop sz="84944" autoAdjust="0"/>
  </p:normalViewPr>
  <p:slideViewPr>
    <p:cSldViewPr snapToGrid="0" showGuides="1">
      <p:cViewPr varScale="1">
        <p:scale>
          <a:sx n="111" d="100"/>
          <a:sy n="111" d="100"/>
        </p:scale>
        <p:origin x="594" y="96"/>
      </p:cViewPr>
      <p:guideLst>
        <p:guide orient="horz" pos="2064"/>
        <p:guide pos="3840"/>
        <p:guide pos="456"/>
        <p:guide pos="7200"/>
      </p:guideLst>
    </p:cSldViewPr>
  </p:slideViewPr>
  <p:notesTextViewPr>
    <p:cViewPr>
      <p:scale>
        <a:sx n="1" d="1"/>
        <a:sy n="1" d="1"/>
      </p:scale>
      <p:origin x="0" y="0"/>
    </p:cViewPr>
  </p:notesTextViewPr>
  <p:notesViewPr>
    <p:cSldViewPr snapToGrid="0" showGuides="1">
      <p:cViewPr varScale="1">
        <p:scale>
          <a:sx n="80" d="100"/>
          <a:sy n="80" d="100"/>
        </p:scale>
        <p:origin x="2940"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B8BDD7-4F37-46AB-9A13-BF4D77EDD71D}"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8F48A-6110-47DA-8521-A1D1FFD22FEF}" type="slidenum">
              <a:rPr lang="en-US" smtClean="0"/>
              <a:t>‹N›</a:t>
            </a:fld>
            <a:endParaRPr lang="en-US"/>
          </a:p>
        </p:txBody>
      </p:sp>
    </p:spTree>
    <p:extLst>
      <p:ext uri="{BB962C8B-B14F-4D97-AF65-F5344CB8AC3E}">
        <p14:creationId xmlns:p14="http://schemas.microsoft.com/office/powerpoint/2010/main" val="3451491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DF8F48A-6110-47DA-8521-A1D1FFD22FEF}" type="slidenum">
              <a:rPr lang="en-US" smtClean="0"/>
              <a:t>1</a:t>
            </a:fld>
            <a:endParaRPr lang="en-US"/>
          </a:p>
        </p:txBody>
      </p:sp>
    </p:spTree>
    <p:extLst>
      <p:ext uri="{BB962C8B-B14F-4D97-AF65-F5344CB8AC3E}">
        <p14:creationId xmlns:p14="http://schemas.microsoft.com/office/powerpoint/2010/main" val="105424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77cec164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77cec164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a:t> </a:t>
            </a:r>
            <a:endParaRPr lang="en-US" dirty="0"/>
          </a:p>
        </p:txBody>
      </p:sp>
      <p:sp>
        <p:nvSpPr>
          <p:cNvPr id="4" name="Slide Number Placeholder 3"/>
          <p:cNvSpPr>
            <a:spLocks noGrp="1"/>
          </p:cNvSpPr>
          <p:nvPr>
            <p:ph type="sldNum" sz="quarter" idx="10"/>
          </p:nvPr>
        </p:nvSpPr>
        <p:spPr/>
        <p:txBody>
          <a:bodyPr/>
          <a:lstStyle/>
          <a:p>
            <a:fld id="{6DF8F48A-6110-47DA-8521-A1D1FFD22FEF}" type="slidenum">
              <a:rPr lang="en-US" smtClean="0"/>
              <a:t>14</a:t>
            </a:fld>
            <a:endParaRPr lang="en-US"/>
          </a:p>
        </p:txBody>
      </p:sp>
    </p:spTree>
    <p:extLst>
      <p:ext uri="{BB962C8B-B14F-4D97-AF65-F5344CB8AC3E}">
        <p14:creationId xmlns:p14="http://schemas.microsoft.com/office/powerpoint/2010/main" val="1315506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8729d97241_0_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8729d97241_0_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8729d97241_0_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8729d97241_0_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6980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0BBB5-FEB0-47AD-A01D-A9D3462038F2}"/>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8207C41-C17D-4E84-B9CC-CA142B94C1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245F25D-6082-47DE-9B2C-675944DD1812}"/>
              </a:ext>
            </a:extLst>
          </p:cNvPr>
          <p:cNvSpPr>
            <a:spLocks noGrp="1"/>
          </p:cNvSpPr>
          <p:nvPr>
            <p:ph type="dt" sz="half" idx="10"/>
          </p:nvPr>
        </p:nvSpPr>
        <p:spPr/>
        <p:txBody>
          <a:bodyPr/>
          <a:lstStyle/>
          <a:p>
            <a:fld id="{9294036C-9E7C-4FFC-99FA-414B61E345DD}" type="datetimeFigureOut">
              <a:rPr lang="en-US" smtClean="0"/>
              <a:t>5/26/2023</a:t>
            </a:fld>
            <a:endParaRPr lang="en-US"/>
          </a:p>
        </p:txBody>
      </p:sp>
      <p:sp>
        <p:nvSpPr>
          <p:cNvPr id="5" name="Footer Placeholder 4">
            <a:extLst>
              <a:ext uri="{FF2B5EF4-FFF2-40B4-BE49-F238E27FC236}">
                <a16:creationId xmlns:a16="http://schemas.microsoft.com/office/drawing/2014/main" id="{5E24B0FF-3B25-4E5C-A0A7-4E1636362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77007-1A01-499B-ACAD-C9F9C20B76F8}"/>
              </a:ext>
            </a:extLst>
          </p:cNvPr>
          <p:cNvSpPr>
            <a:spLocks noGrp="1"/>
          </p:cNvSpPr>
          <p:nvPr>
            <p:ph type="sldNum" sz="quarter" idx="12"/>
          </p:nvPr>
        </p:nvSpPr>
        <p:spPr/>
        <p:txBody>
          <a:bodyPr/>
          <a:lstStyle/>
          <a:p>
            <a:fld id="{ED6580AB-5C3C-4B4F-8E2A-8B7A0A8CE695}" type="slidenum">
              <a:rPr lang="en-US" smtClean="0"/>
              <a:t>‹N›</a:t>
            </a:fld>
            <a:endParaRPr lang="en-US"/>
          </a:p>
        </p:txBody>
      </p:sp>
    </p:spTree>
    <p:extLst>
      <p:ext uri="{BB962C8B-B14F-4D97-AF65-F5344CB8AC3E}">
        <p14:creationId xmlns:p14="http://schemas.microsoft.com/office/powerpoint/2010/main" val="1169962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81C24-32F4-4208-B651-CDCBFCD031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B74779-B577-461F-A409-71F6A5A11A0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044BD-4FA0-432C-95D7-517D2DE8C4B6}"/>
              </a:ext>
            </a:extLst>
          </p:cNvPr>
          <p:cNvSpPr>
            <a:spLocks noGrp="1"/>
          </p:cNvSpPr>
          <p:nvPr>
            <p:ph type="dt" sz="half" idx="10"/>
          </p:nvPr>
        </p:nvSpPr>
        <p:spPr/>
        <p:txBody>
          <a:bodyPr/>
          <a:lstStyle/>
          <a:p>
            <a:fld id="{9294036C-9E7C-4FFC-99FA-414B61E345DD}" type="datetimeFigureOut">
              <a:rPr lang="en-US" smtClean="0"/>
              <a:t>5/26/2023</a:t>
            </a:fld>
            <a:endParaRPr lang="en-US"/>
          </a:p>
        </p:txBody>
      </p:sp>
      <p:sp>
        <p:nvSpPr>
          <p:cNvPr id="5" name="Footer Placeholder 4">
            <a:extLst>
              <a:ext uri="{FF2B5EF4-FFF2-40B4-BE49-F238E27FC236}">
                <a16:creationId xmlns:a16="http://schemas.microsoft.com/office/drawing/2014/main" id="{AD17F283-FE61-4C9A-9E39-74D429C582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9B807-6FE9-4E47-846B-BCB39B7AE2D5}"/>
              </a:ext>
            </a:extLst>
          </p:cNvPr>
          <p:cNvSpPr>
            <a:spLocks noGrp="1"/>
          </p:cNvSpPr>
          <p:nvPr>
            <p:ph type="sldNum" sz="quarter" idx="12"/>
          </p:nvPr>
        </p:nvSpPr>
        <p:spPr/>
        <p:txBody>
          <a:bodyPr/>
          <a:lstStyle/>
          <a:p>
            <a:fld id="{ED6580AB-5C3C-4B4F-8E2A-8B7A0A8CE695}" type="slidenum">
              <a:rPr lang="en-US" smtClean="0"/>
              <a:t>‹N›</a:t>
            </a:fld>
            <a:endParaRPr lang="en-US"/>
          </a:p>
        </p:txBody>
      </p:sp>
    </p:spTree>
    <p:extLst>
      <p:ext uri="{BB962C8B-B14F-4D97-AF65-F5344CB8AC3E}">
        <p14:creationId xmlns:p14="http://schemas.microsoft.com/office/powerpoint/2010/main" val="3103985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2594DD-FFD4-4AA9-BCDA-0BA87C1463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9C2B6E-24EB-42CE-8B4D-3178D08C7EB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92C56-63F3-4246-AAEE-2FBC89E80248}"/>
              </a:ext>
            </a:extLst>
          </p:cNvPr>
          <p:cNvSpPr>
            <a:spLocks noGrp="1"/>
          </p:cNvSpPr>
          <p:nvPr>
            <p:ph type="dt" sz="half" idx="10"/>
          </p:nvPr>
        </p:nvSpPr>
        <p:spPr/>
        <p:txBody>
          <a:bodyPr/>
          <a:lstStyle/>
          <a:p>
            <a:fld id="{9294036C-9E7C-4FFC-99FA-414B61E345DD}" type="datetimeFigureOut">
              <a:rPr lang="en-US" smtClean="0"/>
              <a:t>5/26/2023</a:t>
            </a:fld>
            <a:endParaRPr lang="en-US"/>
          </a:p>
        </p:txBody>
      </p:sp>
      <p:sp>
        <p:nvSpPr>
          <p:cNvPr id="5" name="Footer Placeholder 4">
            <a:extLst>
              <a:ext uri="{FF2B5EF4-FFF2-40B4-BE49-F238E27FC236}">
                <a16:creationId xmlns:a16="http://schemas.microsoft.com/office/drawing/2014/main" id="{35C10319-C816-40EC-B1D0-FD9748E41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54E9AB-6952-407A-9F06-2EB917172FBD}"/>
              </a:ext>
            </a:extLst>
          </p:cNvPr>
          <p:cNvSpPr>
            <a:spLocks noGrp="1"/>
          </p:cNvSpPr>
          <p:nvPr>
            <p:ph type="sldNum" sz="quarter" idx="12"/>
          </p:nvPr>
        </p:nvSpPr>
        <p:spPr/>
        <p:txBody>
          <a:bodyPr/>
          <a:lstStyle/>
          <a:p>
            <a:fld id="{ED6580AB-5C3C-4B4F-8E2A-8B7A0A8CE695}" type="slidenum">
              <a:rPr lang="en-US" smtClean="0"/>
              <a:t>‹N›</a:t>
            </a:fld>
            <a:endParaRPr lang="en-US"/>
          </a:p>
        </p:txBody>
      </p:sp>
    </p:spTree>
    <p:extLst>
      <p:ext uri="{BB962C8B-B14F-4D97-AF65-F5344CB8AC3E}">
        <p14:creationId xmlns:p14="http://schemas.microsoft.com/office/powerpoint/2010/main" val="360371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ADCE2-978E-4923-B0E9-4C966B6798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EB0BD6-F012-4C6D-BDAD-9E90ED25A3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E2F9E5-192C-4E88-9147-D263893B1842}"/>
              </a:ext>
            </a:extLst>
          </p:cNvPr>
          <p:cNvSpPr>
            <a:spLocks noGrp="1"/>
          </p:cNvSpPr>
          <p:nvPr>
            <p:ph type="dt" sz="half" idx="10"/>
          </p:nvPr>
        </p:nvSpPr>
        <p:spPr/>
        <p:txBody>
          <a:bodyPr/>
          <a:lstStyle/>
          <a:p>
            <a:fld id="{9294036C-9E7C-4FFC-99FA-414B61E345DD}" type="datetimeFigureOut">
              <a:rPr lang="en-US" smtClean="0"/>
              <a:t>5/26/2023</a:t>
            </a:fld>
            <a:endParaRPr lang="en-US"/>
          </a:p>
        </p:txBody>
      </p:sp>
      <p:sp>
        <p:nvSpPr>
          <p:cNvPr id="5" name="Footer Placeholder 4">
            <a:extLst>
              <a:ext uri="{FF2B5EF4-FFF2-40B4-BE49-F238E27FC236}">
                <a16:creationId xmlns:a16="http://schemas.microsoft.com/office/drawing/2014/main" id="{794A7138-3EAF-4C9D-903E-55D9BC0402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DB0B82-496D-45C3-A682-7AF9AFFB9693}"/>
              </a:ext>
            </a:extLst>
          </p:cNvPr>
          <p:cNvSpPr>
            <a:spLocks noGrp="1"/>
          </p:cNvSpPr>
          <p:nvPr>
            <p:ph type="sldNum" sz="quarter" idx="12"/>
          </p:nvPr>
        </p:nvSpPr>
        <p:spPr/>
        <p:txBody>
          <a:bodyPr/>
          <a:lstStyle/>
          <a:p>
            <a:fld id="{ED6580AB-5C3C-4B4F-8E2A-8B7A0A8CE695}" type="slidenum">
              <a:rPr lang="en-US" smtClean="0"/>
              <a:t>‹N›</a:t>
            </a:fld>
            <a:endParaRPr lang="en-US"/>
          </a:p>
        </p:txBody>
      </p:sp>
    </p:spTree>
    <p:extLst>
      <p:ext uri="{BB962C8B-B14F-4D97-AF65-F5344CB8AC3E}">
        <p14:creationId xmlns:p14="http://schemas.microsoft.com/office/powerpoint/2010/main" val="3515126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DAD0-5F6F-47DA-A010-1C4A30C88A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8EFA6E-A768-42A8-B2C3-F100D82609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2F46640-E89E-47CE-984D-0C0ECF7CF529}"/>
              </a:ext>
            </a:extLst>
          </p:cNvPr>
          <p:cNvSpPr>
            <a:spLocks noGrp="1"/>
          </p:cNvSpPr>
          <p:nvPr>
            <p:ph type="dt" sz="half" idx="10"/>
          </p:nvPr>
        </p:nvSpPr>
        <p:spPr/>
        <p:txBody>
          <a:bodyPr/>
          <a:lstStyle/>
          <a:p>
            <a:fld id="{9294036C-9E7C-4FFC-99FA-414B61E345DD}" type="datetimeFigureOut">
              <a:rPr lang="en-US" smtClean="0"/>
              <a:t>5/26/2023</a:t>
            </a:fld>
            <a:endParaRPr lang="en-US"/>
          </a:p>
        </p:txBody>
      </p:sp>
      <p:sp>
        <p:nvSpPr>
          <p:cNvPr id="5" name="Footer Placeholder 4">
            <a:extLst>
              <a:ext uri="{FF2B5EF4-FFF2-40B4-BE49-F238E27FC236}">
                <a16:creationId xmlns:a16="http://schemas.microsoft.com/office/drawing/2014/main" id="{F4177A8F-F167-4C43-AEE7-450670801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DA754-ED79-4909-833D-55BF9A5D80BB}"/>
              </a:ext>
            </a:extLst>
          </p:cNvPr>
          <p:cNvSpPr>
            <a:spLocks noGrp="1"/>
          </p:cNvSpPr>
          <p:nvPr>
            <p:ph type="sldNum" sz="quarter" idx="12"/>
          </p:nvPr>
        </p:nvSpPr>
        <p:spPr/>
        <p:txBody>
          <a:bodyPr/>
          <a:lstStyle/>
          <a:p>
            <a:fld id="{ED6580AB-5C3C-4B4F-8E2A-8B7A0A8CE695}" type="slidenum">
              <a:rPr lang="en-US" smtClean="0"/>
              <a:t>‹N›</a:t>
            </a:fld>
            <a:endParaRPr lang="en-US"/>
          </a:p>
        </p:txBody>
      </p:sp>
    </p:spTree>
    <p:extLst>
      <p:ext uri="{BB962C8B-B14F-4D97-AF65-F5344CB8AC3E}">
        <p14:creationId xmlns:p14="http://schemas.microsoft.com/office/powerpoint/2010/main" val="3160087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AA026-BFE6-4D2A-9ABF-C593B56665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747E8-A36B-4B4A-B2A4-B5283152AB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C6B59D-87BD-4F32-B9BC-31F9B1A5D7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C49B47-0C41-4DCC-9902-126916D9C448}"/>
              </a:ext>
            </a:extLst>
          </p:cNvPr>
          <p:cNvSpPr>
            <a:spLocks noGrp="1"/>
          </p:cNvSpPr>
          <p:nvPr>
            <p:ph type="dt" sz="half" idx="10"/>
          </p:nvPr>
        </p:nvSpPr>
        <p:spPr/>
        <p:txBody>
          <a:bodyPr/>
          <a:lstStyle/>
          <a:p>
            <a:fld id="{9294036C-9E7C-4FFC-99FA-414B61E345DD}" type="datetimeFigureOut">
              <a:rPr lang="en-US" smtClean="0"/>
              <a:t>5/26/2023</a:t>
            </a:fld>
            <a:endParaRPr lang="en-US"/>
          </a:p>
        </p:txBody>
      </p:sp>
      <p:sp>
        <p:nvSpPr>
          <p:cNvPr id="6" name="Footer Placeholder 5">
            <a:extLst>
              <a:ext uri="{FF2B5EF4-FFF2-40B4-BE49-F238E27FC236}">
                <a16:creationId xmlns:a16="http://schemas.microsoft.com/office/drawing/2014/main" id="{B7CD28B7-2F2D-4E80-A107-C1F266C630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5D650A-4D0F-46AE-A132-267FCD921E82}"/>
              </a:ext>
            </a:extLst>
          </p:cNvPr>
          <p:cNvSpPr>
            <a:spLocks noGrp="1"/>
          </p:cNvSpPr>
          <p:nvPr>
            <p:ph type="sldNum" sz="quarter" idx="12"/>
          </p:nvPr>
        </p:nvSpPr>
        <p:spPr/>
        <p:txBody>
          <a:bodyPr/>
          <a:lstStyle/>
          <a:p>
            <a:fld id="{ED6580AB-5C3C-4B4F-8E2A-8B7A0A8CE695}" type="slidenum">
              <a:rPr lang="en-US" smtClean="0"/>
              <a:t>‹N›</a:t>
            </a:fld>
            <a:endParaRPr lang="en-US"/>
          </a:p>
        </p:txBody>
      </p:sp>
    </p:spTree>
    <p:extLst>
      <p:ext uri="{BB962C8B-B14F-4D97-AF65-F5344CB8AC3E}">
        <p14:creationId xmlns:p14="http://schemas.microsoft.com/office/powerpoint/2010/main" val="1219876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C6F9-F6F6-4EA1-98AA-81B84F7CC0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B8B83E-B37C-46C9-8284-D6EBA0033C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9A150B8-0288-44AC-9CE7-E7BD9FB32E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F5DCAE-6027-49B9-A818-F45FADE27B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4FAE16-DBCB-4A42-BFFC-053F2D529A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E8C038-E6A1-499D-9E24-FA5980421C81}"/>
              </a:ext>
            </a:extLst>
          </p:cNvPr>
          <p:cNvSpPr>
            <a:spLocks noGrp="1"/>
          </p:cNvSpPr>
          <p:nvPr>
            <p:ph type="dt" sz="half" idx="10"/>
          </p:nvPr>
        </p:nvSpPr>
        <p:spPr/>
        <p:txBody>
          <a:bodyPr/>
          <a:lstStyle/>
          <a:p>
            <a:fld id="{9294036C-9E7C-4FFC-99FA-414B61E345DD}" type="datetimeFigureOut">
              <a:rPr lang="en-US" smtClean="0"/>
              <a:t>5/26/2023</a:t>
            </a:fld>
            <a:endParaRPr lang="en-US"/>
          </a:p>
        </p:txBody>
      </p:sp>
      <p:sp>
        <p:nvSpPr>
          <p:cNvPr id="8" name="Footer Placeholder 7">
            <a:extLst>
              <a:ext uri="{FF2B5EF4-FFF2-40B4-BE49-F238E27FC236}">
                <a16:creationId xmlns:a16="http://schemas.microsoft.com/office/drawing/2014/main" id="{F9F911B6-A759-487E-8CB6-CF9EF737F0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906EC0-369D-4138-8D70-148CFDEE55EE}"/>
              </a:ext>
            </a:extLst>
          </p:cNvPr>
          <p:cNvSpPr>
            <a:spLocks noGrp="1"/>
          </p:cNvSpPr>
          <p:nvPr>
            <p:ph type="sldNum" sz="quarter" idx="12"/>
          </p:nvPr>
        </p:nvSpPr>
        <p:spPr/>
        <p:txBody>
          <a:bodyPr/>
          <a:lstStyle/>
          <a:p>
            <a:fld id="{ED6580AB-5C3C-4B4F-8E2A-8B7A0A8CE695}" type="slidenum">
              <a:rPr lang="en-US" smtClean="0"/>
              <a:t>‹N›</a:t>
            </a:fld>
            <a:endParaRPr lang="en-US"/>
          </a:p>
        </p:txBody>
      </p:sp>
    </p:spTree>
    <p:extLst>
      <p:ext uri="{BB962C8B-B14F-4D97-AF65-F5344CB8AC3E}">
        <p14:creationId xmlns:p14="http://schemas.microsoft.com/office/powerpoint/2010/main" val="2824554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02F8A-97AC-456C-B9E3-45A7D520C5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40F483-F2B9-47A3-9B5C-8C264B7016BD}"/>
              </a:ext>
            </a:extLst>
          </p:cNvPr>
          <p:cNvSpPr>
            <a:spLocks noGrp="1"/>
          </p:cNvSpPr>
          <p:nvPr>
            <p:ph type="dt" sz="half" idx="10"/>
          </p:nvPr>
        </p:nvSpPr>
        <p:spPr/>
        <p:txBody>
          <a:bodyPr/>
          <a:lstStyle/>
          <a:p>
            <a:fld id="{9294036C-9E7C-4FFC-99FA-414B61E345DD}" type="datetimeFigureOut">
              <a:rPr lang="en-US" smtClean="0"/>
              <a:t>5/26/2023</a:t>
            </a:fld>
            <a:endParaRPr lang="en-US"/>
          </a:p>
        </p:txBody>
      </p:sp>
      <p:sp>
        <p:nvSpPr>
          <p:cNvPr id="4" name="Footer Placeholder 3">
            <a:extLst>
              <a:ext uri="{FF2B5EF4-FFF2-40B4-BE49-F238E27FC236}">
                <a16:creationId xmlns:a16="http://schemas.microsoft.com/office/drawing/2014/main" id="{25849874-9D9B-4597-B20D-33D6F58BC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35894C-9062-435A-9758-82ED9C6D787E}"/>
              </a:ext>
            </a:extLst>
          </p:cNvPr>
          <p:cNvSpPr>
            <a:spLocks noGrp="1"/>
          </p:cNvSpPr>
          <p:nvPr>
            <p:ph type="sldNum" sz="quarter" idx="12"/>
          </p:nvPr>
        </p:nvSpPr>
        <p:spPr/>
        <p:txBody>
          <a:bodyPr/>
          <a:lstStyle/>
          <a:p>
            <a:fld id="{ED6580AB-5C3C-4B4F-8E2A-8B7A0A8CE695}" type="slidenum">
              <a:rPr lang="en-US" smtClean="0"/>
              <a:t>‹N›</a:t>
            </a:fld>
            <a:endParaRPr lang="en-US"/>
          </a:p>
        </p:txBody>
      </p:sp>
    </p:spTree>
    <p:extLst>
      <p:ext uri="{BB962C8B-B14F-4D97-AF65-F5344CB8AC3E}">
        <p14:creationId xmlns:p14="http://schemas.microsoft.com/office/powerpoint/2010/main" val="26817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A3F6AD-4D61-4238-AB7D-613625BFF81F}"/>
              </a:ext>
            </a:extLst>
          </p:cNvPr>
          <p:cNvSpPr>
            <a:spLocks noGrp="1"/>
          </p:cNvSpPr>
          <p:nvPr>
            <p:ph type="dt" sz="half" idx="10"/>
          </p:nvPr>
        </p:nvSpPr>
        <p:spPr/>
        <p:txBody>
          <a:bodyPr/>
          <a:lstStyle/>
          <a:p>
            <a:fld id="{9294036C-9E7C-4FFC-99FA-414B61E345DD}" type="datetimeFigureOut">
              <a:rPr lang="en-US" smtClean="0"/>
              <a:t>5/26/2023</a:t>
            </a:fld>
            <a:endParaRPr lang="en-US"/>
          </a:p>
        </p:txBody>
      </p:sp>
      <p:sp>
        <p:nvSpPr>
          <p:cNvPr id="3" name="Footer Placeholder 2">
            <a:extLst>
              <a:ext uri="{FF2B5EF4-FFF2-40B4-BE49-F238E27FC236}">
                <a16:creationId xmlns:a16="http://schemas.microsoft.com/office/drawing/2014/main" id="{D8AACDC9-944D-47C6-B286-82C86AD943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EAAC43-3846-4080-B764-AB2DB308C58A}"/>
              </a:ext>
            </a:extLst>
          </p:cNvPr>
          <p:cNvSpPr>
            <a:spLocks noGrp="1"/>
          </p:cNvSpPr>
          <p:nvPr>
            <p:ph type="sldNum" sz="quarter" idx="12"/>
          </p:nvPr>
        </p:nvSpPr>
        <p:spPr/>
        <p:txBody>
          <a:bodyPr/>
          <a:lstStyle/>
          <a:p>
            <a:fld id="{ED6580AB-5C3C-4B4F-8E2A-8B7A0A8CE695}" type="slidenum">
              <a:rPr lang="en-US" smtClean="0"/>
              <a:t>‹N›</a:t>
            </a:fld>
            <a:endParaRPr lang="en-US"/>
          </a:p>
        </p:txBody>
      </p:sp>
    </p:spTree>
    <p:extLst>
      <p:ext uri="{BB962C8B-B14F-4D97-AF65-F5344CB8AC3E}">
        <p14:creationId xmlns:p14="http://schemas.microsoft.com/office/powerpoint/2010/main" val="2821370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F4779-0336-4AFA-B9A7-259EE8BEC1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82F449-DDC3-4694-81E5-91A4B8F433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00A2C4-3B2E-46AC-9605-73F5B2CC1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909769-F5A5-4635-BD0C-D6049DEB9632}"/>
              </a:ext>
            </a:extLst>
          </p:cNvPr>
          <p:cNvSpPr>
            <a:spLocks noGrp="1"/>
          </p:cNvSpPr>
          <p:nvPr>
            <p:ph type="dt" sz="half" idx="10"/>
          </p:nvPr>
        </p:nvSpPr>
        <p:spPr/>
        <p:txBody>
          <a:bodyPr/>
          <a:lstStyle/>
          <a:p>
            <a:fld id="{9294036C-9E7C-4FFC-99FA-414B61E345DD}" type="datetimeFigureOut">
              <a:rPr lang="en-US" smtClean="0"/>
              <a:t>5/26/2023</a:t>
            </a:fld>
            <a:endParaRPr lang="en-US"/>
          </a:p>
        </p:txBody>
      </p:sp>
      <p:sp>
        <p:nvSpPr>
          <p:cNvPr id="6" name="Footer Placeholder 5">
            <a:extLst>
              <a:ext uri="{FF2B5EF4-FFF2-40B4-BE49-F238E27FC236}">
                <a16:creationId xmlns:a16="http://schemas.microsoft.com/office/drawing/2014/main" id="{F9252DC3-D3D7-446F-A866-D7820B7BF8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1CDB00-5218-4567-902B-845073BE8753}"/>
              </a:ext>
            </a:extLst>
          </p:cNvPr>
          <p:cNvSpPr>
            <a:spLocks noGrp="1"/>
          </p:cNvSpPr>
          <p:nvPr>
            <p:ph type="sldNum" sz="quarter" idx="12"/>
          </p:nvPr>
        </p:nvSpPr>
        <p:spPr/>
        <p:txBody>
          <a:bodyPr/>
          <a:lstStyle/>
          <a:p>
            <a:fld id="{ED6580AB-5C3C-4B4F-8E2A-8B7A0A8CE695}" type="slidenum">
              <a:rPr lang="en-US" smtClean="0"/>
              <a:t>‹N›</a:t>
            </a:fld>
            <a:endParaRPr lang="en-US"/>
          </a:p>
        </p:txBody>
      </p:sp>
    </p:spTree>
    <p:extLst>
      <p:ext uri="{BB962C8B-B14F-4D97-AF65-F5344CB8AC3E}">
        <p14:creationId xmlns:p14="http://schemas.microsoft.com/office/powerpoint/2010/main" val="1776128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61E4-9FF7-494B-A1C9-C9A1DD7052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245657-DA21-4769-84F8-88DC644508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67B310-6692-4981-9CB8-FE79A091F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DA2C9E-A9AD-4BB9-A691-90BB84F58CE9}"/>
              </a:ext>
            </a:extLst>
          </p:cNvPr>
          <p:cNvSpPr>
            <a:spLocks noGrp="1"/>
          </p:cNvSpPr>
          <p:nvPr>
            <p:ph type="dt" sz="half" idx="10"/>
          </p:nvPr>
        </p:nvSpPr>
        <p:spPr/>
        <p:txBody>
          <a:bodyPr/>
          <a:lstStyle/>
          <a:p>
            <a:fld id="{9294036C-9E7C-4FFC-99FA-414B61E345DD}" type="datetimeFigureOut">
              <a:rPr lang="en-US" smtClean="0"/>
              <a:t>5/26/2023</a:t>
            </a:fld>
            <a:endParaRPr lang="en-US"/>
          </a:p>
        </p:txBody>
      </p:sp>
      <p:sp>
        <p:nvSpPr>
          <p:cNvPr id="6" name="Footer Placeholder 5">
            <a:extLst>
              <a:ext uri="{FF2B5EF4-FFF2-40B4-BE49-F238E27FC236}">
                <a16:creationId xmlns:a16="http://schemas.microsoft.com/office/drawing/2014/main" id="{F4B3D45D-C826-4846-BBFC-A0D98B7E7A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516961-40DC-443E-9DB8-3A987DF499A9}"/>
              </a:ext>
            </a:extLst>
          </p:cNvPr>
          <p:cNvSpPr>
            <a:spLocks noGrp="1"/>
          </p:cNvSpPr>
          <p:nvPr>
            <p:ph type="sldNum" sz="quarter" idx="12"/>
          </p:nvPr>
        </p:nvSpPr>
        <p:spPr/>
        <p:txBody>
          <a:bodyPr/>
          <a:lstStyle/>
          <a:p>
            <a:fld id="{ED6580AB-5C3C-4B4F-8E2A-8B7A0A8CE695}" type="slidenum">
              <a:rPr lang="en-US" smtClean="0"/>
              <a:t>‹N›</a:t>
            </a:fld>
            <a:endParaRPr lang="en-US"/>
          </a:p>
        </p:txBody>
      </p:sp>
    </p:spTree>
    <p:extLst>
      <p:ext uri="{BB962C8B-B14F-4D97-AF65-F5344CB8AC3E}">
        <p14:creationId xmlns:p14="http://schemas.microsoft.com/office/powerpoint/2010/main" val="2631333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341CFC-63B9-4A19-A8AB-62B9E452AE5E}"/>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A838B-134E-40B6-A7E3-1119BB8BF5BD}"/>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943BB-9EAD-4CBC-9CA2-75F70C6B58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94036C-9E7C-4FFC-99FA-414B61E345DD}" type="datetimeFigureOut">
              <a:rPr lang="en-US" smtClean="0"/>
              <a:t>5/26/2023</a:t>
            </a:fld>
            <a:endParaRPr lang="en-US"/>
          </a:p>
        </p:txBody>
      </p:sp>
      <p:sp>
        <p:nvSpPr>
          <p:cNvPr id="5" name="Footer Placeholder 4">
            <a:extLst>
              <a:ext uri="{FF2B5EF4-FFF2-40B4-BE49-F238E27FC236}">
                <a16:creationId xmlns:a16="http://schemas.microsoft.com/office/drawing/2014/main" id="{F204E537-5CBA-4B86-9D30-577B9F741E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E79E72-0F12-4646-BCDF-4C9EAA89C2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580AB-5C3C-4B4F-8E2A-8B7A0A8CE695}" type="slidenum">
              <a:rPr lang="en-US" smtClean="0"/>
              <a:t>‹N›</a:t>
            </a:fld>
            <a:endParaRPr lang="en-US"/>
          </a:p>
        </p:txBody>
      </p:sp>
    </p:spTree>
    <p:extLst>
      <p:ext uri="{BB962C8B-B14F-4D97-AF65-F5344CB8AC3E}">
        <p14:creationId xmlns:p14="http://schemas.microsoft.com/office/powerpoint/2010/main" val="554378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slideLayout" Target="../slideLayouts/slideLayout7.xml"/><Relationship Id="rId16" Type="http://schemas.openxmlformats.org/officeDocument/2006/relationships/image" Target="../media/image47.png"/><Relationship Id="rId1" Type="http://schemas.openxmlformats.org/officeDocument/2006/relationships/tags" Target="../tags/tag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7.png"/><Relationship Id="rId7"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41.png"/><Relationship Id="rId10" Type="http://schemas.openxmlformats.org/officeDocument/2006/relationships/image" Target="../media/image60.png"/><Relationship Id="rId4" Type="http://schemas.openxmlformats.org/officeDocument/2006/relationships/image" Target="../media/image48.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video" Target="../media/media7.mp4"/><Relationship Id="rId13" Type="http://schemas.openxmlformats.org/officeDocument/2006/relationships/image" Target="../media/image65.png"/><Relationship Id="rId3" Type="http://schemas.microsoft.com/office/2007/relationships/media" Target="../media/media5.mp4"/><Relationship Id="rId7" Type="http://schemas.microsoft.com/office/2007/relationships/media" Target="../media/media7.mp4"/><Relationship Id="rId12" Type="http://schemas.openxmlformats.org/officeDocument/2006/relationships/image" Target="../media/image6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image" Target="../media/image63.png"/><Relationship Id="rId5" Type="http://schemas.microsoft.com/office/2007/relationships/media" Target="../media/media6.mp4"/><Relationship Id="rId10" Type="http://schemas.openxmlformats.org/officeDocument/2006/relationships/image" Target="../media/image62.jpg"/><Relationship Id="rId4" Type="http://schemas.openxmlformats.org/officeDocument/2006/relationships/video" Target="../media/media5.mp4"/><Relationship Id="rId9" Type="http://schemas.openxmlformats.org/officeDocument/2006/relationships/slideLayout" Target="../slideLayouts/slideLayout7.xml"/><Relationship Id="rId14" Type="http://schemas.openxmlformats.org/officeDocument/2006/relationships/image" Target="../media/image66.png"/></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6.xml"/><Relationship Id="rId7" Type="http://schemas.openxmlformats.org/officeDocument/2006/relationships/image" Target="../media/image82.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81.png"/><Relationship Id="rId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notesSlide" Target="../notesSlides/notesSlide6.xml"/><Relationship Id="rId9" Type="http://schemas.openxmlformats.org/officeDocument/2006/relationships/image" Target="../media/image84.png"/></Relationships>
</file>

<file path=ppt/slides/_rels/slide25.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5.gif"/><Relationship Id="rId7" Type="http://schemas.microsoft.com/office/2007/relationships/hdphoto" Target="../media/hdphoto1.wdp"/><Relationship Id="rId12"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image" Target="../media/image86.png"/><Relationship Id="rId10" Type="http://schemas.openxmlformats.org/officeDocument/2006/relationships/image" Target="../media/image90.png"/><Relationship Id="rId4" Type="http://schemas.openxmlformats.org/officeDocument/2006/relationships/image" Target="../media/image31.png"/><Relationship Id="rId9"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504344-8563-476C-9EF9-4200B272FDC1}"/>
              </a:ext>
            </a:extLst>
          </p:cNvPr>
          <p:cNvGrpSpPr/>
          <p:nvPr/>
        </p:nvGrpSpPr>
        <p:grpSpPr>
          <a:xfrm>
            <a:off x="4855953" y="-2833465"/>
            <a:ext cx="8948964" cy="12105059"/>
            <a:chOff x="4855953" y="-2833465"/>
            <a:chExt cx="8948964" cy="12105059"/>
          </a:xfrm>
        </p:grpSpPr>
        <p:sp>
          <p:nvSpPr>
            <p:cNvPr id="18" name="Freeform 10">
              <a:extLst>
                <a:ext uri="{FF2B5EF4-FFF2-40B4-BE49-F238E27FC236}">
                  <a16:creationId xmlns:a16="http://schemas.microsoft.com/office/drawing/2014/main" id="{73D22BE5-D5D5-4BF2-A935-5C4AB588B458}"/>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11">
              <a:extLst>
                <a:ext uri="{FF2B5EF4-FFF2-40B4-BE49-F238E27FC236}">
                  <a16:creationId xmlns:a16="http://schemas.microsoft.com/office/drawing/2014/main" id="{C42C174B-303A-45F6-8FF1-93001A3AAFC1}"/>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12">
              <a:extLst>
                <a:ext uri="{FF2B5EF4-FFF2-40B4-BE49-F238E27FC236}">
                  <a16:creationId xmlns:a16="http://schemas.microsoft.com/office/drawing/2014/main" id="{22AA5A4F-A0EB-453F-A699-F817D4616C6F}"/>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4" name="TextBox 23">
            <a:extLst>
              <a:ext uri="{FF2B5EF4-FFF2-40B4-BE49-F238E27FC236}">
                <a16:creationId xmlns:a16="http://schemas.microsoft.com/office/drawing/2014/main" id="{C1165547-DF3A-4694-9097-2BDAF2003713}"/>
              </a:ext>
            </a:extLst>
          </p:cNvPr>
          <p:cNvSpPr txBox="1"/>
          <p:nvPr/>
        </p:nvSpPr>
        <p:spPr>
          <a:xfrm>
            <a:off x="415396" y="2864147"/>
            <a:ext cx="5264043" cy="738664"/>
          </a:xfrm>
          <a:prstGeom prst="rect">
            <a:avLst/>
          </a:prstGeom>
          <a:noFill/>
        </p:spPr>
        <p:txBody>
          <a:bodyPr wrap="square" lIns="0" tIns="0" rIns="0" bIns="0" rtlCol="0">
            <a:spAutoFit/>
          </a:bodyPr>
          <a:lstStyle/>
          <a:p>
            <a:r>
              <a:rPr lang="en-US" sz="2400" b="1" dirty="0">
                <a:solidFill>
                  <a:srgbClr val="002060"/>
                </a:solidFill>
                <a:latin typeface="Segoe UI" panose="020B0502040204020203" pitchFamily="34" charset="0"/>
                <a:cs typeface="Segoe UI" panose="020B0502040204020203" pitchFamily="34" charset="0"/>
              </a:rPr>
              <a:t>AIMH Lab Approaches for </a:t>
            </a:r>
          </a:p>
          <a:p>
            <a:r>
              <a:rPr lang="en-US" sz="2400" b="1" dirty="0">
                <a:solidFill>
                  <a:srgbClr val="002060"/>
                </a:solidFill>
                <a:latin typeface="Segoe UI" panose="020B0502040204020203" pitchFamily="34" charset="0"/>
                <a:cs typeface="Segoe UI" panose="020B0502040204020203" pitchFamily="34" charset="0"/>
              </a:rPr>
              <a:t>Deepfake Detection</a:t>
            </a:r>
          </a:p>
        </p:txBody>
      </p:sp>
      <p:sp>
        <p:nvSpPr>
          <p:cNvPr id="55" name="Rectangle 54">
            <a:extLst>
              <a:ext uri="{FF2B5EF4-FFF2-40B4-BE49-F238E27FC236}">
                <a16:creationId xmlns:a16="http://schemas.microsoft.com/office/drawing/2014/main" id="{6BBBCB2E-F413-4381-8378-02FDC20EA4F6}"/>
              </a:ext>
            </a:extLst>
          </p:cNvPr>
          <p:cNvSpPr/>
          <p:nvPr/>
        </p:nvSpPr>
        <p:spPr>
          <a:xfrm>
            <a:off x="415397" y="3769721"/>
            <a:ext cx="4786918" cy="738664"/>
          </a:xfrm>
          <a:prstGeom prst="rect">
            <a:avLst/>
          </a:prstGeom>
        </p:spPr>
        <p:txBody>
          <a:bodyPr wrap="square" lIns="0" tIns="0" rIns="0" bIns="0">
            <a:spAutoFit/>
          </a:bodyPr>
          <a:lstStyle/>
          <a:p>
            <a:r>
              <a:rPr lang="en-US" sz="1600" b="1" i="1" dirty="0">
                <a:solidFill>
                  <a:srgbClr val="002060"/>
                </a:solidFill>
                <a:latin typeface="+mj-lt"/>
                <a:cs typeface="Segoe UI" panose="020B0502040204020203" pitchFamily="34" charset="0"/>
              </a:rPr>
              <a:t>Davide Alessandro Coccomini</a:t>
            </a:r>
            <a:r>
              <a:rPr lang="en-US" sz="1600" i="1" dirty="0">
                <a:solidFill>
                  <a:srgbClr val="002060"/>
                </a:solidFill>
                <a:latin typeface="+mj-lt"/>
                <a:cs typeface="Segoe UI" panose="020B0502040204020203" pitchFamily="34" charset="0"/>
              </a:rPr>
              <a:t>, Roberto </a:t>
            </a:r>
            <a:r>
              <a:rPr lang="en-US" sz="1600" i="1" dirty="0" err="1">
                <a:solidFill>
                  <a:srgbClr val="002060"/>
                </a:solidFill>
                <a:latin typeface="+mj-lt"/>
                <a:cs typeface="Segoe UI" panose="020B0502040204020203" pitchFamily="34" charset="0"/>
              </a:rPr>
              <a:t>Caldelli</a:t>
            </a:r>
            <a:r>
              <a:rPr lang="en-US" sz="1600" i="1" dirty="0">
                <a:solidFill>
                  <a:srgbClr val="002060"/>
                </a:solidFill>
                <a:latin typeface="+mj-lt"/>
                <a:cs typeface="Segoe UI" panose="020B0502040204020203" pitchFamily="34" charset="0"/>
              </a:rPr>
              <a:t>, Andrea </a:t>
            </a:r>
            <a:r>
              <a:rPr lang="en-US" sz="1600" i="1" dirty="0" err="1">
                <a:solidFill>
                  <a:srgbClr val="002060"/>
                </a:solidFill>
                <a:latin typeface="+mj-lt"/>
                <a:cs typeface="Segoe UI" panose="020B0502040204020203" pitchFamily="34" charset="0"/>
              </a:rPr>
              <a:t>Esuli</a:t>
            </a:r>
            <a:r>
              <a:rPr lang="en-US" sz="1600" i="1" dirty="0">
                <a:solidFill>
                  <a:srgbClr val="002060"/>
                </a:solidFill>
                <a:latin typeface="+mj-lt"/>
                <a:cs typeface="Segoe UI" panose="020B0502040204020203" pitchFamily="34" charset="0"/>
              </a:rPr>
              <a:t>, Fabrizio </a:t>
            </a:r>
            <a:r>
              <a:rPr lang="en-US" sz="1600" i="1" dirty="0" err="1">
                <a:solidFill>
                  <a:srgbClr val="002060"/>
                </a:solidFill>
                <a:latin typeface="+mj-lt"/>
                <a:cs typeface="Segoe UI" panose="020B0502040204020203" pitchFamily="34" charset="0"/>
              </a:rPr>
              <a:t>Falchi</a:t>
            </a:r>
            <a:r>
              <a:rPr lang="en-US" sz="1600" i="1" dirty="0">
                <a:solidFill>
                  <a:srgbClr val="002060"/>
                </a:solidFill>
                <a:latin typeface="+mj-lt"/>
                <a:cs typeface="Segoe UI" panose="020B0502040204020203" pitchFamily="34" charset="0"/>
              </a:rPr>
              <a:t>, Claudio Gennaro, Nicola Messina, Giuseppe Amato</a:t>
            </a:r>
          </a:p>
        </p:txBody>
      </p:sp>
      <p:pic>
        <p:nvPicPr>
          <p:cNvPr id="4" name="Elemento grafico 3">
            <a:extLst>
              <a:ext uri="{FF2B5EF4-FFF2-40B4-BE49-F238E27FC236}">
                <a16:creationId xmlns:a16="http://schemas.microsoft.com/office/drawing/2014/main" id="{AC1077CB-8C71-456B-8882-83B67879F6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02692" y="1927667"/>
            <a:ext cx="3002665" cy="3002665"/>
          </a:xfrm>
          <a:prstGeom prst="rect">
            <a:avLst/>
          </a:prstGeom>
        </p:spPr>
      </p:pic>
      <p:pic>
        <p:nvPicPr>
          <p:cNvPr id="3" name="Google Shape;63;p13" descr="isti-logo.png">
            <a:extLst>
              <a:ext uri="{FF2B5EF4-FFF2-40B4-BE49-F238E27FC236}">
                <a16:creationId xmlns:a16="http://schemas.microsoft.com/office/drawing/2014/main" id="{3D8DD508-EC94-E6B9-32A7-7A5CA95C352E}"/>
              </a:ext>
            </a:extLst>
          </p:cNvPr>
          <p:cNvPicPr preferRelativeResize="0"/>
          <p:nvPr/>
        </p:nvPicPr>
        <p:blipFill>
          <a:blip r:embed="rId5">
            <a:alphaModFix/>
          </a:blip>
          <a:stretch>
            <a:fillRect/>
          </a:stretch>
        </p:blipFill>
        <p:spPr>
          <a:xfrm>
            <a:off x="1024431" y="813206"/>
            <a:ext cx="653240" cy="494046"/>
          </a:xfrm>
          <a:prstGeom prst="rect">
            <a:avLst/>
          </a:prstGeom>
          <a:noFill/>
          <a:ln>
            <a:noFill/>
          </a:ln>
        </p:spPr>
      </p:pic>
      <p:pic>
        <p:nvPicPr>
          <p:cNvPr id="5" name="Google Shape;64;p13" descr="cnr-logo.png">
            <a:extLst>
              <a:ext uri="{FF2B5EF4-FFF2-40B4-BE49-F238E27FC236}">
                <a16:creationId xmlns:a16="http://schemas.microsoft.com/office/drawing/2014/main" id="{CE98B66E-34C8-FA43-9378-A2F0D937C15A}"/>
              </a:ext>
            </a:extLst>
          </p:cNvPr>
          <p:cNvPicPr preferRelativeResize="0"/>
          <p:nvPr/>
        </p:nvPicPr>
        <p:blipFill>
          <a:blip r:embed="rId6">
            <a:alphaModFix/>
          </a:blip>
          <a:stretch>
            <a:fillRect/>
          </a:stretch>
        </p:blipFill>
        <p:spPr>
          <a:xfrm>
            <a:off x="198180" y="784689"/>
            <a:ext cx="578952" cy="494047"/>
          </a:xfrm>
          <a:prstGeom prst="rect">
            <a:avLst/>
          </a:prstGeom>
          <a:noFill/>
          <a:ln>
            <a:noFill/>
          </a:ln>
        </p:spPr>
      </p:pic>
      <p:pic>
        <p:nvPicPr>
          <p:cNvPr id="6" name="Picture 2">
            <a:extLst>
              <a:ext uri="{FF2B5EF4-FFF2-40B4-BE49-F238E27FC236}">
                <a16:creationId xmlns:a16="http://schemas.microsoft.com/office/drawing/2014/main" id="{BB16A472-8E8B-A965-0FD5-AE125C90FB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80" y="92662"/>
            <a:ext cx="1526293" cy="5536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CDFA632-02E8-97E5-A1A5-FC822420FE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775" y="5216150"/>
            <a:ext cx="3951592" cy="118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03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30"/>
          <p:cNvSpPr/>
          <p:nvPr/>
        </p:nvSpPr>
        <p:spPr>
          <a:xfrm>
            <a:off x="4219585" y="1795951"/>
            <a:ext cx="3752887" cy="3752887"/>
          </a:xfrm>
          <a:custGeom>
            <a:avLst/>
            <a:gdLst/>
            <a:ahLst/>
            <a:cxnLst/>
            <a:rect l="l" t="t" r="r" b="b"/>
            <a:pathLst>
              <a:path w="57592" h="57592" extrusionOk="0">
                <a:moveTo>
                  <a:pt x="57591" y="45042"/>
                </a:moveTo>
                <a:cubicBezTo>
                  <a:pt x="57591" y="51972"/>
                  <a:pt x="51972" y="57591"/>
                  <a:pt x="45042" y="57591"/>
                </a:cubicBezTo>
                <a:lnTo>
                  <a:pt x="12562" y="57591"/>
                </a:lnTo>
                <a:cubicBezTo>
                  <a:pt x="5621" y="57591"/>
                  <a:pt x="1" y="51972"/>
                  <a:pt x="1" y="45042"/>
                </a:cubicBezTo>
                <a:lnTo>
                  <a:pt x="1" y="12562"/>
                </a:lnTo>
                <a:cubicBezTo>
                  <a:pt x="1" y="5621"/>
                  <a:pt x="5621" y="1"/>
                  <a:pt x="12562" y="1"/>
                </a:cubicBezTo>
                <a:lnTo>
                  <a:pt x="45042" y="1"/>
                </a:lnTo>
                <a:cubicBezTo>
                  <a:pt x="51972" y="1"/>
                  <a:pt x="57591" y="5621"/>
                  <a:pt x="57591" y="12562"/>
                </a:cubicBezTo>
                <a:lnTo>
                  <a:pt x="57591" y="45042"/>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8" name="TextBox 345">
            <a:extLst>
              <a:ext uri="{FF2B5EF4-FFF2-40B4-BE49-F238E27FC236}">
                <a16:creationId xmlns:a16="http://schemas.microsoft.com/office/drawing/2014/main" id="{FEE70DA4-5769-C79D-ECC3-CD341A81BEB2}"/>
              </a:ext>
            </a:extLst>
          </p:cNvPr>
          <p:cNvSpPr txBox="1"/>
          <p:nvPr/>
        </p:nvSpPr>
        <p:spPr>
          <a:xfrm>
            <a:off x="1758079" y="215718"/>
            <a:ext cx="8675841" cy="615553"/>
          </a:xfrm>
          <a:prstGeom prst="rect">
            <a:avLst/>
          </a:prstGeom>
          <a:noFill/>
        </p:spPr>
        <p:txBody>
          <a:bodyPr wrap="square" lIns="0" tIns="0" rIns="0" bIns="0" rtlCol="0">
            <a:spAutoFit/>
          </a:bodyPr>
          <a:lstStyle/>
          <a:p>
            <a:pPr algn="ctr"/>
            <a:r>
              <a:rPr lang="it-IT" sz="4000" b="1" dirty="0">
                <a:solidFill>
                  <a:srgbClr val="002060"/>
                </a:solidFill>
                <a:latin typeface="Segoe UI" panose="020B0502040204020203" pitchFamily="34" charset="0"/>
                <a:cs typeface="Segoe UI" panose="020B0502040204020203" pitchFamily="34" charset="0"/>
              </a:rPr>
              <a:t>Deepfake Detector</a:t>
            </a:r>
            <a:endParaRPr lang="en-US" sz="4000" b="1" dirty="0">
              <a:solidFill>
                <a:srgbClr val="002060"/>
              </a:solidFill>
              <a:latin typeface="Segoe UI" panose="020B0502040204020203" pitchFamily="34" charset="0"/>
              <a:cs typeface="Segoe UI" panose="020B0502040204020203" pitchFamily="34" charset="0"/>
            </a:endParaRPr>
          </a:p>
        </p:txBody>
      </p:sp>
      <p:grpSp>
        <p:nvGrpSpPr>
          <p:cNvPr id="9" name="Group 93">
            <a:extLst>
              <a:ext uri="{FF2B5EF4-FFF2-40B4-BE49-F238E27FC236}">
                <a16:creationId xmlns:a16="http://schemas.microsoft.com/office/drawing/2014/main" id="{E18E0F7F-A1CD-59C8-0566-6F3567CBE8F8}"/>
              </a:ext>
            </a:extLst>
          </p:cNvPr>
          <p:cNvGrpSpPr/>
          <p:nvPr/>
        </p:nvGrpSpPr>
        <p:grpSpPr>
          <a:xfrm rot="3072499">
            <a:off x="10556448" y="3317264"/>
            <a:ext cx="4039236" cy="5463783"/>
            <a:chOff x="4855953" y="-2833465"/>
            <a:chExt cx="8948964" cy="12105059"/>
          </a:xfrm>
        </p:grpSpPr>
        <p:sp>
          <p:nvSpPr>
            <p:cNvPr id="10" name="Freeform 10">
              <a:extLst>
                <a:ext uri="{FF2B5EF4-FFF2-40B4-BE49-F238E27FC236}">
                  <a16:creationId xmlns:a16="http://schemas.microsoft.com/office/drawing/2014/main" id="{39DDD0CA-5B7A-CB3A-75C0-56C03911DEF5}"/>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1">
              <a:extLst>
                <a:ext uri="{FF2B5EF4-FFF2-40B4-BE49-F238E27FC236}">
                  <a16:creationId xmlns:a16="http://schemas.microsoft.com/office/drawing/2014/main" id="{88724EB6-5BFB-6FE7-EA57-459E3C197C6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2">
              <a:extLst>
                <a:ext uri="{FF2B5EF4-FFF2-40B4-BE49-F238E27FC236}">
                  <a16:creationId xmlns:a16="http://schemas.microsoft.com/office/drawing/2014/main" id="{0E1963B0-0B02-B0E5-0B09-E1A0A8818BB6}"/>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3" name="Group 93">
            <a:extLst>
              <a:ext uri="{FF2B5EF4-FFF2-40B4-BE49-F238E27FC236}">
                <a16:creationId xmlns:a16="http://schemas.microsoft.com/office/drawing/2014/main" id="{2C65A35D-76C5-E43B-71BF-A07CC04078AC}"/>
              </a:ext>
            </a:extLst>
          </p:cNvPr>
          <p:cNvGrpSpPr/>
          <p:nvPr/>
        </p:nvGrpSpPr>
        <p:grpSpPr>
          <a:xfrm rot="3072499">
            <a:off x="-2351301" y="-2281921"/>
            <a:ext cx="4039236" cy="5463783"/>
            <a:chOff x="4855953" y="-2833465"/>
            <a:chExt cx="8948964" cy="12105059"/>
          </a:xfrm>
        </p:grpSpPr>
        <p:sp>
          <p:nvSpPr>
            <p:cNvPr id="14" name="Freeform 10">
              <a:extLst>
                <a:ext uri="{FF2B5EF4-FFF2-40B4-BE49-F238E27FC236}">
                  <a16:creationId xmlns:a16="http://schemas.microsoft.com/office/drawing/2014/main" id="{8F75B885-F78B-20AF-69EC-FDEDBA17405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1">
              <a:extLst>
                <a:ext uri="{FF2B5EF4-FFF2-40B4-BE49-F238E27FC236}">
                  <a16:creationId xmlns:a16="http://schemas.microsoft.com/office/drawing/2014/main" id="{C0A0BE7D-C991-594D-72F4-922F046ACD3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2">
              <a:extLst>
                <a:ext uri="{FF2B5EF4-FFF2-40B4-BE49-F238E27FC236}">
                  <a16:creationId xmlns:a16="http://schemas.microsoft.com/office/drawing/2014/main" id="{54C033B8-A15D-4395-E662-312BE32BD7C2}"/>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8" name="Gruppo 27">
            <a:extLst>
              <a:ext uri="{FF2B5EF4-FFF2-40B4-BE49-F238E27FC236}">
                <a16:creationId xmlns:a16="http://schemas.microsoft.com/office/drawing/2014/main" id="{1AE2A119-77C3-D852-65E1-445D3FE9BF6B}"/>
              </a:ext>
            </a:extLst>
          </p:cNvPr>
          <p:cNvGrpSpPr/>
          <p:nvPr/>
        </p:nvGrpSpPr>
        <p:grpSpPr>
          <a:xfrm>
            <a:off x="1027023" y="3261558"/>
            <a:ext cx="5118337" cy="1987025"/>
            <a:chOff x="1027023" y="3261558"/>
            <a:chExt cx="5118337" cy="1987025"/>
          </a:xfrm>
        </p:grpSpPr>
        <p:grpSp>
          <p:nvGrpSpPr>
            <p:cNvPr id="822" name="Google Shape;822;p30"/>
            <p:cNvGrpSpPr/>
            <p:nvPr/>
          </p:nvGrpSpPr>
          <p:grpSpPr>
            <a:xfrm>
              <a:off x="4526051" y="3261558"/>
              <a:ext cx="1619309" cy="1987025"/>
              <a:chOff x="3394538" y="2446168"/>
              <a:chExt cx="1214482" cy="1490269"/>
            </a:xfrm>
            <a:solidFill>
              <a:srgbClr val="AE74ED"/>
            </a:solidFill>
          </p:grpSpPr>
          <p:sp>
            <p:nvSpPr>
              <p:cNvPr id="823" name="Google Shape;823;p30"/>
              <p:cNvSpPr/>
              <p:nvPr/>
            </p:nvSpPr>
            <p:spPr>
              <a:xfrm>
                <a:off x="3394538" y="2446168"/>
                <a:ext cx="1214482" cy="1490269"/>
              </a:xfrm>
              <a:custGeom>
                <a:avLst/>
                <a:gdLst/>
                <a:ahLst/>
                <a:cxnLst/>
                <a:rect l="l" t="t" r="r" b="b"/>
                <a:pathLst>
                  <a:path w="24850" h="30493" extrusionOk="0">
                    <a:moveTo>
                      <a:pt x="11871" y="1"/>
                    </a:moveTo>
                    <a:cubicBezTo>
                      <a:pt x="10169" y="1"/>
                      <a:pt x="8788" y="1227"/>
                      <a:pt x="8788" y="2763"/>
                    </a:cubicBezTo>
                    <a:cubicBezTo>
                      <a:pt x="8788" y="3549"/>
                      <a:pt x="9562" y="5132"/>
                      <a:pt x="9562" y="5132"/>
                    </a:cubicBezTo>
                    <a:cubicBezTo>
                      <a:pt x="10002" y="6037"/>
                      <a:pt x="9514" y="6787"/>
                      <a:pt x="8490" y="6871"/>
                    </a:cubicBezTo>
                    <a:cubicBezTo>
                      <a:pt x="8466" y="6871"/>
                      <a:pt x="8442" y="6859"/>
                      <a:pt x="8419" y="6859"/>
                    </a:cubicBezTo>
                    <a:lnTo>
                      <a:pt x="1" y="6859"/>
                    </a:lnTo>
                    <a:lnTo>
                      <a:pt x="1" y="19944"/>
                    </a:lnTo>
                    <a:cubicBezTo>
                      <a:pt x="1" y="25766"/>
                      <a:pt x="4573" y="30493"/>
                      <a:pt x="10395" y="30493"/>
                    </a:cubicBezTo>
                    <a:lnTo>
                      <a:pt x="24849" y="30493"/>
                    </a:lnTo>
                    <a:lnTo>
                      <a:pt x="24849" y="22718"/>
                    </a:lnTo>
                    <a:cubicBezTo>
                      <a:pt x="24849" y="22623"/>
                      <a:pt x="24849" y="22527"/>
                      <a:pt x="24849" y="22504"/>
                    </a:cubicBezTo>
                    <a:cubicBezTo>
                      <a:pt x="24769" y="21747"/>
                      <a:pt x="24336" y="21296"/>
                      <a:pt x="23750" y="21296"/>
                    </a:cubicBezTo>
                    <a:cubicBezTo>
                      <a:pt x="23552" y="21296"/>
                      <a:pt x="23336" y="21348"/>
                      <a:pt x="23111" y="21456"/>
                    </a:cubicBezTo>
                    <a:cubicBezTo>
                      <a:pt x="23111" y="21456"/>
                      <a:pt x="21527" y="22230"/>
                      <a:pt x="20730" y="22230"/>
                    </a:cubicBezTo>
                    <a:cubicBezTo>
                      <a:pt x="19206" y="22230"/>
                      <a:pt x="17967" y="20849"/>
                      <a:pt x="17967" y="19146"/>
                    </a:cubicBezTo>
                    <a:cubicBezTo>
                      <a:pt x="17967" y="17443"/>
                      <a:pt x="19206" y="16050"/>
                      <a:pt x="20730" y="16050"/>
                    </a:cubicBezTo>
                    <a:cubicBezTo>
                      <a:pt x="21527" y="16050"/>
                      <a:pt x="23111" y="16824"/>
                      <a:pt x="23111" y="16824"/>
                    </a:cubicBezTo>
                    <a:cubicBezTo>
                      <a:pt x="23338" y="16938"/>
                      <a:pt x="23556" y="16991"/>
                      <a:pt x="23756" y="16991"/>
                    </a:cubicBezTo>
                    <a:cubicBezTo>
                      <a:pt x="24355" y="16991"/>
                      <a:pt x="24796" y="16514"/>
                      <a:pt x="24849" y="15729"/>
                    </a:cubicBezTo>
                    <a:cubicBezTo>
                      <a:pt x="24849" y="15717"/>
                      <a:pt x="24849" y="15717"/>
                      <a:pt x="24849" y="15705"/>
                    </a:cubicBezTo>
                    <a:lnTo>
                      <a:pt x="24849" y="15538"/>
                    </a:lnTo>
                    <a:lnTo>
                      <a:pt x="24813" y="6859"/>
                    </a:lnTo>
                    <a:lnTo>
                      <a:pt x="15288" y="6859"/>
                    </a:lnTo>
                    <a:cubicBezTo>
                      <a:pt x="15277" y="6859"/>
                      <a:pt x="15265" y="6871"/>
                      <a:pt x="15253" y="6871"/>
                    </a:cubicBezTo>
                    <a:cubicBezTo>
                      <a:pt x="14229" y="6775"/>
                      <a:pt x="13753" y="6025"/>
                      <a:pt x="14193" y="5132"/>
                    </a:cubicBezTo>
                    <a:cubicBezTo>
                      <a:pt x="14193" y="5132"/>
                      <a:pt x="14967" y="3549"/>
                      <a:pt x="14967" y="2763"/>
                    </a:cubicBezTo>
                    <a:cubicBezTo>
                      <a:pt x="14967" y="1227"/>
                      <a:pt x="13586" y="1"/>
                      <a:pt x="11871" y="1"/>
                    </a:cubicBezTo>
                    <a:close/>
                  </a:path>
                </a:pathLst>
              </a:custGeom>
              <a:grpFill/>
              <a:ln>
                <a:noFill/>
              </a:ln>
            </p:spPr>
            <p:txBody>
              <a:bodyPr spcFirstLastPara="1" wrap="square" lIns="121900" tIns="121900" rIns="121900" bIns="121900" anchor="ctr" anchorCtr="0">
                <a:noAutofit/>
              </a:bodyPr>
              <a:lstStyle/>
              <a:p>
                <a:endParaRPr sz="2400"/>
              </a:p>
            </p:txBody>
          </p:sp>
          <p:grpSp>
            <p:nvGrpSpPr>
              <p:cNvPr id="824" name="Google Shape;824;p30"/>
              <p:cNvGrpSpPr/>
              <p:nvPr/>
            </p:nvGrpSpPr>
            <p:grpSpPr>
              <a:xfrm>
                <a:off x="3814973" y="3231336"/>
                <a:ext cx="373627" cy="367925"/>
                <a:chOff x="7964906" y="2434073"/>
                <a:chExt cx="373627" cy="367925"/>
              </a:xfrm>
              <a:grpFill/>
            </p:grpSpPr>
            <p:sp>
              <p:nvSpPr>
                <p:cNvPr id="825" name="Google Shape;825;p30"/>
                <p:cNvSpPr/>
                <p:nvPr/>
              </p:nvSpPr>
              <p:spPr>
                <a:xfrm>
                  <a:off x="8252397" y="2622942"/>
                  <a:ext cx="46699" cy="46317"/>
                </a:xfrm>
                <a:custGeom>
                  <a:avLst/>
                  <a:gdLst/>
                  <a:ahLst/>
                  <a:cxnLst/>
                  <a:rect l="l" t="t" r="r" b="b"/>
                  <a:pathLst>
                    <a:path w="1466" h="1454" extrusionOk="0">
                      <a:moveTo>
                        <a:pt x="715" y="334"/>
                      </a:moveTo>
                      <a:cubicBezTo>
                        <a:pt x="941" y="358"/>
                        <a:pt x="1108" y="513"/>
                        <a:pt x="1108" y="727"/>
                      </a:cubicBezTo>
                      <a:cubicBezTo>
                        <a:pt x="1108" y="929"/>
                        <a:pt x="929" y="1108"/>
                        <a:pt x="715" y="1108"/>
                      </a:cubicBezTo>
                      <a:cubicBezTo>
                        <a:pt x="513" y="1108"/>
                        <a:pt x="334" y="929"/>
                        <a:pt x="334" y="727"/>
                      </a:cubicBezTo>
                      <a:cubicBezTo>
                        <a:pt x="334" y="513"/>
                        <a:pt x="513" y="334"/>
                        <a:pt x="715" y="334"/>
                      </a:cubicBezTo>
                      <a:close/>
                      <a:moveTo>
                        <a:pt x="739" y="1"/>
                      </a:moveTo>
                      <a:cubicBezTo>
                        <a:pt x="334" y="13"/>
                        <a:pt x="1" y="334"/>
                        <a:pt x="1" y="727"/>
                      </a:cubicBezTo>
                      <a:cubicBezTo>
                        <a:pt x="1" y="1132"/>
                        <a:pt x="334" y="1453"/>
                        <a:pt x="739" y="1453"/>
                      </a:cubicBezTo>
                      <a:cubicBezTo>
                        <a:pt x="1132" y="1453"/>
                        <a:pt x="1465" y="1132"/>
                        <a:pt x="1465" y="727"/>
                      </a:cubicBezTo>
                      <a:cubicBezTo>
                        <a:pt x="1465" y="322"/>
                        <a:pt x="1132" y="1"/>
                        <a:pt x="739" y="1"/>
                      </a:cubicBezTo>
                      <a:close/>
                    </a:path>
                  </a:pathLst>
                </a:custGeom>
                <a:grpFill/>
                <a:ln>
                  <a:noFill/>
                </a:ln>
              </p:spPr>
              <p:txBody>
                <a:bodyPr spcFirstLastPara="1" wrap="square" lIns="121900" tIns="121900" rIns="121900" bIns="121900" anchor="ctr" anchorCtr="0">
                  <a:noAutofit/>
                </a:bodyPr>
                <a:lstStyle/>
                <a:p>
                  <a:endParaRPr sz="2400"/>
                </a:p>
              </p:txBody>
            </p:sp>
            <p:sp>
              <p:nvSpPr>
                <p:cNvPr id="826" name="Google Shape;826;p30"/>
                <p:cNvSpPr/>
                <p:nvPr/>
              </p:nvSpPr>
              <p:spPr>
                <a:xfrm>
                  <a:off x="7964906" y="2434073"/>
                  <a:ext cx="373627" cy="367925"/>
                </a:xfrm>
                <a:custGeom>
                  <a:avLst/>
                  <a:gdLst/>
                  <a:ahLst/>
                  <a:cxnLst/>
                  <a:rect l="l" t="t" r="r" b="b"/>
                  <a:pathLst>
                    <a:path w="11729" h="11550" extrusionOk="0">
                      <a:moveTo>
                        <a:pt x="2525" y="358"/>
                      </a:moveTo>
                      <a:cubicBezTo>
                        <a:pt x="2835" y="358"/>
                        <a:pt x="3096" y="608"/>
                        <a:pt x="3096" y="929"/>
                      </a:cubicBezTo>
                      <a:lnTo>
                        <a:pt x="3096" y="941"/>
                      </a:lnTo>
                      <a:cubicBezTo>
                        <a:pt x="3096" y="1251"/>
                        <a:pt x="2835" y="1501"/>
                        <a:pt x="2525" y="1501"/>
                      </a:cubicBezTo>
                      <a:lnTo>
                        <a:pt x="2299" y="1501"/>
                      </a:lnTo>
                      <a:cubicBezTo>
                        <a:pt x="2227" y="1501"/>
                        <a:pt x="2168" y="1441"/>
                        <a:pt x="2168" y="1370"/>
                      </a:cubicBezTo>
                      <a:lnTo>
                        <a:pt x="2168" y="489"/>
                      </a:lnTo>
                      <a:cubicBezTo>
                        <a:pt x="2168" y="417"/>
                        <a:pt x="2227" y="358"/>
                        <a:pt x="2299" y="358"/>
                      </a:cubicBezTo>
                      <a:close/>
                      <a:moveTo>
                        <a:pt x="5704" y="358"/>
                      </a:moveTo>
                      <a:cubicBezTo>
                        <a:pt x="5787" y="358"/>
                        <a:pt x="5847" y="417"/>
                        <a:pt x="5847" y="512"/>
                      </a:cubicBezTo>
                      <a:lnTo>
                        <a:pt x="5847" y="1358"/>
                      </a:lnTo>
                      <a:cubicBezTo>
                        <a:pt x="5847" y="1429"/>
                        <a:pt x="5787" y="1501"/>
                        <a:pt x="5704" y="1501"/>
                      </a:cubicBezTo>
                      <a:lnTo>
                        <a:pt x="5490" y="1501"/>
                      </a:lnTo>
                      <a:cubicBezTo>
                        <a:pt x="5180" y="1501"/>
                        <a:pt x="4918" y="1251"/>
                        <a:pt x="4918" y="941"/>
                      </a:cubicBezTo>
                      <a:lnTo>
                        <a:pt x="4918" y="929"/>
                      </a:lnTo>
                      <a:cubicBezTo>
                        <a:pt x="4918" y="608"/>
                        <a:pt x="5180" y="358"/>
                        <a:pt x="5490" y="358"/>
                      </a:cubicBezTo>
                      <a:close/>
                      <a:moveTo>
                        <a:pt x="5478" y="0"/>
                      </a:moveTo>
                      <a:cubicBezTo>
                        <a:pt x="4966" y="0"/>
                        <a:pt x="4561" y="405"/>
                        <a:pt x="4561" y="905"/>
                      </a:cubicBezTo>
                      <a:lnTo>
                        <a:pt x="4561" y="929"/>
                      </a:lnTo>
                      <a:cubicBezTo>
                        <a:pt x="4561" y="1429"/>
                        <a:pt x="4966" y="1834"/>
                        <a:pt x="5478" y="1834"/>
                      </a:cubicBezTo>
                      <a:lnTo>
                        <a:pt x="5692" y="1834"/>
                      </a:lnTo>
                      <a:cubicBezTo>
                        <a:pt x="5966" y="1834"/>
                        <a:pt x="6168" y="1620"/>
                        <a:pt x="6168" y="1358"/>
                      </a:cubicBezTo>
                      <a:lnTo>
                        <a:pt x="6168" y="1084"/>
                      </a:lnTo>
                      <a:lnTo>
                        <a:pt x="6561" y="1084"/>
                      </a:lnTo>
                      <a:cubicBezTo>
                        <a:pt x="6930" y="1084"/>
                        <a:pt x="7228" y="1382"/>
                        <a:pt x="7228" y="1763"/>
                      </a:cubicBezTo>
                      <a:lnTo>
                        <a:pt x="7228" y="2667"/>
                      </a:lnTo>
                      <a:cubicBezTo>
                        <a:pt x="6966" y="2715"/>
                        <a:pt x="6740" y="2918"/>
                        <a:pt x="6692" y="3215"/>
                      </a:cubicBezTo>
                      <a:lnTo>
                        <a:pt x="6466" y="4953"/>
                      </a:lnTo>
                      <a:cubicBezTo>
                        <a:pt x="6383" y="5668"/>
                        <a:pt x="5775" y="6204"/>
                        <a:pt x="5061" y="6204"/>
                      </a:cubicBezTo>
                      <a:lnTo>
                        <a:pt x="4323" y="6204"/>
                      </a:lnTo>
                      <a:cubicBezTo>
                        <a:pt x="4239" y="6204"/>
                        <a:pt x="4168" y="6287"/>
                        <a:pt x="4168" y="6370"/>
                      </a:cubicBezTo>
                      <a:cubicBezTo>
                        <a:pt x="4168" y="6466"/>
                        <a:pt x="4239" y="6537"/>
                        <a:pt x="4323" y="6537"/>
                      </a:cubicBezTo>
                      <a:lnTo>
                        <a:pt x="5061" y="6537"/>
                      </a:lnTo>
                      <a:cubicBezTo>
                        <a:pt x="5954" y="6537"/>
                        <a:pt x="6704" y="5870"/>
                        <a:pt x="6811" y="4989"/>
                      </a:cubicBezTo>
                      <a:lnTo>
                        <a:pt x="7037" y="3251"/>
                      </a:lnTo>
                      <a:cubicBezTo>
                        <a:pt x="7049" y="3093"/>
                        <a:pt x="7189" y="2988"/>
                        <a:pt x="7335" y="2988"/>
                      </a:cubicBezTo>
                      <a:cubicBezTo>
                        <a:pt x="7343" y="2988"/>
                        <a:pt x="7351" y="2988"/>
                        <a:pt x="7359" y="2989"/>
                      </a:cubicBezTo>
                      <a:cubicBezTo>
                        <a:pt x="7526" y="3013"/>
                        <a:pt x="7633" y="3156"/>
                        <a:pt x="7621" y="3322"/>
                      </a:cubicBezTo>
                      <a:lnTo>
                        <a:pt x="7395" y="5061"/>
                      </a:lnTo>
                      <a:cubicBezTo>
                        <a:pt x="7240" y="6239"/>
                        <a:pt x="6252" y="7120"/>
                        <a:pt x="5061" y="7120"/>
                      </a:cubicBezTo>
                      <a:lnTo>
                        <a:pt x="4442" y="7120"/>
                      </a:lnTo>
                      <a:cubicBezTo>
                        <a:pt x="4359" y="7120"/>
                        <a:pt x="4287" y="7192"/>
                        <a:pt x="4287" y="7275"/>
                      </a:cubicBezTo>
                      <a:lnTo>
                        <a:pt x="4287" y="8156"/>
                      </a:lnTo>
                      <a:cubicBezTo>
                        <a:pt x="4287" y="8323"/>
                        <a:pt x="4144" y="8454"/>
                        <a:pt x="3989" y="8454"/>
                      </a:cubicBezTo>
                      <a:cubicBezTo>
                        <a:pt x="3823" y="8454"/>
                        <a:pt x="3692" y="8323"/>
                        <a:pt x="3692" y="8156"/>
                      </a:cubicBezTo>
                      <a:lnTo>
                        <a:pt x="3692" y="7275"/>
                      </a:lnTo>
                      <a:cubicBezTo>
                        <a:pt x="3692" y="7192"/>
                        <a:pt x="3608" y="7120"/>
                        <a:pt x="3525" y="7120"/>
                      </a:cubicBezTo>
                      <a:lnTo>
                        <a:pt x="2918" y="7120"/>
                      </a:lnTo>
                      <a:cubicBezTo>
                        <a:pt x="1727" y="7120"/>
                        <a:pt x="727" y="6227"/>
                        <a:pt x="572" y="5061"/>
                      </a:cubicBezTo>
                      <a:lnTo>
                        <a:pt x="358" y="3322"/>
                      </a:lnTo>
                      <a:cubicBezTo>
                        <a:pt x="334" y="3156"/>
                        <a:pt x="441" y="3013"/>
                        <a:pt x="608" y="2989"/>
                      </a:cubicBezTo>
                      <a:cubicBezTo>
                        <a:pt x="616" y="2988"/>
                        <a:pt x="625" y="2988"/>
                        <a:pt x="633" y="2988"/>
                      </a:cubicBezTo>
                      <a:cubicBezTo>
                        <a:pt x="789" y="2988"/>
                        <a:pt x="918" y="3093"/>
                        <a:pt x="930" y="3251"/>
                      </a:cubicBezTo>
                      <a:lnTo>
                        <a:pt x="1156" y="4989"/>
                      </a:lnTo>
                      <a:cubicBezTo>
                        <a:pt x="1263" y="5882"/>
                        <a:pt x="2025" y="6537"/>
                        <a:pt x="2918" y="6537"/>
                      </a:cubicBezTo>
                      <a:lnTo>
                        <a:pt x="3644" y="6537"/>
                      </a:lnTo>
                      <a:cubicBezTo>
                        <a:pt x="3727" y="6537"/>
                        <a:pt x="3811" y="6466"/>
                        <a:pt x="3811" y="6370"/>
                      </a:cubicBezTo>
                      <a:cubicBezTo>
                        <a:pt x="3811" y="6287"/>
                        <a:pt x="3727" y="6204"/>
                        <a:pt x="3644" y="6204"/>
                      </a:cubicBezTo>
                      <a:lnTo>
                        <a:pt x="2918" y="6204"/>
                      </a:lnTo>
                      <a:cubicBezTo>
                        <a:pt x="2203" y="6204"/>
                        <a:pt x="1584" y="5668"/>
                        <a:pt x="1501" y="4953"/>
                      </a:cubicBezTo>
                      <a:lnTo>
                        <a:pt x="1275" y="3215"/>
                      </a:lnTo>
                      <a:cubicBezTo>
                        <a:pt x="1251" y="2929"/>
                        <a:pt x="1025" y="2727"/>
                        <a:pt x="775" y="2679"/>
                      </a:cubicBezTo>
                      <a:lnTo>
                        <a:pt x="775" y="1775"/>
                      </a:lnTo>
                      <a:cubicBezTo>
                        <a:pt x="775" y="1405"/>
                        <a:pt x="1072" y="1108"/>
                        <a:pt x="1441" y="1108"/>
                      </a:cubicBezTo>
                      <a:lnTo>
                        <a:pt x="1822" y="1108"/>
                      </a:lnTo>
                      <a:lnTo>
                        <a:pt x="1822" y="1370"/>
                      </a:lnTo>
                      <a:cubicBezTo>
                        <a:pt x="1822" y="1644"/>
                        <a:pt x="2037" y="1846"/>
                        <a:pt x="2299" y="1846"/>
                      </a:cubicBezTo>
                      <a:lnTo>
                        <a:pt x="2525" y="1846"/>
                      </a:lnTo>
                      <a:cubicBezTo>
                        <a:pt x="3037" y="1846"/>
                        <a:pt x="3430" y="1441"/>
                        <a:pt x="3430" y="941"/>
                      </a:cubicBezTo>
                      <a:lnTo>
                        <a:pt x="3430" y="929"/>
                      </a:lnTo>
                      <a:cubicBezTo>
                        <a:pt x="3430" y="417"/>
                        <a:pt x="3037" y="12"/>
                        <a:pt x="2525" y="12"/>
                      </a:cubicBezTo>
                      <a:lnTo>
                        <a:pt x="2299" y="12"/>
                      </a:lnTo>
                      <a:cubicBezTo>
                        <a:pt x="2037" y="12"/>
                        <a:pt x="1822" y="227"/>
                        <a:pt x="1822" y="489"/>
                      </a:cubicBezTo>
                      <a:lnTo>
                        <a:pt x="1822" y="762"/>
                      </a:lnTo>
                      <a:lnTo>
                        <a:pt x="1441" y="762"/>
                      </a:lnTo>
                      <a:cubicBezTo>
                        <a:pt x="870" y="762"/>
                        <a:pt x="429" y="1227"/>
                        <a:pt x="429" y="1775"/>
                      </a:cubicBezTo>
                      <a:lnTo>
                        <a:pt x="429" y="2715"/>
                      </a:lnTo>
                      <a:cubicBezTo>
                        <a:pt x="156" y="2810"/>
                        <a:pt x="1" y="3084"/>
                        <a:pt x="25" y="3382"/>
                      </a:cubicBezTo>
                      <a:lnTo>
                        <a:pt x="251" y="5120"/>
                      </a:lnTo>
                      <a:cubicBezTo>
                        <a:pt x="418" y="6466"/>
                        <a:pt x="1561" y="7478"/>
                        <a:pt x="2918" y="7478"/>
                      </a:cubicBezTo>
                      <a:lnTo>
                        <a:pt x="3358" y="7478"/>
                      </a:lnTo>
                      <a:lnTo>
                        <a:pt x="3358" y="8192"/>
                      </a:lnTo>
                      <a:cubicBezTo>
                        <a:pt x="3358" y="8466"/>
                        <a:pt x="3549" y="8728"/>
                        <a:pt x="3823" y="8799"/>
                      </a:cubicBezTo>
                      <a:lnTo>
                        <a:pt x="3823" y="9418"/>
                      </a:lnTo>
                      <a:cubicBezTo>
                        <a:pt x="3823" y="10597"/>
                        <a:pt x="4775" y="11550"/>
                        <a:pt x="5954" y="11550"/>
                      </a:cubicBezTo>
                      <a:lnTo>
                        <a:pt x="7799" y="11550"/>
                      </a:lnTo>
                      <a:cubicBezTo>
                        <a:pt x="8966" y="11550"/>
                        <a:pt x="9919" y="10597"/>
                        <a:pt x="9919" y="9418"/>
                      </a:cubicBezTo>
                      <a:lnTo>
                        <a:pt x="9919" y="8454"/>
                      </a:lnTo>
                      <a:cubicBezTo>
                        <a:pt x="10335" y="8430"/>
                        <a:pt x="10740" y="8252"/>
                        <a:pt x="11038" y="7930"/>
                      </a:cubicBezTo>
                      <a:cubicBezTo>
                        <a:pt x="11633" y="7335"/>
                        <a:pt x="11728" y="6382"/>
                        <a:pt x="11264" y="5668"/>
                      </a:cubicBezTo>
                      <a:cubicBezTo>
                        <a:pt x="11235" y="5624"/>
                        <a:pt x="11184" y="5598"/>
                        <a:pt x="11129" y="5598"/>
                      </a:cubicBezTo>
                      <a:cubicBezTo>
                        <a:pt x="11095" y="5598"/>
                        <a:pt x="11058" y="5609"/>
                        <a:pt x="11026" y="5632"/>
                      </a:cubicBezTo>
                      <a:cubicBezTo>
                        <a:pt x="10955" y="5668"/>
                        <a:pt x="10919" y="5775"/>
                        <a:pt x="10978" y="5870"/>
                      </a:cubicBezTo>
                      <a:cubicBezTo>
                        <a:pt x="11609" y="6799"/>
                        <a:pt x="10966" y="8109"/>
                        <a:pt x="9740" y="8109"/>
                      </a:cubicBezTo>
                      <a:cubicBezTo>
                        <a:pt x="8478" y="8109"/>
                        <a:pt x="7823" y="6549"/>
                        <a:pt x="8728" y="5632"/>
                      </a:cubicBezTo>
                      <a:cubicBezTo>
                        <a:pt x="9013" y="5347"/>
                        <a:pt x="9379" y="5201"/>
                        <a:pt x="9749" y="5201"/>
                      </a:cubicBezTo>
                      <a:cubicBezTo>
                        <a:pt x="10029" y="5201"/>
                        <a:pt x="10311" y="5285"/>
                        <a:pt x="10562" y="5454"/>
                      </a:cubicBezTo>
                      <a:cubicBezTo>
                        <a:pt x="10587" y="5466"/>
                        <a:pt x="10618" y="5473"/>
                        <a:pt x="10649" y="5473"/>
                      </a:cubicBezTo>
                      <a:cubicBezTo>
                        <a:pt x="10704" y="5473"/>
                        <a:pt x="10762" y="5452"/>
                        <a:pt x="10800" y="5406"/>
                      </a:cubicBezTo>
                      <a:cubicBezTo>
                        <a:pt x="10847" y="5334"/>
                        <a:pt x="10836" y="5227"/>
                        <a:pt x="10752" y="5168"/>
                      </a:cubicBezTo>
                      <a:cubicBezTo>
                        <a:pt x="10439" y="4961"/>
                        <a:pt x="10099" y="4867"/>
                        <a:pt x="9768" y="4867"/>
                      </a:cubicBezTo>
                      <a:cubicBezTo>
                        <a:pt x="8839" y="4867"/>
                        <a:pt x="7978" y="5606"/>
                        <a:pt x="7978" y="6668"/>
                      </a:cubicBezTo>
                      <a:cubicBezTo>
                        <a:pt x="7978" y="7609"/>
                        <a:pt x="8692" y="8371"/>
                        <a:pt x="9585" y="8454"/>
                      </a:cubicBezTo>
                      <a:lnTo>
                        <a:pt x="9585" y="9406"/>
                      </a:lnTo>
                      <a:cubicBezTo>
                        <a:pt x="9585" y="10395"/>
                        <a:pt x="8776" y="11192"/>
                        <a:pt x="7799" y="11192"/>
                      </a:cubicBezTo>
                      <a:lnTo>
                        <a:pt x="5954" y="11192"/>
                      </a:lnTo>
                      <a:cubicBezTo>
                        <a:pt x="4966" y="11192"/>
                        <a:pt x="4168" y="10395"/>
                        <a:pt x="4168" y="9406"/>
                      </a:cubicBezTo>
                      <a:lnTo>
                        <a:pt x="4168" y="8787"/>
                      </a:lnTo>
                      <a:cubicBezTo>
                        <a:pt x="4430" y="8704"/>
                        <a:pt x="4620" y="8466"/>
                        <a:pt x="4620" y="8168"/>
                      </a:cubicBezTo>
                      <a:lnTo>
                        <a:pt x="4620" y="7478"/>
                      </a:lnTo>
                      <a:lnTo>
                        <a:pt x="5073" y="7478"/>
                      </a:lnTo>
                      <a:cubicBezTo>
                        <a:pt x="6418" y="7478"/>
                        <a:pt x="7573" y="6466"/>
                        <a:pt x="7740" y="5120"/>
                      </a:cubicBezTo>
                      <a:lnTo>
                        <a:pt x="7954" y="3382"/>
                      </a:lnTo>
                      <a:cubicBezTo>
                        <a:pt x="7990" y="3096"/>
                        <a:pt x="7823" y="2834"/>
                        <a:pt x="7573" y="2727"/>
                      </a:cubicBezTo>
                      <a:lnTo>
                        <a:pt x="7573" y="1763"/>
                      </a:lnTo>
                      <a:cubicBezTo>
                        <a:pt x="7573" y="1191"/>
                        <a:pt x="7109" y="751"/>
                        <a:pt x="6561" y="751"/>
                      </a:cubicBezTo>
                      <a:lnTo>
                        <a:pt x="6168" y="751"/>
                      </a:lnTo>
                      <a:lnTo>
                        <a:pt x="6168" y="477"/>
                      </a:lnTo>
                      <a:cubicBezTo>
                        <a:pt x="6168" y="215"/>
                        <a:pt x="5966" y="0"/>
                        <a:pt x="5692" y="0"/>
                      </a:cubicBezTo>
                      <a:close/>
                    </a:path>
                  </a:pathLst>
                </a:custGeom>
                <a:grpFill/>
                <a:ln>
                  <a:noFill/>
                </a:ln>
              </p:spPr>
              <p:txBody>
                <a:bodyPr spcFirstLastPara="1" wrap="square" lIns="121900" tIns="121900" rIns="121900" bIns="121900" anchor="ctr" anchorCtr="0">
                  <a:noAutofit/>
                </a:bodyPr>
                <a:lstStyle/>
                <a:p>
                  <a:endParaRPr sz="2400"/>
                </a:p>
              </p:txBody>
            </p:sp>
          </p:grpSp>
        </p:grpSp>
        <p:cxnSp>
          <p:nvCxnSpPr>
            <p:cNvPr id="837" name="Google Shape;837;p30"/>
            <p:cNvCxnSpPr/>
            <p:nvPr/>
          </p:nvCxnSpPr>
          <p:spPr>
            <a:xfrm>
              <a:off x="3663033" y="4029659"/>
              <a:ext cx="1134000" cy="0"/>
            </a:xfrm>
            <a:prstGeom prst="straightConnector1">
              <a:avLst/>
            </a:prstGeom>
            <a:noFill/>
            <a:ln w="9525" cap="flat" cmpd="sng">
              <a:solidFill>
                <a:schemeClr val="dk2"/>
              </a:solidFill>
              <a:prstDash val="solid"/>
              <a:round/>
              <a:headEnd type="none" w="med" len="med"/>
              <a:tailEnd type="oval" w="med" len="med"/>
            </a:ln>
          </p:spPr>
        </p:cxnSp>
        <p:sp>
          <p:nvSpPr>
            <p:cNvPr id="4" name="Rectangle 118">
              <a:extLst>
                <a:ext uri="{FF2B5EF4-FFF2-40B4-BE49-F238E27FC236}">
                  <a16:creationId xmlns:a16="http://schemas.microsoft.com/office/drawing/2014/main" id="{2D376FAF-BF39-B6E1-0B9A-062098D4A97C}"/>
                </a:ext>
              </a:extLst>
            </p:cNvPr>
            <p:cNvSpPr/>
            <p:nvPr/>
          </p:nvSpPr>
          <p:spPr>
            <a:xfrm>
              <a:off x="1027023" y="3844993"/>
              <a:ext cx="2914286" cy="369332"/>
            </a:xfrm>
            <a:prstGeom prst="rect">
              <a:avLst/>
            </a:prstGeom>
          </p:spPr>
          <p:txBody>
            <a:bodyPr wrap="square" lIns="0" tIns="0" rIns="0" bIns="0">
              <a:spAutoFit/>
            </a:bodyPr>
            <a:lstStyle/>
            <a:p>
              <a:r>
                <a:rPr lang="en-US" sz="2400" b="1" i="1" dirty="0">
                  <a:solidFill>
                    <a:srgbClr val="002060"/>
                  </a:solidFill>
                  <a:cs typeface="Segoe UI" panose="020B0502040204020203" pitchFamily="34" charset="0"/>
                </a:rPr>
                <a:t>Model Architecture</a:t>
              </a:r>
            </a:p>
          </p:txBody>
        </p:sp>
        <p:pic>
          <p:nvPicPr>
            <p:cNvPr id="18" name="Immagine 17" descr="Immagine che contiene testo&#10;&#10;Descrizione generata automaticamente">
              <a:extLst>
                <a:ext uri="{FF2B5EF4-FFF2-40B4-BE49-F238E27FC236}">
                  <a16:creationId xmlns:a16="http://schemas.microsoft.com/office/drawing/2014/main" id="{E70C4E16-B702-EDE8-862F-7CBDCC2D4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053" y="4228839"/>
              <a:ext cx="798655" cy="798655"/>
            </a:xfrm>
            <a:prstGeom prst="rect">
              <a:avLst/>
            </a:prstGeom>
          </p:spPr>
        </p:pic>
      </p:grpSp>
      <p:grpSp>
        <p:nvGrpSpPr>
          <p:cNvPr id="27" name="Gruppo 26">
            <a:extLst>
              <a:ext uri="{FF2B5EF4-FFF2-40B4-BE49-F238E27FC236}">
                <a16:creationId xmlns:a16="http://schemas.microsoft.com/office/drawing/2014/main" id="{ADE73956-C672-858B-62C3-EEAFB5A42285}"/>
              </a:ext>
            </a:extLst>
          </p:cNvPr>
          <p:cNvGrpSpPr/>
          <p:nvPr/>
        </p:nvGrpSpPr>
        <p:grpSpPr>
          <a:xfrm>
            <a:off x="5726309" y="3735625"/>
            <a:ext cx="5993467" cy="1512963"/>
            <a:chOff x="5726309" y="3735625"/>
            <a:chExt cx="5993467" cy="1512963"/>
          </a:xfrm>
        </p:grpSpPr>
        <p:grpSp>
          <p:nvGrpSpPr>
            <p:cNvPr id="816" name="Google Shape;816;p30"/>
            <p:cNvGrpSpPr/>
            <p:nvPr/>
          </p:nvGrpSpPr>
          <p:grpSpPr>
            <a:xfrm>
              <a:off x="5726309" y="3735625"/>
              <a:ext cx="1942063" cy="1512963"/>
              <a:chOff x="4294731" y="2801719"/>
              <a:chExt cx="1456547" cy="1134722"/>
            </a:xfrm>
            <a:solidFill>
              <a:srgbClr val="787FE1"/>
            </a:solidFill>
          </p:grpSpPr>
          <p:sp>
            <p:nvSpPr>
              <p:cNvPr id="817" name="Google Shape;817;p30"/>
              <p:cNvSpPr/>
              <p:nvPr/>
            </p:nvSpPr>
            <p:spPr>
              <a:xfrm>
                <a:off x="4294731" y="2801719"/>
                <a:ext cx="1456547" cy="1134722"/>
              </a:xfrm>
              <a:custGeom>
                <a:avLst/>
                <a:gdLst/>
                <a:ahLst/>
                <a:cxnLst/>
                <a:rect l="l" t="t" r="r" b="b"/>
                <a:pathLst>
                  <a:path w="29803" h="23218" extrusionOk="0">
                    <a:moveTo>
                      <a:pt x="22766" y="0"/>
                    </a:moveTo>
                    <a:cubicBezTo>
                      <a:pt x="22420" y="48"/>
                      <a:pt x="22158" y="179"/>
                      <a:pt x="22051" y="381"/>
                    </a:cubicBezTo>
                    <a:cubicBezTo>
                      <a:pt x="21944" y="560"/>
                      <a:pt x="21956" y="822"/>
                      <a:pt x="22099" y="1096"/>
                    </a:cubicBezTo>
                    <a:cubicBezTo>
                      <a:pt x="22182" y="1274"/>
                      <a:pt x="22920" y="2798"/>
                      <a:pt x="22920" y="3668"/>
                    </a:cubicBezTo>
                    <a:cubicBezTo>
                      <a:pt x="22920" y="5442"/>
                      <a:pt x="21325" y="6882"/>
                      <a:pt x="19372" y="6882"/>
                    </a:cubicBezTo>
                    <a:cubicBezTo>
                      <a:pt x="17432" y="6882"/>
                      <a:pt x="15836" y="5442"/>
                      <a:pt x="15836" y="3668"/>
                    </a:cubicBezTo>
                    <a:cubicBezTo>
                      <a:pt x="15836" y="2798"/>
                      <a:pt x="16574" y="1274"/>
                      <a:pt x="16658" y="1096"/>
                    </a:cubicBezTo>
                    <a:cubicBezTo>
                      <a:pt x="16753" y="905"/>
                      <a:pt x="16848" y="620"/>
                      <a:pt x="16705" y="381"/>
                    </a:cubicBezTo>
                    <a:cubicBezTo>
                      <a:pt x="16610" y="191"/>
                      <a:pt x="16360" y="60"/>
                      <a:pt x="16050" y="12"/>
                    </a:cubicBezTo>
                    <a:lnTo>
                      <a:pt x="6883" y="12"/>
                    </a:lnTo>
                    <a:lnTo>
                      <a:pt x="6883" y="8263"/>
                    </a:lnTo>
                    <a:lnTo>
                      <a:pt x="6883" y="8466"/>
                    </a:lnTo>
                    <a:cubicBezTo>
                      <a:pt x="6811" y="9490"/>
                      <a:pt x="6180" y="10168"/>
                      <a:pt x="5335" y="10168"/>
                    </a:cubicBezTo>
                    <a:cubicBezTo>
                      <a:pt x="5061" y="10168"/>
                      <a:pt x="4775" y="10097"/>
                      <a:pt x="4489" y="9954"/>
                    </a:cubicBezTo>
                    <a:cubicBezTo>
                      <a:pt x="3918" y="9680"/>
                      <a:pt x="2811" y="9228"/>
                      <a:pt x="2311" y="9228"/>
                    </a:cubicBezTo>
                    <a:cubicBezTo>
                      <a:pt x="1037" y="9228"/>
                      <a:pt x="1" y="10418"/>
                      <a:pt x="1" y="11871"/>
                    </a:cubicBezTo>
                    <a:cubicBezTo>
                      <a:pt x="1" y="13324"/>
                      <a:pt x="1037" y="14514"/>
                      <a:pt x="2311" y="14514"/>
                    </a:cubicBezTo>
                    <a:cubicBezTo>
                      <a:pt x="2811" y="14514"/>
                      <a:pt x="3918" y="14062"/>
                      <a:pt x="4489" y="13788"/>
                    </a:cubicBezTo>
                    <a:cubicBezTo>
                      <a:pt x="4775" y="13645"/>
                      <a:pt x="5061" y="13574"/>
                      <a:pt x="5335" y="13574"/>
                    </a:cubicBezTo>
                    <a:cubicBezTo>
                      <a:pt x="6168" y="13574"/>
                      <a:pt x="6775" y="14205"/>
                      <a:pt x="6871" y="15181"/>
                    </a:cubicBezTo>
                    <a:cubicBezTo>
                      <a:pt x="6871" y="15181"/>
                      <a:pt x="6883" y="15348"/>
                      <a:pt x="6883" y="15443"/>
                    </a:cubicBezTo>
                    <a:lnTo>
                      <a:pt x="6883" y="23218"/>
                    </a:lnTo>
                    <a:lnTo>
                      <a:pt x="19253" y="23218"/>
                    </a:lnTo>
                    <a:cubicBezTo>
                      <a:pt x="25075" y="23218"/>
                      <a:pt x="29802" y="18491"/>
                      <a:pt x="29802" y="12669"/>
                    </a:cubicBezTo>
                    <a:lnTo>
                      <a:pt x="29802" y="12"/>
                    </a:lnTo>
                    <a:lnTo>
                      <a:pt x="22825" y="12"/>
                    </a:lnTo>
                    <a:cubicBezTo>
                      <a:pt x="22801" y="12"/>
                      <a:pt x="22777" y="12"/>
                      <a:pt x="22766" y="0"/>
                    </a:cubicBezTo>
                    <a:close/>
                  </a:path>
                </a:pathLst>
              </a:custGeom>
              <a:grpFill/>
              <a:ln>
                <a:noFill/>
              </a:ln>
            </p:spPr>
            <p:txBody>
              <a:bodyPr spcFirstLastPara="1" wrap="square" lIns="121900" tIns="121900" rIns="121900" bIns="121900" anchor="ctr" anchorCtr="0">
                <a:noAutofit/>
              </a:bodyPr>
              <a:lstStyle/>
              <a:p>
                <a:endParaRPr sz="2400"/>
              </a:p>
            </p:txBody>
          </p:sp>
          <p:grpSp>
            <p:nvGrpSpPr>
              <p:cNvPr id="818" name="Google Shape;818;p30"/>
              <p:cNvGrpSpPr/>
              <p:nvPr/>
            </p:nvGrpSpPr>
            <p:grpSpPr>
              <a:xfrm>
                <a:off x="4999456" y="3237370"/>
                <a:ext cx="359579" cy="355852"/>
                <a:chOff x="5309250" y="2903170"/>
                <a:chExt cx="359579" cy="355852"/>
              </a:xfrm>
              <a:grpFill/>
            </p:grpSpPr>
            <p:sp>
              <p:nvSpPr>
                <p:cNvPr id="819" name="Google Shape;819;p30"/>
                <p:cNvSpPr/>
                <p:nvPr/>
              </p:nvSpPr>
              <p:spPr>
                <a:xfrm>
                  <a:off x="5410517" y="3006317"/>
                  <a:ext cx="77854" cy="76452"/>
                </a:xfrm>
                <a:custGeom>
                  <a:avLst/>
                  <a:gdLst/>
                  <a:ahLst/>
                  <a:cxnLst/>
                  <a:rect l="l" t="t" r="r" b="b"/>
                  <a:pathLst>
                    <a:path w="2444" h="2400" extrusionOk="0">
                      <a:moveTo>
                        <a:pt x="1345" y="315"/>
                      </a:moveTo>
                      <a:cubicBezTo>
                        <a:pt x="1450" y="315"/>
                        <a:pt x="1549" y="346"/>
                        <a:pt x="1631" y="420"/>
                      </a:cubicBezTo>
                      <a:cubicBezTo>
                        <a:pt x="1905" y="634"/>
                        <a:pt x="2060" y="1206"/>
                        <a:pt x="2096" y="1622"/>
                      </a:cubicBezTo>
                      <a:cubicBezTo>
                        <a:pt x="2104" y="1923"/>
                        <a:pt x="1755" y="2071"/>
                        <a:pt x="1406" y="2071"/>
                      </a:cubicBezTo>
                      <a:cubicBezTo>
                        <a:pt x="1257" y="2071"/>
                        <a:pt x="1109" y="2045"/>
                        <a:pt x="988" y="1991"/>
                      </a:cubicBezTo>
                      <a:cubicBezTo>
                        <a:pt x="560" y="1801"/>
                        <a:pt x="381" y="1313"/>
                        <a:pt x="560" y="872"/>
                      </a:cubicBezTo>
                      <a:cubicBezTo>
                        <a:pt x="693" y="580"/>
                        <a:pt x="1042" y="315"/>
                        <a:pt x="1345" y="315"/>
                      </a:cubicBezTo>
                      <a:close/>
                      <a:moveTo>
                        <a:pt x="1344" y="1"/>
                      </a:moveTo>
                      <a:cubicBezTo>
                        <a:pt x="906" y="1"/>
                        <a:pt x="447" y="320"/>
                        <a:pt x="262" y="741"/>
                      </a:cubicBezTo>
                      <a:cubicBezTo>
                        <a:pt x="0" y="1336"/>
                        <a:pt x="262" y="2027"/>
                        <a:pt x="857" y="2289"/>
                      </a:cubicBezTo>
                      <a:cubicBezTo>
                        <a:pt x="1022" y="2363"/>
                        <a:pt x="1214" y="2400"/>
                        <a:pt x="1407" y="2400"/>
                      </a:cubicBezTo>
                      <a:cubicBezTo>
                        <a:pt x="1925" y="2400"/>
                        <a:pt x="2443" y="2134"/>
                        <a:pt x="2417" y="1622"/>
                      </a:cubicBezTo>
                      <a:cubicBezTo>
                        <a:pt x="2405" y="1134"/>
                        <a:pt x="2203" y="479"/>
                        <a:pt x="1858" y="182"/>
                      </a:cubicBezTo>
                      <a:cubicBezTo>
                        <a:pt x="1704" y="56"/>
                        <a:pt x="1526" y="1"/>
                        <a:pt x="1344" y="1"/>
                      </a:cubicBezTo>
                      <a:close/>
                    </a:path>
                  </a:pathLst>
                </a:custGeom>
                <a:grpFill/>
                <a:ln>
                  <a:noFill/>
                </a:ln>
              </p:spPr>
              <p:txBody>
                <a:bodyPr spcFirstLastPara="1" wrap="square" lIns="121900" tIns="121900" rIns="121900" bIns="121900" anchor="ctr" anchorCtr="0">
                  <a:noAutofit/>
                </a:bodyPr>
                <a:lstStyle/>
                <a:p>
                  <a:endParaRPr sz="2400"/>
                </a:p>
              </p:txBody>
            </p:sp>
            <p:sp>
              <p:nvSpPr>
                <p:cNvPr id="820" name="Google Shape;820;p30"/>
                <p:cNvSpPr/>
                <p:nvPr/>
              </p:nvSpPr>
              <p:spPr>
                <a:xfrm>
                  <a:off x="5309250" y="2903170"/>
                  <a:ext cx="359579" cy="355852"/>
                </a:xfrm>
                <a:custGeom>
                  <a:avLst/>
                  <a:gdLst/>
                  <a:ahLst/>
                  <a:cxnLst/>
                  <a:rect l="l" t="t" r="r" b="b"/>
                  <a:pathLst>
                    <a:path w="11288" h="11171" extrusionOk="0">
                      <a:moveTo>
                        <a:pt x="3691" y="336"/>
                      </a:moveTo>
                      <a:cubicBezTo>
                        <a:pt x="3775" y="336"/>
                        <a:pt x="3846" y="383"/>
                        <a:pt x="3870" y="455"/>
                      </a:cubicBezTo>
                      <a:lnTo>
                        <a:pt x="4084" y="991"/>
                      </a:lnTo>
                      <a:cubicBezTo>
                        <a:pt x="3953" y="1003"/>
                        <a:pt x="3846" y="1050"/>
                        <a:pt x="3739" y="1122"/>
                      </a:cubicBezTo>
                      <a:lnTo>
                        <a:pt x="3536" y="586"/>
                      </a:lnTo>
                      <a:cubicBezTo>
                        <a:pt x="3489" y="455"/>
                        <a:pt x="3572" y="336"/>
                        <a:pt x="3691" y="336"/>
                      </a:cubicBezTo>
                      <a:close/>
                      <a:moveTo>
                        <a:pt x="7834" y="436"/>
                      </a:moveTo>
                      <a:cubicBezTo>
                        <a:pt x="7859" y="436"/>
                        <a:pt x="7883" y="442"/>
                        <a:pt x="7906" y="455"/>
                      </a:cubicBezTo>
                      <a:cubicBezTo>
                        <a:pt x="7989" y="503"/>
                        <a:pt x="8037" y="598"/>
                        <a:pt x="7989" y="693"/>
                      </a:cubicBezTo>
                      <a:lnTo>
                        <a:pt x="7763" y="1217"/>
                      </a:lnTo>
                      <a:cubicBezTo>
                        <a:pt x="7668" y="1134"/>
                        <a:pt x="7561" y="1086"/>
                        <a:pt x="7418" y="1062"/>
                      </a:cubicBezTo>
                      <a:lnTo>
                        <a:pt x="7668" y="538"/>
                      </a:lnTo>
                      <a:cubicBezTo>
                        <a:pt x="7702" y="478"/>
                        <a:pt x="7769" y="436"/>
                        <a:pt x="7834" y="436"/>
                      </a:cubicBezTo>
                      <a:close/>
                      <a:moveTo>
                        <a:pt x="698" y="3177"/>
                      </a:moveTo>
                      <a:cubicBezTo>
                        <a:pt x="775" y="3177"/>
                        <a:pt x="883" y="3247"/>
                        <a:pt x="1298" y="3431"/>
                      </a:cubicBezTo>
                      <a:cubicBezTo>
                        <a:pt x="1250" y="3479"/>
                        <a:pt x="1227" y="3539"/>
                        <a:pt x="1191" y="3586"/>
                      </a:cubicBezTo>
                      <a:cubicBezTo>
                        <a:pt x="1191" y="3586"/>
                        <a:pt x="1167" y="3658"/>
                        <a:pt x="1155" y="3765"/>
                      </a:cubicBezTo>
                      <a:lnTo>
                        <a:pt x="631" y="3527"/>
                      </a:lnTo>
                      <a:cubicBezTo>
                        <a:pt x="477" y="3479"/>
                        <a:pt x="477" y="3253"/>
                        <a:pt x="631" y="3193"/>
                      </a:cubicBezTo>
                      <a:cubicBezTo>
                        <a:pt x="655" y="3183"/>
                        <a:pt x="675" y="3177"/>
                        <a:pt x="698" y="3177"/>
                      </a:cubicBezTo>
                      <a:close/>
                      <a:moveTo>
                        <a:pt x="10679" y="3437"/>
                      </a:moveTo>
                      <a:cubicBezTo>
                        <a:pt x="10755" y="3437"/>
                        <a:pt x="10841" y="3482"/>
                        <a:pt x="10871" y="3551"/>
                      </a:cubicBezTo>
                      <a:cubicBezTo>
                        <a:pt x="10906" y="3646"/>
                        <a:pt x="10847" y="3765"/>
                        <a:pt x="10764" y="3789"/>
                      </a:cubicBezTo>
                      <a:lnTo>
                        <a:pt x="10228" y="4003"/>
                      </a:lnTo>
                      <a:cubicBezTo>
                        <a:pt x="10216" y="3848"/>
                        <a:pt x="10168" y="3741"/>
                        <a:pt x="10097" y="3658"/>
                      </a:cubicBezTo>
                      <a:lnTo>
                        <a:pt x="10633" y="3443"/>
                      </a:lnTo>
                      <a:cubicBezTo>
                        <a:pt x="10647" y="3439"/>
                        <a:pt x="10663" y="3437"/>
                        <a:pt x="10679" y="3437"/>
                      </a:cubicBezTo>
                      <a:close/>
                      <a:moveTo>
                        <a:pt x="1060" y="7134"/>
                      </a:moveTo>
                      <a:cubicBezTo>
                        <a:pt x="1072" y="7265"/>
                        <a:pt x="1119" y="7372"/>
                        <a:pt x="1191" y="7480"/>
                      </a:cubicBezTo>
                      <a:lnTo>
                        <a:pt x="655" y="7682"/>
                      </a:lnTo>
                      <a:cubicBezTo>
                        <a:pt x="635" y="7694"/>
                        <a:pt x="612" y="7699"/>
                        <a:pt x="589" y="7699"/>
                      </a:cubicBezTo>
                      <a:cubicBezTo>
                        <a:pt x="518" y="7699"/>
                        <a:pt x="444" y="7650"/>
                        <a:pt x="417" y="7587"/>
                      </a:cubicBezTo>
                      <a:cubicBezTo>
                        <a:pt x="381" y="7492"/>
                        <a:pt x="429" y="7372"/>
                        <a:pt x="524" y="7349"/>
                      </a:cubicBezTo>
                      <a:lnTo>
                        <a:pt x="1060" y="7134"/>
                      </a:lnTo>
                      <a:close/>
                      <a:moveTo>
                        <a:pt x="10144" y="7361"/>
                      </a:moveTo>
                      <a:lnTo>
                        <a:pt x="10656" y="7599"/>
                      </a:lnTo>
                      <a:cubicBezTo>
                        <a:pt x="10811" y="7658"/>
                        <a:pt x="10811" y="7884"/>
                        <a:pt x="10656" y="7944"/>
                      </a:cubicBezTo>
                      <a:cubicBezTo>
                        <a:pt x="10637" y="7950"/>
                        <a:pt x="10619" y="7953"/>
                        <a:pt x="10601" y="7953"/>
                      </a:cubicBezTo>
                      <a:cubicBezTo>
                        <a:pt x="10506" y="7953"/>
                        <a:pt x="10398" y="7875"/>
                        <a:pt x="9990" y="7706"/>
                      </a:cubicBezTo>
                      <a:cubicBezTo>
                        <a:pt x="10061" y="7611"/>
                        <a:pt x="10121" y="7515"/>
                        <a:pt x="10144" y="7361"/>
                      </a:cubicBezTo>
                      <a:close/>
                      <a:moveTo>
                        <a:pt x="3536" y="9920"/>
                      </a:moveTo>
                      <a:cubicBezTo>
                        <a:pt x="3620" y="9992"/>
                        <a:pt x="3727" y="10051"/>
                        <a:pt x="3870" y="10063"/>
                      </a:cubicBezTo>
                      <a:lnTo>
                        <a:pt x="3620" y="10587"/>
                      </a:lnTo>
                      <a:cubicBezTo>
                        <a:pt x="3584" y="10658"/>
                        <a:pt x="3522" y="10696"/>
                        <a:pt x="3454" y="10696"/>
                      </a:cubicBezTo>
                      <a:cubicBezTo>
                        <a:pt x="3430" y="10696"/>
                        <a:pt x="3406" y="10691"/>
                        <a:pt x="3382" y="10682"/>
                      </a:cubicBezTo>
                      <a:cubicBezTo>
                        <a:pt x="3298" y="10635"/>
                        <a:pt x="3251" y="10528"/>
                        <a:pt x="3298" y="10444"/>
                      </a:cubicBezTo>
                      <a:lnTo>
                        <a:pt x="3536" y="9920"/>
                      </a:lnTo>
                      <a:close/>
                      <a:moveTo>
                        <a:pt x="7549" y="10016"/>
                      </a:moveTo>
                      <a:cubicBezTo>
                        <a:pt x="7727" y="10528"/>
                        <a:pt x="7799" y="10575"/>
                        <a:pt x="7763" y="10694"/>
                      </a:cubicBezTo>
                      <a:cubicBezTo>
                        <a:pt x="7728" y="10770"/>
                        <a:pt x="7659" y="10809"/>
                        <a:pt x="7590" y="10809"/>
                      </a:cubicBezTo>
                      <a:cubicBezTo>
                        <a:pt x="7519" y="10809"/>
                        <a:pt x="7448" y="10767"/>
                        <a:pt x="7418" y="10682"/>
                      </a:cubicBezTo>
                      <a:lnTo>
                        <a:pt x="7204" y="10147"/>
                      </a:lnTo>
                      <a:cubicBezTo>
                        <a:pt x="7346" y="10123"/>
                        <a:pt x="7442" y="10087"/>
                        <a:pt x="7549" y="10016"/>
                      </a:cubicBezTo>
                      <a:close/>
                      <a:moveTo>
                        <a:pt x="3696" y="1"/>
                      </a:moveTo>
                      <a:cubicBezTo>
                        <a:pt x="3631" y="1"/>
                        <a:pt x="3565" y="13"/>
                        <a:pt x="3501" y="38"/>
                      </a:cubicBezTo>
                      <a:cubicBezTo>
                        <a:pt x="3239" y="145"/>
                        <a:pt x="3096" y="443"/>
                        <a:pt x="3203" y="705"/>
                      </a:cubicBezTo>
                      <a:lnTo>
                        <a:pt x="3477" y="1407"/>
                      </a:lnTo>
                      <a:cubicBezTo>
                        <a:pt x="3239" y="1753"/>
                        <a:pt x="3203" y="1765"/>
                        <a:pt x="2846" y="1824"/>
                      </a:cubicBezTo>
                      <a:cubicBezTo>
                        <a:pt x="2655" y="1848"/>
                        <a:pt x="2429" y="1896"/>
                        <a:pt x="2286" y="2050"/>
                      </a:cubicBezTo>
                      <a:cubicBezTo>
                        <a:pt x="2012" y="2300"/>
                        <a:pt x="2060" y="2741"/>
                        <a:pt x="1929" y="2955"/>
                      </a:cubicBezTo>
                      <a:cubicBezTo>
                        <a:pt x="1870" y="3027"/>
                        <a:pt x="1762" y="3098"/>
                        <a:pt x="1643" y="3181"/>
                      </a:cubicBezTo>
                      <a:cubicBezTo>
                        <a:pt x="1631" y="3193"/>
                        <a:pt x="1608" y="3205"/>
                        <a:pt x="1584" y="3217"/>
                      </a:cubicBezTo>
                      <a:lnTo>
                        <a:pt x="893" y="2920"/>
                      </a:lnTo>
                      <a:cubicBezTo>
                        <a:pt x="830" y="2888"/>
                        <a:pt x="761" y="2873"/>
                        <a:pt x="692" y="2873"/>
                      </a:cubicBezTo>
                      <a:cubicBezTo>
                        <a:pt x="630" y="2873"/>
                        <a:pt x="568" y="2885"/>
                        <a:pt x="512" y="2908"/>
                      </a:cubicBezTo>
                      <a:cubicBezTo>
                        <a:pt x="84" y="3074"/>
                        <a:pt x="60" y="3670"/>
                        <a:pt x="477" y="3860"/>
                      </a:cubicBezTo>
                      <a:lnTo>
                        <a:pt x="1167" y="4158"/>
                      </a:lnTo>
                      <a:cubicBezTo>
                        <a:pt x="1239" y="4563"/>
                        <a:pt x="1239" y="4586"/>
                        <a:pt x="1012" y="4920"/>
                      </a:cubicBezTo>
                      <a:cubicBezTo>
                        <a:pt x="893" y="5086"/>
                        <a:pt x="774" y="5265"/>
                        <a:pt x="774" y="5467"/>
                      </a:cubicBezTo>
                      <a:cubicBezTo>
                        <a:pt x="762" y="5825"/>
                        <a:pt x="1119" y="6122"/>
                        <a:pt x="1167" y="6360"/>
                      </a:cubicBezTo>
                      <a:cubicBezTo>
                        <a:pt x="1179" y="6479"/>
                        <a:pt x="1155" y="6646"/>
                        <a:pt x="1108" y="6777"/>
                      </a:cubicBezTo>
                      <a:lnTo>
                        <a:pt x="405" y="7051"/>
                      </a:lnTo>
                      <a:cubicBezTo>
                        <a:pt x="143" y="7146"/>
                        <a:pt x="0" y="7444"/>
                        <a:pt x="107" y="7718"/>
                      </a:cubicBezTo>
                      <a:cubicBezTo>
                        <a:pt x="190" y="7920"/>
                        <a:pt x="386" y="8051"/>
                        <a:pt x="592" y="8051"/>
                      </a:cubicBezTo>
                      <a:cubicBezTo>
                        <a:pt x="653" y="8051"/>
                        <a:pt x="714" y="8040"/>
                        <a:pt x="774" y="8015"/>
                      </a:cubicBezTo>
                      <a:lnTo>
                        <a:pt x="1477" y="7742"/>
                      </a:lnTo>
                      <a:cubicBezTo>
                        <a:pt x="1822" y="7980"/>
                        <a:pt x="1834" y="8015"/>
                        <a:pt x="1893" y="8373"/>
                      </a:cubicBezTo>
                      <a:cubicBezTo>
                        <a:pt x="1989" y="8932"/>
                        <a:pt x="2131" y="9075"/>
                        <a:pt x="2667" y="9194"/>
                      </a:cubicBezTo>
                      <a:cubicBezTo>
                        <a:pt x="3036" y="9277"/>
                        <a:pt x="3060" y="9289"/>
                        <a:pt x="3274" y="9647"/>
                      </a:cubicBezTo>
                      <a:lnTo>
                        <a:pt x="2977" y="10337"/>
                      </a:lnTo>
                      <a:cubicBezTo>
                        <a:pt x="2815" y="10691"/>
                        <a:pt x="3091" y="11053"/>
                        <a:pt x="3439" y="11053"/>
                      </a:cubicBezTo>
                      <a:cubicBezTo>
                        <a:pt x="3502" y="11053"/>
                        <a:pt x="3567" y="11041"/>
                        <a:pt x="3632" y="11016"/>
                      </a:cubicBezTo>
                      <a:cubicBezTo>
                        <a:pt x="3775" y="10980"/>
                        <a:pt x="3858" y="10873"/>
                        <a:pt x="3917" y="10754"/>
                      </a:cubicBezTo>
                      <a:lnTo>
                        <a:pt x="4215" y="10063"/>
                      </a:lnTo>
                      <a:cubicBezTo>
                        <a:pt x="4361" y="10038"/>
                        <a:pt x="4457" y="10021"/>
                        <a:pt x="4536" y="10021"/>
                      </a:cubicBezTo>
                      <a:cubicBezTo>
                        <a:pt x="4677" y="10021"/>
                        <a:pt x="4764" y="10073"/>
                        <a:pt x="4977" y="10218"/>
                      </a:cubicBezTo>
                      <a:cubicBezTo>
                        <a:pt x="5204" y="10377"/>
                        <a:pt x="5367" y="10458"/>
                        <a:pt x="5538" y="10458"/>
                      </a:cubicBezTo>
                      <a:cubicBezTo>
                        <a:pt x="5699" y="10458"/>
                        <a:pt x="5865" y="10386"/>
                        <a:pt x="6096" y="10242"/>
                      </a:cubicBezTo>
                      <a:cubicBezTo>
                        <a:pt x="6280" y="10126"/>
                        <a:pt x="6363" y="10080"/>
                        <a:pt x="6476" y="10080"/>
                      </a:cubicBezTo>
                      <a:cubicBezTo>
                        <a:pt x="6560" y="10080"/>
                        <a:pt x="6661" y="10106"/>
                        <a:pt x="6834" y="10147"/>
                      </a:cubicBezTo>
                      <a:lnTo>
                        <a:pt x="7108" y="10837"/>
                      </a:lnTo>
                      <a:cubicBezTo>
                        <a:pt x="7180" y="11051"/>
                        <a:pt x="7370" y="11171"/>
                        <a:pt x="7585" y="11171"/>
                      </a:cubicBezTo>
                      <a:cubicBezTo>
                        <a:pt x="7942" y="11171"/>
                        <a:pt x="8192" y="10813"/>
                        <a:pt x="8061" y="10468"/>
                      </a:cubicBezTo>
                      <a:lnTo>
                        <a:pt x="7787" y="9766"/>
                      </a:lnTo>
                      <a:cubicBezTo>
                        <a:pt x="8025" y="9432"/>
                        <a:pt x="8061" y="9408"/>
                        <a:pt x="8418" y="9349"/>
                      </a:cubicBezTo>
                      <a:cubicBezTo>
                        <a:pt x="8978" y="9266"/>
                        <a:pt x="9109" y="9111"/>
                        <a:pt x="9228" y="8575"/>
                      </a:cubicBezTo>
                      <a:cubicBezTo>
                        <a:pt x="9323" y="8206"/>
                        <a:pt x="9335" y="8194"/>
                        <a:pt x="9692" y="7968"/>
                      </a:cubicBezTo>
                      <a:cubicBezTo>
                        <a:pt x="10198" y="8180"/>
                        <a:pt x="10406" y="8313"/>
                        <a:pt x="10595" y="8313"/>
                      </a:cubicBezTo>
                      <a:cubicBezTo>
                        <a:pt x="10650" y="8313"/>
                        <a:pt x="10704" y="8302"/>
                        <a:pt x="10764" y="8277"/>
                      </a:cubicBezTo>
                      <a:cubicBezTo>
                        <a:pt x="11192" y="8075"/>
                        <a:pt x="11216" y="7480"/>
                        <a:pt x="10799" y="7301"/>
                      </a:cubicBezTo>
                      <a:lnTo>
                        <a:pt x="10109" y="7003"/>
                      </a:lnTo>
                      <a:cubicBezTo>
                        <a:pt x="10037" y="6599"/>
                        <a:pt x="10037" y="6575"/>
                        <a:pt x="10263" y="6241"/>
                      </a:cubicBezTo>
                      <a:cubicBezTo>
                        <a:pt x="10573" y="5801"/>
                        <a:pt x="10597" y="5622"/>
                        <a:pt x="10287" y="5134"/>
                      </a:cubicBezTo>
                      <a:cubicBezTo>
                        <a:pt x="10085" y="4801"/>
                        <a:pt x="10097" y="4789"/>
                        <a:pt x="10180" y="4384"/>
                      </a:cubicBezTo>
                      <a:lnTo>
                        <a:pt x="10883" y="4122"/>
                      </a:lnTo>
                      <a:cubicBezTo>
                        <a:pt x="11156" y="4015"/>
                        <a:pt x="11287" y="3717"/>
                        <a:pt x="11180" y="3443"/>
                      </a:cubicBezTo>
                      <a:cubicBezTo>
                        <a:pt x="11097" y="3239"/>
                        <a:pt x="10898" y="3115"/>
                        <a:pt x="10690" y="3115"/>
                      </a:cubicBezTo>
                      <a:cubicBezTo>
                        <a:pt x="10631" y="3115"/>
                        <a:pt x="10571" y="3125"/>
                        <a:pt x="10513" y="3146"/>
                      </a:cubicBezTo>
                      <a:lnTo>
                        <a:pt x="9811" y="3420"/>
                      </a:lnTo>
                      <a:cubicBezTo>
                        <a:pt x="9466" y="3181"/>
                        <a:pt x="9454" y="3146"/>
                        <a:pt x="9394" y="2789"/>
                      </a:cubicBezTo>
                      <a:cubicBezTo>
                        <a:pt x="9311" y="2229"/>
                        <a:pt x="9156" y="2086"/>
                        <a:pt x="8620" y="1979"/>
                      </a:cubicBezTo>
                      <a:cubicBezTo>
                        <a:pt x="8251" y="1884"/>
                        <a:pt x="8239" y="1872"/>
                        <a:pt x="8013" y="1515"/>
                      </a:cubicBezTo>
                      <a:lnTo>
                        <a:pt x="8311" y="824"/>
                      </a:lnTo>
                      <a:cubicBezTo>
                        <a:pt x="8430" y="574"/>
                        <a:pt x="8311" y="264"/>
                        <a:pt x="8037" y="157"/>
                      </a:cubicBezTo>
                      <a:cubicBezTo>
                        <a:pt x="7971" y="126"/>
                        <a:pt x="7901" y="111"/>
                        <a:pt x="7831" y="111"/>
                      </a:cubicBezTo>
                      <a:cubicBezTo>
                        <a:pt x="7638" y="111"/>
                        <a:pt x="7449" y="226"/>
                        <a:pt x="7370" y="419"/>
                      </a:cubicBezTo>
                      <a:lnTo>
                        <a:pt x="7073" y="1110"/>
                      </a:lnTo>
                      <a:cubicBezTo>
                        <a:pt x="6927" y="1135"/>
                        <a:pt x="6831" y="1152"/>
                        <a:pt x="6751" y="1152"/>
                      </a:cubicBezTo>
                      <a:cubicBezTo>
                        <a:pt x="6611" y="1152"/>
                        <a:pt x="6524" y="1100"/>
                        <a:pt x="6311" y="955"/>
                      </a:cubicBezTo>
                      <a:lnTo>
                        <a:pt x="6180" y="872"/>
                      </a:lnTo>
                      <a:cubicBezTo>
                        <a:pt x="6152" y="853"/>
                        <a:pt x="6119" y="844"/>
                        <a:pt x="6087" y="844"/>
                      </a:cubicBezTo>
                      <a:cubicBezTo>
                        <a:pt x="6034" y="844"/>
                        <a:pt x="5983" y="868"/>
                        <a:pt x="5953" y="919"/>
                      </a:cubicBezTo>
                      <a:cubicBezTo>
                        <a:pt x="5918" y="991"/>
                        <a:pt x="5930" y="1098"/>
                        <a:pt x="6001" y="1134"/>
                      </a:cubicBezTo>
                      <a:lnTo>
                        <a:pt x="6132" y="1229"/>
                      </a:lnTo>
                      <a:cubicBezTo>
                        <a:pt x="6389" y="1406"/>
                        <a:pt x="6533" y="1474"/>
                        <a:pt x="6731" y="1474"/>
                      </a:cubicBezTo>
                      <a:cubicBezTo>
                        <a:pt x="6826" y="1474"/>
                        <a:pt x="6933" y="1458"/>
                        <a:pt x="7073" y="1431"/>
                      </a:cubicBezTo>
                      <a:cubicBezTo>
                        <a:pt x="7189" y="1411"/>
                        <a:pt x="7278" y="1397"/>
                        <a:pt x="7350" y="1397"/>
                      </a:cubicBezTo>
                      <a:cubicBezTo>
                        <a:pt x="7531" y="1397"/>
                        <a:pt x="7614" y="1481"/>
                        <a:pt x="7775" y="1753"/>
                      </a:cubicBezTo>
                      <a:cubicBezTo>
                        <a:pt x="8013" y="2122"/>
                        <a:pt x="8120" y="2193"/>
                        <a:pt x="8561" y="2300"/>
                      </a:cubicBezTo>
                      <a:cubicBezTo>
                        <a:pt x="8966" y="2384"/>
                        <a:pt x="9013" y="2419"/>
                        <a:pt x="9085" y="2848"/>
                      </a:cubicBezTo>
                      <a:cubicBezTo>
                        <a:pt x="9109" y="3015"/>
                        <a:pt x="9144" y="3181"/>
                        <a:pt x="9228" y="3324"/>
                      </a:cubicBezTo>
                      <a:cubicBezTo>
                        <a:pt x="9370" y="3551"/>
                        <a:pt x="9621" y="3658"/>
                        <a:pt x="9799" y="3812"/>
                      </a:cubicBezTo>
                      <a:cubicBezTo>
                        <a:pt x="9882" y="3908"/>
                        <a:pt x="9906" y="3932"/>
                        <a:pt x="9906" y="3955"/>
                      </a:cubicBezTo>
                      <a:cubicBezTo>
                        <a:pt x="9906" y="3955"/>
                        <a:pt x="9930" y="4015"/>
                        <a:pt x="9906" y="4193"/>
                      </a:cubicBezTo>
                      <a:cubicBezTo>
                        <a:pt x="9859" y="4444"/>
                        <a:pt x="9787" y="4634"/>
                        <a:pt x="9823" y="4860"/>
                      </a:cubicBezTo>
                      <a:cubicBezTo>
                        <a:pt x="9882" y="5194"/>
                        <a:pt x="10216" y="5467"/>
                        <a:pt x="10204" y="5694"/>
                      </a:cubicBezTo>
                      <a:cubicBezTo>
                        <a:pt x="10204" y="5920"/>
                        <a:pt x="9859" y="6170"/>
                        <a:pt x="9787" y="6515"/>
                      </a:cubicBezTo>
                      <a:cubicBezTo>
                        <a:pt x="9704" y="6813"/>
                        <a:pt x="9906" y="7241"/>
                        <a:pt x="9811" y="7420"/>
                      </a:cubicBezTo>
                      <a:cubicBezTo>
                        <a:pt x="9728" y="7611"/>
                        <a:pt x="9275" y="7777"/>
                        <a:pt x="9109" y="8015"/>
                      </a:cubicBezTo>
                      <a:cubicBezTo>
                        <a:pt x="8918" y="8277"/>
                        <a:pt x="8954" y="8718"/>
                        <a:pt x="8787" y="8873"/>
                      </a:cubicBezTo>
                      <a:cubicBezTo>
                        <a:pt x="8620" y="9027"/>
                        <a:pt x="8192" y="8980"/>
                        <a:pt x="7906" y="9158"/>
                      </a:cubicBezTo>
                      <a:cubicBezTo>
                        <a:pt x="7644" y="9325"/>
                        <a:pt x="7477" y="9754"/>
                        <a:pt x="7287" y="9825"/>
                      </a:cubicBezTo>
                      <a:cubicBezTo>
                        <a:pt x="7254" y="9840"/>
                        <a:pt x="7210" y="9846"/>
                        <a:pt x="7163" y="9846"/>
                      </a:cubicBezTo>
                      <a:cubicBezTo>
                        <a:pt x="7058" y="9846"/>
                        <a:pt x="6936" y="9818"/>
                        <a:pt x="6870" y="9801"/>
                      </a:cubicBezTo>
                      <a:cubicBezTo>
                        <a:pt x="6712" y="9764"/>
                        <a:pt x="6595" y="9744"/>
                        <a:pt x="6493" y="9744"/>
                      </a:cubicBezTo>
                      <a:cubicBezTo>
                        <a:pt x="6304" y="9744"/>
                        <a:pt x="6170" y="9813"/>
                        <a:pt x="5930" y="9968"/>
                      </a:cubicBezTo>
                      <a:cubicBezTo>
                        <a:pt x="5756" y="10072"/>
                        <a:pt x="5655" y="10126"/>
                        <a:pt x="5557" y="10126"/>
                      </a:cubicBezTo>
                      <a:cubicBezTo>
                        <a:pt x="5453" y="10126"/>
                        <a:pt x="5351" y="10066"/>
                        <a:pt x="5168" y="9944"/>
                      </a:cubicBezTo>
                      <a:cubicBezTo>
                        <a:pt x="4918" y="9767"/>
                        <a:pt x="4777" y="9704"/>
                        <a:pt x="4576" y="9704"/>
                      </a:cubicBezTo>
                      <a:cubicBezTo>
                        <a:pt x="4480" y="9704"/>
                        <a:pt x="4370" y="9719"/>
                        <a:pt x="4227" y="9742"/>
                      </a:cubicBezTo>
                      <a:cubicBezTo>
                        <a:pt x="4095" y="9764"/>
                        <a:pt x="4008" y="9771"/>
                        <a:pt x="3947" y="9771"/>
                      </a:cubicBezTo>
                      <a:cubicBezTo>
                        <a:pt x="3843" y="9771"/>
                        <a:pt x="3821" y="9749"/>
                        <a:pt x="3798" y="9742"/>
                      </a:cubicBezTo>
                      <a:cubicBezTo>
                        <a:pt x="3608" y="9647"/>
                        <a:pt x="3453" y="9218"/>
                        <a:pt x="3203" y="9039"/>
                      </a:cubicBezTo>
                      <a:cubicBezTo>
                        <a:pt x="2941" y="8849"/>
                        <a:pt x="2501" y="8873"/>
                        <a:pt x="2346" y="8718"/>
                      </a:cubicBezTo>
                      <a:cubicBezTo>
                        <a:pt x="2191" y="8551"/>
                        <a:pt x="2239" y="8123"/>
                        <a:pt x="2060" y="7837"/>
                      </a:cubicBezTo>
                      <a:cubicBezTo>
                        <a:pt x="1941" y="7646"/>
                        <a:pt x="1750" y="7551"/>
                        <a:pt x="1548" y="7384"/>
                      </a:cubicBezTo>
                      <a:cubicBezTo>
                        <a:pt x="1417" y="7265"/>
                        <a:pt x="1393" y="7206"/>
                        <a:pt x="1393" y="7206"/>
                      </a:cubicBezTo>
                      <a:cubicBezTo>
                        <a:pt x="1310" y="7015"/>
                        <a:pt x="1524" y="6599"/>
                        <a:pt x="1465" y="6301"/>
                      </a:cubicBezTo>
                      <a:cubicBezTo>
                        <a:pt x="1405" y="5979"/>
                        <a:pt x="1072" y="5694"/>
                        <a:pt x="1096" y="5467"/>
                      </a:cubicBezTo>
                      <a:cubicBezTo>
                        <a:pt x="1096" y="5241"/>
                        <a:pt x="1429" y="4991"/>
                        <a:pt x="1512" y="4646"/>
                      </a:cubicBezTo>
                      <a:cubicBezTo>
                        <a:pt x="1584" y="4336"/>
                        <a:pt x="1393" y="3932"/>
                        <a:pt x="1477" y="3741"/>
                      </a:cubicBezTo>
                      <a:cubicBezTo>
                        <a:pt x="1572" y="3551"/>
                        <a:pt x="2001" y="3396"/>
                        <a:pt x="2179" y="3146"/>
                      </a:cubicBezTo>
                      <a:cubicBezTo>
                        <a:pt x="2370" y="2884"/>
                        <a:pt x="2346" y="2443"/>
                        <a:pt x="2501" y="2288"/>
                      </a:cubicBezTo>
                      <a:cubicBezTo>
                        <a:pt x="2667" y="2134"/>
                        <a:pt x="3096" y="2181"/>
                        <a:pt x="3382" y="2003"/>
                      </a:cubicBezTo>
                      <a:cubicBezTo>
                        <a:pt x="3608" y="1872"/>
                        <a:pt x="3715" y="1610"/>
                        <a:pt x="3870" y="1431"/>
                      </a:cubicBezTo>
                      <a:cubicBezTo>
                        <a:pt x="3944" y="1357"/>
                        <a:pt x="3995" y="1320"/>
                        <a:pt x="4116" y="1320"/>
                      </a:cubicBezTo>
                      <a:cubicBezTo>
                        <a:pt x="4189" y="1320"/>
                        <a:pt x="4287" y="1333"/>
                        <a:pt x="4429" y="1360"/>
                      </a:cubicBezTo>
                      <a:cubicBezTo>
                        <a:pt x="4543" y="1395"/>
                        <a:pt x="4662" y="1417"/>
                        <a:pt x="4784" y="1417"/>
                      </a:cubicBezTo>
                      <a:cubicBezTo>
                        <a:pt x="4828" y="1417"/>
                        <a:pt x="4873" y="1414"/>
                        <a:pt x="4918" y="1407"/>
                      </a:cubicBezTo>
                      <a:cubicBezTo>
                        <a:pt x="5144" y="1360"/>
                        <a:pt x="5322" y="1217"/>
                        <a:pt x="5513" y="1110"/>
                      </a:cubicBezTo>
                      <a:cubicBezTo>
                        <a:pt x="5584" y="1062"/>
                        <a:pt x="5620" y="955"/>
                        <a:pt x="5572" y="884"/>
                      </a:cubicBezTo>
                      <a:cubicBezTo>
                        <a:pt x="5540" y="835"/>
                        <a:pt x="5479" y="802"/>
                        <a:pt x="5421" y="802"/>
                      </a:cubicBezTo>
                      <a:cubicBezTo>
                        <a:pt x="5395" y="802"/>
                        <a:pt x="5369" y="809"/>
                        <a:pt x="5346" y="824"/>
                      </a:cubicBezTo>
                      <a:cubicBezTo>
                        <a:pt x="5023" y="1010"/>
                        <a:pt x="4963" y="1086"/>
                        <a:pt x="4794" y="1086"/>
                      </a:cubicBezTo>
                      <a:cubicBezTo>
                        <a:pt x="4714" y="1086"/>
                        <a:pt x="4610" y="1069"/>
                        <a:pt x="4441" y="1038"/>
                      </a:cubicBezTo>
                      <a:lnTo>
                        <a:pt x="4167" y="336"/>
                      </a:lnTo>
                      <a:cubicBezTo>
                        <a:pt x="4095" y="127"/>
                        <a:pt x="3904" y="1"/>
                        <a:pt x="3696" y="1"/>
                      </a:cubicBezTo>
                      <a:close/>
                    </a:path>
                  </a:pathLst>
                </a:custGeom>
                <a:grpFill/>
                <a:ln>
                  <a:noFill/>
                </a:ln>
              </p:spPr>
              <p:txBody>
                <a:bodyPr spcFirstLastPara="1" wrap="square" lIns="121900" tIns="121900" rIns="121900" bIns="121900" anchor="ctr" anchorCtr="0">
                  <a:noAutofit/>
                </a:bodyPr>
                <a:lstStyle/>
                <a:p>
                  <a:endParaRPr sz="2400"/>
                </a:p>
              </p:txBody>
            </p:sp>
            <p:sp>
              <p:nvSpPr>
                <p:cNvPr id="821" name="Google Shape;821;p30"/>
                <p:cNvSpPr/>
                <p:nvPr/>
              </p:nvSpPr>
              <p:spPr>
                <a:xfrm>
                  <a:off x="5466263" y="3032979"/>
                  <a:ext cx="127101" cy="146214"/>
                </a:xfrm>
                <a:custGeom>
                  <a:avLst/>
                  <a:gdLst/>
                  <a:ahLst/>
                  <a:cxnLst/>
                  <a:rect l="l" t="t" r="r" b="b"/>
                  <a:pathLst>
                    <a:path w="3990" h="4590" extrusionOk="0">
                      <a:moveTo>
                        <a:pt x="2681" y="1"/>
                      </a:moveTo>
                      <a:cubicBezTo>
                        <a:pt x="2422" y="1"/>
                        <a:pt x="2181" y="137"/>
                        <a:pt x="2120" y="428"/>
                      </a:cubicBezTo>
                      <a:cubicBezTo>
                        <a:pt x="2036" y="773"/>
                        <a:pt x="1941" y="1095"/>
                        <a:pt x="1786" y="1392"/>
                      </a:cubicBezTo>
                      <a:cubicBezTo>
                        <a:pt x="1739" y="1476"/>
                        <a:pt x="1786" y="1571"/>
                        <a:pt x="1858" y="1619"/>
                      </a:cubicBezTo>
                      <a:cubicBezTo>
                        <a:pt x="1881" y="1632"/>
                        <a:pt x="1905" y="1638"/>
                        <a:pt x="1929" y="1638"/>
                      </a:cubicBezTo>
                      <a:cubicBezTo>
                        <a:pt x="1991" y="1638"/>
                        <a:pt x="2050" y="1599"/>
                        <a:pt x="2084" y="1547"/>
                      </a:cubicBezTo>
                      <a:cubicBezTo>
                        <a:pt x="2251" y="1214"/>
                        <a:pt x="2358" y="880"/>
                        <a:pt x="2441" y="499"/>
                      </a:cubicBezTo>
                      <a:cubicBezTo>
                        <a:pt x="2466" y="387"/>
                        <a:pt x="2563" y="336"/>
                        <a:pt x="2676" y="336"/>
                      </a:cubicBezTo>
                      <a:cubicBezTo>
                        <a:pt x="2836" y="336"/>
                        <a:pt x="3028" y="439"/>
                        <a:pt x="3084" y="607"/>
                      </a:cubicBezTo>
                      <a:cubicBezTo>
                        <a:pt x="3287" y="1214"/>
                        <a:pt x="3632" y="2214"/>
                        <a:pt x="3072" y="3095"/>
                      </a:cubicBezTo>
                      <a:cubicBezTo>
                        <a:pt x="2512" y="3947"/>
                        <a:pt x="1615" y="4265"/>
                        <a:pt x="1007" y="4265"/>
                      </a:cubicBezTo>
                      <a:cubicBezTo>
                        <a:pt x="672" y="4265"/>
                        <a:pt x="425" y="4168"/>
                        <a:pt x="370" y="4012"/>
                      </a:cubicBezTo>
                      <a:cubicBezTo>
                        <a:pt x="334" y="3881"/>
                        <a:pt x="417" y="3678"/>
                        <a:pt x="643" y="3440"/>
                      </a:cubicBezTo>
                      <a:cubicBezTo>
                        <a:pt x="1060" y="2964"/>
                        <a:pt x="1405" y="2583"/>
                        <a:pt x="1679" y="2190"/>
                      </a:cubicBezTo>
                      <a:cubicBezTo>
                        <a:pt x="1739" y="2107"/>
                        <a:pt x="1715" y="2012"/>
                        <a:pt x="1644" y="1964"/>
                      </a:cubicBezTo>
                      <a:cubicBezTo>
                        <a:pt x="1611" y="1946"/>
                        <a:pt x="1576" y="1936"/>
                        <a:pt x="1542" y="1936"/>
                      </a:cubicBezTo>
                      <a:cubicBezTo>
                        <a:pt x="1488" y="1936"/>
                        <a:pt x="1439" y="1960"/>
                        <a:pt x="1417" y="2012"/>
                      </a:cubicBezTo>
                      <a:cubicBezTo>
                        <a:pt x="1143" y="2393"/>
                        <a:pt x="810" y="2762"/>
                        <a:pt x="405" y="3202"/>
                      </a:cubicBezTo>
                      <a:cubicBezTo>
                        <a:pt x="0" y="3607"/>
                        <a:pt x="0" y="3928"/>
                        <a:pt x="60" y="4119"/>
                      </a:cubicBezTo>
                      <a:cubicBezTo>
                        <a:pt x="171" y="4424"/>
                        <a:pt x="546" y="4589"/>
                        <a:pt x="1019" y="4589"/>
                      </a:cubicBezTo>
                      <a:cubicBezTo>
                        <a:pt x="1763" y="4589"/>
                        <a:pt x="2752" y="4179"/>
                        <a:pt x="3334" y="3262"/>
                      </a:cubicBezTo>
                      <a:cubicBezTo>
                        <a:pt x="3989" y="2250"/>
                        <a:pt x="3608" y="1095"/>
                        <a:pt x="3394" y="488"/>
                      </a:cubicBezTo>
                      <a:cubicBezTo>
                        <a:pt x="3287" y="172"/>
                        <a:pt x="2973" y="1"/>
                        <a:pt x="2681" y="1"/>
                      </a:cubicBezTo>
                      <a:close/>
                    </a:path>
                  </a:pathLst>
                </a:custGeom>
                <a:grpFill/>
                <a:ln>
                  <a:noFill/>
                </a:ln>
              </p:spPr>
              <p:txBody>
                <a:bodyPr spcFirstLastPara="1" wrap="square" lIns="121900" tIns="121900" rIns="121900" bIns="121900" anchor="ctr" anchorCtr="0">
                  <a:noAutofit/>
                </a:bodyPr>
                <a:lstStyle/>
                <a:p>
                  <a:endParaRPr sz="2400"/>
                </a:p>
              </p:txBody>
            </p:sp>
          </p:grpSp>
        </p:grpSp>
        <p:cxnSp>
          <p:nvCxnSpPr>
            <p:cNvPr id="839" name="Google Shape;839;p30"/>
            <p:cNvCxnSpPr/>
            <p:nvPr/>
          </p:nvCxnSpPr>
          <p:spPr>
            <a:xfrm>
              <a:off x="7394967" y="4029659"/>
              <a:ext cx="1134000" cy="0"/>
            </a:xfrm>
            <a:prstGeom prst="straightConnector1">
              <a:avLst/>
            </a:prstGeom>
            <a:noFill/>
            <a:ln w="9525" cap="flat" cmpd="sng">
              <a:solidFill>
                <a:schemeClr val="dk2"/>
              </a:solidFill>
              <a:prstDash val="solid"/>
              <a:round/>
              <a:headEnd type="oval" w="med" len="med"/>
              <a:tailEnd type="none" w="med" len="med"/>
            </a:ln>
          </p:spPr>
        </p:cxnSp>
        <p:sp>
          <p:nvSpPr>
            <p:cNvPr id="5" name="Rectangle 118">
              <a:extLst>
                <a:ext uri="{FF2B5EF4-FFF2-40B4-BE49-F238E27FC236}">
                  <a16:creationId xmlns:a16="http://schemas.microsoft.com/office/drawing/2014/main" id="{F59CB051-715C-07AC-4E25-80CE292FB8EE}"/>
                </a:ext>
              </a:extLst>
            </p:cNvPr>
            <p:cNvSpPr/>
            <p:nvPr/>
          </p:nvSpPr>
          <p:spPr>
            <a:xfrm>
              <a:off x="8805490" y="3844993"/>
              <a:ext cx="2914286" cy="369332"/>
            </a:xfrm>
            <a:prstGeom prst="rect">
              <a:avLst/>
            </a:prstGeom>
          </p:spPr>
          <p:txBody>
            <a:bodyPr wrap="square" lIns="0" tIns="0" rIns="0" bIns="0">
              <a:spAutoFit/>
            </a:bodyPr>
            <a:lstStyle/>
            <a:p>
              <a:r>
                <a:rPr lang="en-US" sz="2400" b="1" i="1" dirty="0">
                  <a:solidFill>
                    <a:srgbClr val="002060"/>
                  </a:solidFill>
                  <a:cs typeface="Segoe UI" panose="020B0502040204020203" pitchFamily="34" charset="0"/>
                </a:rPr>
                <a:t>Evaluations</a:t>
              </a:r>
            </a:p>
          </p:txBody>
        </p:sp>
        <p:pic>
          <p:nvPicPr>
            <p:cNvPr id="20" name="Immagine 19">
              <a:extLst>
                <a:ext uri="{FF2B5EF4-FFF2-40B4-BE49-F238E27FC236}">
                  <a16:creationId xmlns:a16="http://schemas.microsoft.com/office/drawing/2014/main" id="{04CAB724-C4BF-B9F7-705B-F841597DE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8641" y="4316493"/>
              <a:ext cx="637744" cy="637744"/>
            </a:xfrm>
            <a:prstGeom prst="rect">
              <a:avLst/>
            </a:prstGeom>
          </p:spPr>
        </p:pic>
      </p:grpSp>
      <p:grpSp>
        <p:nvGrpSpPr>
          <p:cNvPr id="26" name="Gruppo 25">
            <a:extLst>
              <a:ext uri="{FF2B5EF4-FFF2-40B4-BE49-F238E27FC236}">
                <a16:creationId xmlns:a16="http://schemas.microsoft.com/office/drawing/2014/main" id="{1BD56C53-B735-984C-85FF-CD19C78D2948}"/>
              </a:ext>
            </a:extLst>
          </p:cNvPr>
          <p:cNvGrpSpPr/>
          <p:nvPr/>
        </p:nvGrpSpPr>
        <p:grpSpPr>
          <a:xfrm>
            <a:off x="6142968" y="2097008"/>
            <a:ext cx="5576808" cy="2057597"/>
            <a:chOff x="6142968" y="2097008"/>
            <a:chExt cx="5576808" cy="2057597"/>
          </a:xfrm>
        </p:grpSpPr>
        <p:grpSp>
          <p:nvGrpSpPr>
            <p:cNvPr id="798" name="Google Shape;798;p30"/>
            <p:cNvGrpSpPr/>
            <p:nvPr/>
          </p:nvGrpSpPr>
          <p:grpSpPr>
            <a:xfrm>
              <a:off x="6142968" y="2097008"/>
              <a:ext cx="1525408" cy="2057597"/>
              <a:chOff x="4607226" y="1572756"/>
              <a:chExt cx="1144056" cy="1543198"/>
            </a:xfrm>
            <a:solidFill>
              <a:srgbClr val="8ADAD7"/>
            </a:solidFill>
          </p:grpSpPr>
          <p:sp>
            <p:nvSpPr>
              <p:cNvPr id="799" name="Google Shape;799;p30"/>
              <p:cNvSpPr/>
              <p:nvPr/>
            </p:nvSpPr>
            <p:spPr>
              <a:xfrm>
                <a:off x="4607226" y="1572756"/>
                <a:ext cx="1144056" cy="1543198"/>
              </a:xfrm>
              <a:custGeom>
                <a:avLst/>
                <a:gdLst/>
                <a:ahLst/>
                <a:cxnLst/>
                <a:rect l="l" t="t" r="r" b="b"/>
                <a:pathLst>
                  <a:path w="23409" h="31576" extrusionOk="0">
                    <a:moveTo>
                      <a:pt x="9643" y="24712"/>
                    </a:moveTo>
                    <a:lnTo>
                      <a:pt x="9643" y="24712"/>
                    </a:lnTo>
                    <a:cubicBezTo>
                      <a:pt x="9654" y="24715"/>
                      <a:pt x="9663" y="24718"/>
                      <a:pt x="9668" y="24718"/>
                    </a:cubicBezTo>
                    <a:cubicBezTo>
                      <a:pt x="9662" y="24716"/>
                      <a:pt x="9653" y="24714"/>
                      <a:pt x="9643" y="24712"/>
                    </a:cubicBezTo>
                    <a:close/>
                    <a:moveTo>
                      <a:pt x="0" y="1"/>
                    </a:moveTo>
                    <a:lnTo>
                      <a:pt x="0" y="8847"/>
                    </a:lnTo>
                    <a:cubicBezTo>
                      <a:pt x="0" y="8954"/>
                      <a:pt x="12" y="9049"/>
                      <a:pt x="12" y="9061"/>
                    </a:cubicBezTo>
                    <a:cubicBezTo>
                      <a:pt x="12" y="9061"/>
                      <a:pt x="12" y="9073"/>
                      <a:pt x="12" y="9073"/>
                    </a:cubicBezTo>
                    <a:cubicBezTo>
                      <a:pt x="92" y="9826"/>
                      <a:pt x="521" y="10275"/>
                      <a:pt x="1102" y="10275"/>
                    </a:cubicBezTo>
                    <a:cubicBezTo>
                      <a:pt x="1303" y="10275"/>
                      <a:pt x="1522" y="10222"/>
                      <a:pt x="1751" y="10109"/>
                    </a:cubicBezTo>
                    <a:cubicBezTo>
                      <a:pt x="1751" y="10109"/>
                      <a:pt x="3334" y="9335"/>
                      <a:pt x="4120" y="9335"/>
                    </a:cubicBezTo>
                    <a:cubicBezTo>
                      <a:pt x="5644" y="9335"/>
                      <a:pt x="6882" y="10716"/>
                      <a:pt x="6882" y="12431"/>
                    </a:cubicBezTo>
                    <a:cubicBezTo>
                      <a:pt x="6882" y="14133"/>
                      <a:pt x="5644" y="15514"/>
                      <a:pt x="4120" y="15514"/>
                    </a:cubicBezTo>
                    <a:cubicBezTo>
                      <a:pt x="3334" y="15514"/>
                      <a:pt x="1751" y="14740"/>
                      <a:pt x="1751" y="14740"/>
                    </a:cubicBezTo>
                    <a:cubicBezTo>
                      <a:pt x="1521" y="14627"/>
                      <a:pt x="1301" y="14573"/>
                      <a:pt x="1100" y="14573"/>
                    </a:cubicBezTo>
                    <a:cubicBezTo>
                      <a:pt x="500" y="14573"/>
                      <a:pt x="63" y="15051"/>
                      <a:pt x="0" y="15836"/>
                    </a:cubicBezTo>
                    <a:cubicBezTo>
                      <a:pt x="0" y="15848"/>
                      <a:pt x="0" y="15848"/>
                      <a:pt x="0" y="15860"/>
                    </a:cubicBezTo>
                    <a:lnTo>
                      <a:pt x="0" y="16038"/>
                    </a:lnTo>
                    <a:lnTo>
                      <a:pt x="0" y="24730"/>
                    </a:lnTo>
                    <a:lnTo>
                      <a:pt x="1703" y="24718"/>
                    </a:lnTo>
                    <a:lnTo>
                      <a:pt x="1703" y="24706"/>
                    </a:lnTo>
                    <a:lnTo>
                      <a:pt x="9418" y="24706"/>
                    </a:lnTo>
                    <a:cubicBezTo>
                      <a:pt x="9525" y="24706"/>
                      <a:pt x="9600" y="24706"/>
                      <a:pt x="9643" y="24712"/>
                    </a:cubicBezTo>
                    <a:lnTo>
                      <a:pt x="9643" y="24712"/>
                    </a:lnTo>
                    <a:cubicBezTo>
                      <a:pt x="9631" y="24709"/>
                      <a:pt x="9616" y="24706"/>
                      <a:pt x="9597" y="24706"/>
                    </a:cubicBezTo>
                    <a:lnTo>
                      <a:pt x="9609" y="24706"/>
                    </a:lnTo>
                    <a:cubicBezTo>
                      <a:pt x="10633" y="24801"/>
                      <a:pt x="11109" y="25539"/>
                      <a:pt x="10668" y="26444"/>
                    </a:cubicBezTo>
                    <a:cubicBezTo>
                      <a:pt x="10668" y="26444"/>
                      <a:pt x="9895" y="28016"/>
                      <a:pt x="9895" y="28814"/>
                    </a:cubicBezTo>
                    <a:cubicBezTo>
                      <a:pt x="9895" y="30338"/>
                      <a:pt x="11276" y="31576"/>
                      <a:pt x="12990" y="31576"/>
                    </a:cubicBezTo>
                    <a:cubicBezTo>
                      <a:pt x="14693" y="31576"/>
                      <a:pt x="16074" y="30338"/>
                      <a:pt x="16074" y="28814"/>
                    </a:cubicBezTo>
                    <a:cubicBezTo>
                      <a:pt x="16074" y="28016"/>
                      <a:pt x="15300" y="26444"/>
                      <a:pt x="15300" y="26444"/>
                    </a:cubicBezTo>
                    <a:cubicBezTo>
                      <a:pt x="14859" y="25539"/>
                      <a:pt x="15336" y="24789"/>
                      <a:pt x="16372" y="24706"/>
                    </a:cubicBezTo>
                    <a:lnTo>
                      <a:pt x="23408" y="24706"/>
                    </a:lnTo>
                    <a:lnTo>
                      <a:pt x="23408" y="10538"/>
                    </a:lnTo>
                    <a:cubicBezTo>
                      <a:pt x="23408" y="4715"/>
                      <a:pt x="18681" y="1"/>
                      <a:pt x="12859" y="1"/>
                    </a:cubicBezTo>
                    <a:close/>
                  </a:path>
                </a:pathLst>
              </a:custGeom>
              <a:grpFill/>
              <a:ln>
                <a:noFill/>
              </a:ln>
            </p:spPr>
            <p:txBody>
              <a:bodyPr spcFirstLastPara="1" wrap="square" lIns="121900" tIns="121900" rIns="121900" bIns="121900" anchor="ctr" anchorCtr="0">
                <a:noAutofit/>
              </a:bodyPr>
              <a:lstStyle/>
              <a:p>
                <a:endParaRPr sz="2400"/>
              </a:p>
            </p:txBody>
          </p:sp>
          <p:sp>
            <p:nvSpPr>
              <p:cNvPr id="800" name="Google Shape;800;p30"/>
              <p:cNvSpPr/>
              <p:nvPr/>
            </p:nvSpPr>
            <p:spPr>
              <a:xfrm>
                <a:off x="4941312" y="1949688"/>
                <a:ext cx="475869" cy="355853"/>
              </a:xfrm>
              <a:custGeom>
                <a:avLst/>
                <a:gdLst/>
                <a:ahLst/>
                <a:cxnLst/>
                <a:rect l="l" t="t" r="r" b="b"/>
                <a:pathLst>
                  <a:path w="12026" h="8993" extrusionOk="0">
                    <a:moveTo>
                      <a:pt x="3929" y="0"/>
                    </a:moveTo>
                    <a:cubicBezTo>
                      <a:pt x="1691" y="0"/>
                      <a:pt x="0" y="2322"/>
                      <a:pt x="1167" y="4763"/>
                    </a:cubicBezTo>
                    <a:lnTo>
                      <a:pt x="453" y="4763"/>
                    </a:lnTo>
                    <a:cubicBezTo>
                      <a:pt x="369" y="4763"/>
                      <a:pt x="298" y="4834"/>
                      <a:pt x="298" y="4929"/>
                    </a:cubicBezTo>
                    <a:cubicBezTo>
                      <a:pt x="298" y="5013"/>
                      <a:pt x="369" y="5096"/>
                      <a:pt x="453" y="5096"/>
                    </a:cubicBezTo>
                    <a:lnTo>
                      <a:pt x="1346" y="5096"/>
                    </a:lnTo>
                    <a:cubicBezTo>
                      <a:pt x="2334" y="6727"/>
                      <a:pt x="4382" y="7918"/>
                      <a:pt x="5977" y="8965"/>
                    </a:cubicBezTo>
                    <a:cubicBezTo>
                      <a:pt x="6007" y="8983"/>
                      <a:pt x="6040" y="8992"/>
                      <a:pt x="6071" y="8992"/>
                    </a:cubicBezTo>
                    <a:cubicBezTo>
                      <a:pt x="6102" y="8992"/>
                      <a:pt x="6132" y="8983"/>
                      <a:pt x="6156" y="8965"/>
                    </a:cubicBezTo>
                    <a:cubicBezTo>
                      <a:pt x="7751" y="7930"/>
                      <a:pt x="9799" y="6739"/>
                      <a:pt x="10787" y="5096"/>
                    </a:cubicBezTo>
                    <a:lnTo>
                      <a:pt x="11680" y="5096"/>
                    </a:lnTo>
                    <a:cubicBezTo>
                      <a:pt x="11764" y="5096"/>
                      <a:pt x="11847" y="5013"/>
                      <a:pt x="11847" y="4929"/>
                    </a:cubicBezTo>
                    <a:cubicBezTo>
                      <a:pt x="11883" y="4774"/>
                      <a:pt x="11811" y="4703"/>
                      <a:pt x="11704" y="4703"/>
                    </a:cubicBezTo>
                    <a:lnTo>
                      <a:pt x="10990" y="4703"/>
                    </a:lnTo>
                    <a:cubicBezTo>
                      <a:pt x="12025" y="2572"/>
                      <a:pt x="10859" y="452"/>
                      <a:pt x="8930" y="12"/>
                    </a:cubicBezTo>
                    <a:cubicBezTo>
                      <a:pt x="8922" y="11"/>
                      <a:pt x="8914" y="10"/>
                      <a:pt x="8906" y="10"/>
                    </a:cubicBezTo>
                    <a:cubicBezTo>
                      <a:pt x="8821" y="10"/>
                      <a:pt x="8748" y="68"/>
                      <a:pt x="8716" y="155"/>
                    </a:cubicBezTo>
                    <a:cubicBezTo>
                      <a:pt x="8704" y="238"/>
                      <a:pt x="8763" y="333"/>
                      <a:pt x="8847" y="357"/>
                    </a:cubicBezTo>
                    <a:cubicBezTo>
                      <a:pt x="10609" y="762"/>
                      <a:pt x="11668" y="2738"/>
                      <a:pt x="10621" y="4715"/>
                    </a:cubicBezTo>
                    <a:lnTo>
                      <a:pt x="10001" y="4715"/>
                    </a:lnTo>
                    <a:lnTo>
                      <a:pt x="9418" y="3548"/>
                    </a:lnTo>
                    <a:cubicBezTo>
                      <a:pt x="9385" y="3483"/>
                      <a:pt x="9325" y="3452"/>
                      <a:pt x="9266" y="3452"/>
                    </a:cubicBezTo>
                    <a:cubicBezTo>
                      <a:pt x="9196" y="3452"/>
                      <a:pt x="9128" y="3495"/>
                      <a:pt x="9108" y="3572"/>
                    </a:cubicBezTo>
                    <a:lnTo>
                      <a:pt x="8573" y="5251"/>
                    </a:lnTo>
                    <a:lnTo>
                      <a:pt x="7954" y="3870"/>
                    </a:lnTo>
                    <a:cubicBezTo>
                      <a:pt x="7927" y="3808"/>
                      <a:pt x="7868" y="3772"/>
                      <a:pt x="7806" y="3772"/>
                    </a:cubicBezTo>
                    <a:cubicBezTo>
                      <a:pt x="7784" y="3772"/>
                      <a:pt x="7761" y="3777"/>
                      <a:pt x="7739" y="3786"/>
                    </a:cubicBezTo>
                    <a:cubicBezTo>
                      <a:pt x="7644" y="3822"/>
                      <a:pt x="7620" y="3917"/>
                      <a:pt x="7644" y="4001"/>
                    </a:cubicBezTo>
                    <a:lnTo>
                      <a:pt x="8430" y="5810"/>
                    </a:lnTo>
                    <a:cubicBezTo>
                      <a:pt x="8458" y="5877"/>
                      <a:pt x="8520" y="5910"/>
                      <a:pt x="8583" y="5910"/>
                    </a:cubicBezTo>
                    <a:cubicBezTo>
                      <a:pt x="8654" y="5910"/>
                      <a:pt x="8726" y="5869"/>
                      <a:pt x="8751" y="5786"/>
                    </a:cubicBezTo>
                    <a:lnTo>
                      <a:pt x="9299" y="4084"/>
                    </a:lnTo>
                    <a:lnTo>
                      <a:pt x="9739" y="4989"/>
                    </a:lnTo>
                    <a:cubicBezTo>
                      <a:pt x="9775" y="5048"/>
                      <a:pt x="9835" y="5072"/>
                      <a:pt x="9894" y="5072"/>
                    </a:cubicBezTo>
                    <a:lnTo>
                      <a:pt x="10418" y="5072"/>
                    </a:lnTo>
                    <a:cubicBezTo>
                      <a:pt x="9323" y="6715"/>
                      <a:pt x="6989" y="7965"/>
                      <a:pt x="6084" y="8584"/>
                    </a:cubicBezTo>
                    <a:cubicBezTo>
                      <a:pt x="4644" y="7656"/>
                      <a:pt x="2715" y="6537"/>
                      <a:pt x="1750" y="5072"/>
                    </a:cubicBezTo>
                    <a:lnTo>
                      <a:pt x="2572" y="5072"/>
                    </a:lnTo>
                    <a:cubicBezTo>
                      <a:pt x="2631" y="5072"/>
                      <a:pt x="2691" y="5036"/>
                      <a:pt x="2715" y="4989"/>
                    </a:cubicBezTo>
                    <a:lnTo>
                      <a:pt x="3453" y="3500"/>
                    </a:lnTo>
                    <a:lnTo>
                      <a:pt x="4358" y="6167"/>
                    </a:lnTo>
                    <a:cubicBezTo>
                      <a:pt x="4387" y="6243"/>
                      <a:pt x="4456" y="6279"/>
                      <a:pt x="4523" y="6279"/>
                    </a:cubicBezTo>
                    <a:cubicBezTo>
                      <a:pt x="4593" y="6279"/>
                      <a:pt x="4661" y="6240"/>
                      <a:pt x="4679" y="6167"/>
                    </a:cubicBezTo>
                    <a:lnTo>
                      <a:pt x="5394" y="3739"/>
                    </a:lnTo>
                    <a:lnTo>
                      <a:pt x="6049" y="4822"/>
                    </a:lnTo>
                    <a:cubicBezTo>
                      <a:pt x="6087" y="4877"/>
                      <a:pt x="6146" y="4904"/>
                      <a:pt x="6202" y="4904"/>
                    </a:cubicBezTo>
                    <a:cubicBezTo>
                      <a:pt x="6267" y="4904"/>
                      <a:pt x="6327" y="4868"/>
                      <a:pt x="6346" y="4798"/>
                    </a:cubicBezTo>
                    <a:lnTo>
                      <a:pt x="7120" y="2893"/>
                    </a:lnTo>
                    <a:lnTo>
                      <a:pt x="7358" y="3429"/>
                    </a:lnTo>
                    <a:cubicBezTo>
                      <a:pt x="7393" y="3491"/>
                      <a:pt x="7455" y="3526"/>
                      <a:pt x="7518" y="3526"/>
                    </a:cubicBezTo>
                    <a:cubicBezTo>
                      <a:pt x="7540" y="3526"/>
                      <a:pt x="7563" y="3522"/>
                      <a:pt x="7584" y="3512"/>
                    </a:cubicBezTo>
                    <a:cubicBezTo>
                      <a:pt x="7680" y="3465"/>
                      <a:pt x="7704" y="3381"/>
                      <a:pt x="7680" y="3286"/>
                    </a:cubicBezTo>
                    <a:lnTo>
                      <a:pt x="7287" y="2393"/>
                    </a:lnTo>
                    <a:cubicBezTo>
                      <a:pt x="7257" y="2328"/>
                      <a:pt x="7195" y="2295"/>
                      <a:pt x="7132" y="2295"/>
                    </a:cubicBezTo>
                    <a:cubicBezTo>
                      <a:pt x="7070" y="2295"/>
                      <a:pt x="7007" y="2328"/>
                      <a:pt x="6977" y="2393"/>
                    </a:cubicBezTo>
                    <a:lnTo>
                      <a:pt x="6168" y="4358"/>
                    </a:lnTo>
                    <a:lnTo>
                      <a:pt x="5501" y="3227"/>
                    </a:lnTo>
                    <a:cubicBezTo>
                      <a:pt x="5470" y="3171"/>
                      <a:pt x="5419" y="3145"/>
                      <a:pt x="5365" y="3145"/>
                    </a:cubicBezTo>
                    <a:cubicBezTo>
                      <a:pt x="5293" y="3145"/>
                      <a:pt x="5219" y="3192"/>
                      <a:pt x="5191" y="3274"/>
                    </a:cubicBezTo>
                    <a:lnTo>
                      <a:pt x="4501" y="5572"/>
                    </a:lnTo>
                    <a:lnTo>
                      <a:pt x="3643" y="3024"/>
                    </a:lnTo>
                    <a:cubicBezTo>
                      <a:pt x="3618" y="2942"/>
                      <a:pt x="3550" y="2900"/>
                      <a:pt x="3482" y="2900"/>
                    </a:cubicBezTo>
                    <a:cubicBezTo>
                      <a:pt x="3421" y="2900"/>
                      <a:pt x="3362" y="2933"/>
                      <a:pt x="3334" y="3000"/>
                    </a:cubicBezTo>
                    <a:lnTo>
                      <a:pt x="2465" y="4774"/>
                    </a:lnTo>
                    <a:lnTo>
                      <a:pt x="1548" y="4774"/>
                    </a:lnTo>
                    <a:cubicBezTo>
                      <a:pt x="357" y="2548"/>
                      <a:pt x="1869" y="345"/>
                      <a:pt x="3929" y="345"/>
                    </a:cubicBezTo>
                    <a:cubicBezTo>
                      <a:pt x="4703" y="345"/>
                      <a:pt x="5418" y="655"/>
                      <a:pt x="5953" y="1203"/>
                    </a:cubicBezTo>
                    <a:cubicBezTo>
                      <a:pt x="5989" y="1238"/>
                      <a:pt x="6034" y="1256"/>
                      <a:pt x="6078" y="1256"/>
                    </a:cubicBezTo>
                    <a:cubicBezTo>
                      <a:pt x="6123" y="1256"/>
                      <a:pt x="6168" y="1238"/>
                      <a:pt x="6203" y="1203"/>
                    </a:cubicBezTo>
                    <a:cubicBezTo>
                      <a:pt x="6668" y="714"/>
                      <a:pt x="7287" y="417"/>
                      <a:pt x="7954" y="357"/>
                    </a:cubicBezTo>
                    <a:cubicBezTo>
                      <a:pt x="8049" y="345"/>
                      <a:pt x="8120" y="262"/>
                      <a:pt x="8108" y="167"/>
                    </a:cubicBezTo>
                    <a:cubicBezTo>
                      <a:pt x="8097" y="78"/>
                      <a:pt x="8025" y="11"/>
                      <a:pt x="7939" y="11"/>
                    </a:cubicBezTo>
                    <a:cubicBezTo>
                      <a:pt x="7932" y="11"/>
                      <a:pt x="7925" y="11"/>
                      <a:pt x="7918" y="12"/>
                    </a:cubicBezTo>
                    <a:cubicBezTo>
                      <a:pt x="7215" y="83"/>
                      <a:pt x="6572" y="369"/>
                      <a:pt x="6072" y="845"/>
                    </a:cubicBezTo>
                    <a:cubicBezTo>
                      <a:pt x="5489" y="298"/>
                      <a:pt x="4727" y="0"/>
                      <a:pt x="3929" y="0"/>
                    </a:cubicBezTo>
                    <a:close/>
                  </a:path>
                </a:pathLst>
              </a:custGeom>
              <a:grpFill/>
              <a:ln>
                <a:noFill/>
              </a:ln>
            </p:spPr>
            <p:txBody>
              <a:bodyPr spcFirstLastPara="1" wrap="square" lIns="121900" tIns="121900" rIns="121900" bIns="121900" anchor="ctr" anchorCtr="0">
                <a:noAutofit/>
              </a:bodyPr>
              <a:lstStyle/>
              <a:p>
                <a:endParaRPr sz="2400"/>
              </a:p>
            </p:txBody>
          </p:sp>
        </p:grpSp>
        <p:cxnSp>
          <p:nvCxnSpPr>
            <p:cNvPr id="838" name="Google Shape;838;p30"/>
            <p:cNvCxnSpPr/>
            <p:nvPr/>
          </p:nvCxnSpPr>
          <p:spPr>
            <a:xfrm>
              <a:off x="7394967" y="2458900"/>
              <a:ext cx="1134000" cy="0"/>
            </a:xfrm>
            <a:prstGeom prst="straightConnector1">
              <a:avLst/>
            </a:prstGeom>
            <a:noFill/>
            <a:ln w="9525" cap="flat" cmpd="sng">
              <a:solidFill>
                <a:schemeClr val="dk2"/>
              </a:solidFill>
              <a:prstDash val="solid"/>
              <a:round/>
              <a:headEnd type="oval" w="med" len="med"/>
              <a:tailEnd type="none" w="med" len="med"/>
            </a:ln>
          </p:spPr>
        </p:cxnSp>
        <p:sp>
          <p:nvSpPr>
            <p:cNvPr id="3" name="Rectangle 118">
              <a:extLst>
                <a:ext uri="{FF2B5EF4-FFF2-40B4-BE49-F238E27FC236}">
                  <a16:creationId xmlns:a16="http://schemas.microsoft.com/office/drawing/2014/main" id="{0692EE45-513C-A5CD-9834-D0D5E38B6F38}"/>
                </a:ext>
              </a:extLst>
            </p:cNvPr>
            <p:cNvSpPr/>
            <p:nvPr/>
          </p:nvSpPr>
          <p:spPr>
            <a:xfrm>
              <a:off x="8805490" y="2274234"/>
              <a:ext cx="2914286" cy="369332"/>
            </a:xfrm>
            <a:prstGeom prst="rect">
              <a:avLst/>
            </a:prstGeom>
          </p:spPr>
          <p:txBody>
            <a:bodyPr wrap="square" lIns="0" tIns="0" rIns="0" bIns="0">
              <a:spAutoFit/>
            </a:bodyPr>
            <a:lstStyle/>
            <a:p>
              <a:r>
                <a:rPr lang="en-US" sz="2400" b="1" i="1" dirty="0">
                  <a:solidFill>
                    <a:srgbClr val="002060"/>
                  </a:solidFill>
                  <a:cs typeface="Segoe UI" panose="020B0502040204020203" pitchFamily="34" charset="0"/>
                </a:rPr>
                <a:t>Preprocessing Pipeline</a:t>
              </a:r>
            </a:p>
          </p:txBody>
        </p:sp>
        <p:pic>
          <p:nvPicPr>
            <p:cNvPr id="22" name="Immagine 21">
              <a:extLst>
                <a:ext uri="{FF2B5EF4-FFF2-40B4-BE49-F238E27FC236}">
                  <a16:creationId xmlns:a16="http://schemas.microsoft.com/office/drawing/2014/main" id="{A22489D0-8638-6429-359D-18221751F9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7825" y="2534081"/>
              <a:ext cx="679377" cy="679377"/>
            </a:xfrm>
            <a:prstGeom prst="rect">
              <a:avLst/>
            </a:prstGeom>
          </p:spPr>
        </p:pic>
      </p:grpSp>
      <p:grpSp>
        <p:nvGrpSpPr>
          <p:cNvPr id="25" name="Gruppo 24">
            <a:extLst>
              <a:ext uri="{FF2B5EF4-FFF2-40B4-BE49-F238E27FC236}">
                <a16:creationId xmlns:a16="http://schemas.microsoft.com/office/drawing/2014/main" id="{21D2C484-F1F7-2C30-489D-643F24413348}"/>
              </a:ext>
            </a:extLst>
          </p:cNvPr>
          <p:cNvGrpSpPr/>
          <p:nvPr/>
        </p:nvGrpSpPr>
        <p:grpSpPr>
          <a:xfrm>
            <a:off x="1557416" y="2097009"/>
            <a:ext cx="5004533" cy="1582817"/>
            <a:chOff x="1557416" y="2097009"/>
            <a:chExt cx="5004533" cy="1582817"/>
          </a:xfrm>
        </p:grpSpPr>
        <p:grpSp>
          <p:nvGrpSpPr>
            <p:cNvPr id="801" name="Google Shape;801;p30"/>
            <p:cNvGrpSpPr/>
            <p:nvPr/>
          </p:nvGrpSpPr>
          <p:grpSpPr>
            <a:xfrm>
              <a:off x="4522206" y="2097009"/>
              <a:ext cx="2039743" cy="1582817"/>
              <a:chOff x="3391654" y="1572756"/>
              <a:chExt cx="1529807" cy="1187113"/>
            </a:xfrm>
            <a:solidFill>
              <a:srgbClr val="715BE4"/>
            </a:solidFill>
          </p:grpSpPr>
          <p:sp>
            <p:nvSpPr>
              <p:cNvPr id="802" name="Google Shape;802;p30"/>
              <p:cNvSpPr/>
              <p:nvPr/>
            </p:nvSpPr>
            <p:spPr>
              <a:xfrm>
                <a:off x="3391654" y="1572756"/>
                <a:ext cx="1529807" cy="1187113"/>
              </a:xfrm>
              <a:custGeom>
                <a:avLst/>
                <a:gdLst/>
                <a:ahLst/>
                <a:cxnLst/>
                <a:rect l="l" t="t" r="r" b="b"/>
                <a:pathLst>
                  <a:path w="31302" h="24290" extrusionOk="0">
                    <a:moveTo>
                      <a:pt x="10454" y="1"/>
                    </a:moveTo>
                    <a:cubicBezTo>
                      <a:pt x="5239" y="1"/>
                      <a:pt x="917" y="3787"/>
                      <a:pt x="72" y="8763"/>
                    </a:cubicBezTo>
                    <a:lnTo>
                      <a:pt x="72" y="8930"/>
                    </a:lnTo>
                    <a:cubicBezTo>
                      <a:pt x="72" y="8978"/>
                      <a:pt x="72" y="9025"/>
                      <a:pt x="60" y="9073"/>
                    </a:cubicBezTo>
                    <a:cubicBezTo>
                      <a:pt x="0" y="10216"/>
                      <a:pt x="72" y="15979"/>
                      <a:pt x="72" y="16038"/>
                    </a:cubicBezTo>
                    <a:lnTo>
                      <a:pt x="72" y="24277"/>
                    </a:lnTo>
                    <a:lnTo>
                      <a:pt x="8311" y="24277"/>
                    </a:lnTo>
                    <a:lnTo>
                      <a:pt x="8489" y="24289"/>
                    </a:lnTo>
                    <a:lnTo>
                      <a:pt x="8549" y="24289"/>
                    </a:lnTo>
                    <a:cubicBezTo>
                      <a:pt x="8894" y="24253"/>
                      <a:pt x="9156" y="24123"/>
                      <a:pt x="9263" y="23920"/>
                    </a:cubicBezTo>
                    <a:cubicBezTo>
                      <a:pt x="9371" y="23730"/>
                      <a:pt x="9347" y="23480"/>
                      <a:pt x="9216" y="23194"/>
                    </a:cubicBezTo>
                    <a:cubicBezTo>
                      <a:pt x="9132" y="23027"/>
                      <a:pt x="8394" y="21503"/>
                      <a:pt x="8394" y="20634"/>
                    </a:cubicBezTo>
                    <a:cubicBezTo>
                      <a:pt x="8394" y="18860"/>
                      <a:pt x="9978" y="17419"/>
                      <a:pt x="11930" y="17419"/>
                    </a:cubicBezTo>
                    <a:cubicBezTo>
                      <a:pt x="13883" y="17419"/>
                      <a:pt x="15467" y="18860"/>
                      <a:pt x="15467" y="20634"/>
                    </a:cubicBezTo>
                    <a:cubicBezTo>
                      <a:pt x="15467" y="21503"/>
                      <a:pt x="14740" y="23027"/>
                      <a:pt x="14657" y="23194"/>
                    </a:cubicBezTo>
                    <a:cubicBezTo>
                      <a:pt x="14550" y="23396"/>
                      <a:pt x="14466" y="23682"/>
                      <a:pt x="14597" y="23920"/>
                    </a:cubicBezTo>
                    <a:cubicBezTo>
                      <a:pt x="14705" y="24111"/>
                      <a:pt x="14943" y="24242"/>
                      <a:pt x="15264" y="24277"/>
                    </a:cubicBezTo>
                    <a:lnTo>
                      <a:pt x="24420" y="24277"/>
                    </a:lnTo>
                    <a:lnTo>
                      <a:pt x="24420" y="16038"/>
                    </a:lnTo>
                    <a:lnTo>
                      <a:pt x="24432" y="15812"/>
                    </a:lnTo>
                    <a:lnTo>
                      <a:pt x="24432" y="15824"/>
                    </a:lnTo>
                    <a:cubicBezTo>
                      <a:pt x="24503" y="14800"/>
                      <a:pt x="25123" y="14121"/>
                      <a:pt x="25980" y="14121"/>
                    </a:cubicBezTo>
                    <a:cubicBezTo>
                      <a:pt x="26254" y="14121"/>
                      <a:pt x="26539" y="14193"/>
                      <a:pt x="26825" y="14336"/>
                    </a:cubicBezTo>
                    <a:cubicBezTo>
                      <a:pt x="27397" y="14621"/>
                      <a:pt x="28492" y="15062"/>
                      <a:pt x="28992" y="15062"/>
                    </a:cubicBezTo>
                    <a:cubicBezTo>
                      <a:pt x="30266" y="15062"/>
                      <a:pt x="31302" y="13883"/>
                      <a:pt x="31302" y="12431"/>
                    </a:cubicBezTo>
                    <a:cubicBezTo>
                      <a:pt x="31302" y="10966"/>
                      <a:pt x="30266" y="9787"/>
                      <a:pt x="28992" y="9787"/>
                    </a:cubicBezTo>
                    <a:cubicBezTo>
                      <a:pt x="28492" y="9787"/>
                      <a:pt x="27397" y="10228"/>
                      <a:pt x="26825" y="10514"/>
                    </a:cubicBezTo>
                    <a:cubicBezTo>
                      <a:pt x="26539" y="10657"/>
                      <a:pt x="26254" y="10728"/>
                      <a:pt x="25980" y="10728"/>
                    </a:cubicBezTo>
                    <a:cubicBezTo>
                      <a:pt x="25134" y="10728"/>
                      <a:pt x="24539" y="10097"/>
                      <a:pt x="24444" y="9109"/>
                    </a:cubicBezTo>
                    <a:cubicBezTo>
                      <a:pt x="24444" y="9109"/>
                      <a:pt x="24420" y="8942"/>
                      <a:pt x="24420" y="8847"/>
                    </a:cubicBezTo>
                    <a:lnTo>
                      <a:pt x="24420" y="1"/>
                    </a:lnTo>
                    <a:close/>
                  </a:path>
                </a:pathLst>
              </a:custGeom>
              <a:grpFill/>
              <a:ln>
                <a:noFill/>
              </a:ln>
            </p:spPr>
            <p:txBody>
              <a:bodyPr spcFirstLastPara="1" wrap="square" lIns="121900" tIns="121900" rIns="121900" bIns="121900" anchor="ctr" anchorCtr="0">
                <a:noAutofit/>
              </a:bodyPr>
              <a:lstStyle/>
              <a:p>
                <a:endParaRPr sz="2400" dirty="0"/>
              </a:p>
            </p:txBody>
          </p:sp>
          <p:grpSp>
            <p:nvGrpSpPr>
              <p:cNvPr id="803" name="Google Shape;803;p30"/>
              <p:cNvGrpSpPr/>
              <p:nvPr/>
            </p:nvGrpSpPr>
            <p:grpSpPr>
              <a:xfrm>
                <a:off x="3806643" y="1944084"/>
                <a:ext cx="390287" cy="367065"/>
                <a:chOff x="6649231" y="1500021"/>
                <a:chExt cx="390287" cy="367065"/>
              </a:xfrm>
              <a:grpFill/>
            </p:grpSpPr>
            <p:sp>
              <p:nvSpPr>
                <p:cNvPr id="804" name="Google Shape;804;p30"/>
                <p:cNvSpPr/>
                <p:nvPr/>
              </p:nvSpPr>
              <p:spPr>
                <a:xfrm>
                  <a:off x="6649231" y="1500021"/>
                  <a:ext cx="390287" cy="367065"/>
                </a:xfrm>
                <a:custGeom>
                  <a:avLst/>
                  <a:gdLst/>
                  <a:ahLst/>
                  <a:cxnLst/>
                  <a:rect l="l" t="t" r="r" b="b"/>
                  <a:pathLst>
                    <a:path w="12252" h="11523" extrusionOk="0">
                      <a:moveTo>
                        <a:pt x="2393" y="6022"/>
                      </a:moveTo>
                      <a:lnTo>
                        <a:pt x="5775" y="9391"/>
                      </a:lnTo>
                      <a:lnTo>
                        <a:pt x="4691" y="10487"/>
                      </a:lnTo>
                      <a:cubicBezTo>
                        <a:pt x="4221" y="10951"/>
                        <a:pt x="3611" y="11183"/>
                        <a:pt x="3000" y="11183"/>
                      </a:cubicBezTo>
                      <a:cubicBezTo>
                        <a:pt x="2390" y="11183"/>
                        <a:pt x="1780" y="10951"/>
                        <a:pt x="1310" y="10487"/>
                      </a:cubicBezTo>
                      <a:cubicBezTo>
                        <a:pt x="369" y="9546"/>
                        <a:pt x="369" y="8046"/>
                        <a:pt x="1310" y="7105"/>
                      </a:cubicBezTo>
                      <a:lnTo>
                        <a:pt x="2393" y="6022"/>
                      </a:lnTo>
                      <a:close/>
                      <a:moveTo>
                        <a:pt x="3000" y="331"/>
                      </a:moveTo>
                      <a:cubicBezTo>
                        <a:pt x="3608" y="331"/>
                        <a:pt x="4203" y="557"/>
                        <a:pt x="4667" y="1021"/>
                      </a:cubicBezTo>
                      <a:lnTo>
                        <a:pt x="10763" y="7105"/>
                      </a:lnTo>
                      <a:cubicBezTo>
                        <a:pt x="11680" y="8046"/>
                        <a:pt x="11680" y="9546"/>
                        <a:pt x="10763" y="10463"/>
                      </a:cubicBezTo>
                      <a:lnTo>
                        <a:pt x="10728" y="10499"/>
                      </a:lnTo>
                      <a:cubicBezTo>
                        <a:pt x="10263" y="10957"/>
                        <a:pt x="9656" y="11186"/>
                        <a:pt x="9050" y="11186"/>
                      </a:cubicBezTo>
                      <a:cubicBezTo>
                        <a:pt x="8445" y="11186"/>
                        <a:pt x="7840" y="10957"/>
                        <a:pt x="7382" y="10499"/>
                      </a:cubicBezTo>
                      <a:lnTo>
                        <a:pt x="1286" y="4415"/>
                      </a:lnTo>
                      <a:cubicBezTo>
                        <a:pt x="369" y="3486"/>
                        <a:pt x="369" y="1986"/>
                        <a:pt x="1286" y="1057"/>
                      </a:cubicBezTo>
                      <a:cubicBezTo>
                        <a:pt x="1310" y="1045"/>
                        <a:pt x="1929" y="331"/>
                        <a:pt x="3000" y="331"/>
                      </a:cubicBezTo>
                      <a:close/>
                      <a:moveTo>
                        <a:pt x="2999" y="0"/>
                      </a:moveTo>
                      <a:cubicBezTo>
                        <a:pt x="2307" y="0"/>
                        <a:pt x="1613" y="265"/>
                        <a:pt x="1084" y="795"/>
                      </a:cubicBezTo>
                      <a:lnTo>
                        <a:pt x="1060" y="819"/>
                      </a:lnTo>
                      <a:cubicBezTo>
                        <a:pt x="0" y="1879"/>
                        <a:pt x="0" y="3593"/>
                        <a:pt x="1060" y="4641"/>
                      </a:cubicBezTo>
                      <a:lnTo>
                        <a:pt x="2167" y="5760"/>
                      </a:lnTo>
                      <a:lnTo>
                        <a:pt x="1084" y="6855"/>
                      </a:lnTo>
                      <a:cubicBezTo>
                        <a:pt x="24" y="7903"/>
                        <a:pt x="24" y="9653"/>
                        <a:pt x="1084" y="10701"/>
                      </a:cubicBezTo>
                      <a:cubicBezTo>
                        <a:pt x="1613" y="11231"/>
                        <a:pt x="2313" y="11496"/>
                        <a:pt x="3012" y="11496"/>
                      </a:cubicBezTo>
                      <a:cubicBezTo>
                        <a:pt x="3712" y="11496"/>
                        <a:pt x="4411" y="11231"/>
                        <a:pt x="4941" y="10701"/>
                      </a:cubicBezTo>
                      <a:lnTo>
                        <a:pt x="6025" y="9618"/>
                      </a:lnTo>
                      <a:lnTo>
                        <a:pt x="7144" y="10737"/>
                      </a:lnTo>
                      <a:cubicBezTo>
                        <a:pt x="7674" y="11261"/>
                        <a:pt x="8364" y="11523"/>
                        <a:pt x="9055" y="11523"/>
                      </a:cubicBezTo>
                      <a:cubicBezTo>
                        <a:pt x="9745" y="11523"/>
                        <a:pt x="10436" y="11261"/>
                        <a:pt x="10966" y="10737"/>
                      </a:cubicBezTo>
                      <a:lnTo>
                        <a:pt x="11001" y="10701"/>
                      </a:lnTo>
                      <a:cubicBezTo>
                        <a:pt x="12037" y="9653"/>
                        <a:pt x="12037" y="7939"/>
                        <a:pt x="11001" y="6879"/>
                      </a:cubicBezTo>
                      <a:lnTo>
                        <a:pt x="6263" y="2141"/>
                      </a:lnTo>
                      <a:lnTo>
                        <a:pt x="7370" y="1045"/>
                      </a:lnTo>
                      <a:cubicBezTo>
                        <a:pt x="7811" y="593"/>
                        <a:pt x="8418" y="343"/>
                        <a:pt x="9049" y="343"/>
                      </a:cubicBezTo>
                      <a:cubicBezTo>
                        <a:pt x="11156" y="343"/>
                        <a:pt x="12252" y="2914"/>
                        <a:pt x="10728" y="4427"/>
                      </a:cubicBezTo>
                      <a:lnTo>
                        <a:pt x="9989" y="5165"/>
                      </a:lnTo>
                      <a:cubicBezTo>
                        <a:pt x="9882" y="5272"/>
                        <a:pt x="9954" y="5451"/>
                        <a:pt x="10108" y="5451"/>
                      </a:cubicBezTo>
                      <a:cubicBezTo>
                        <a:pt x="10228" y="5451"/>
                        <a:pt x="10204" y="5391"/>
                        <a:pt x="10966" y="4641"/>
                      </a:cubicBezTo>
                      <a:cubicBezTo>
                        <a:pt x="11490" y="4129"/>
                        <a:pt x="11775" y="3450"/>
                        <a:pt x="11775" y="2724"/>
                      </a:cubicBezTo>
                      <a:cubicBezTo>
                        <a:pt x="11775" y="1224"/>
                        <a:pt x="10549" y="9"/>
                        <a:pt x="9049" y="9"/>
                      </a:cubicBezTo>
                      <a:cubicBezTo>
                        <a:pt x="8323" y="9"/>
                        <a:pt x="7632" y="283"/>
                        <a:pt x="7132" y="807"/>
                      </a:cubicBezTo>
                      <a:lnTo>
                        <a:pt x="6025" y="1914"/>
                      </a:lnTo>
                      <a:lnTo>
                        <a:pt x="4905" y="795"/>
                      </a:lnTo>
                      <a:cubicBezTo>
                        <a:pt x="4382" y="265"/>
                        <a:pt x="3691" y="0"/>
                        <a:pt x="2999" y="0"/>
                      </a:cubicBezTo>
                      <a:close/>
                    </a:path>
                  </a:pathLst>
                </a:custGeom>
                <a:grpFill/>
                <a:ln>
                  <a:noFill/>
                </a:ln>
              </p:spPr>
              <p:txBody>
                <a:bodyPr spcFirstLastPara="1" wrap="square" lIns="121900" tIns="121900" rIns="121900" bIns="121900" anchor="ctr" anchorCtr="0">
                  <a:noAutofit/>
                </a:bodyPr>
                <a:lstStyle/>
                <a:p>
                  <a:endParaRPr sz="2400"/>
                </a:p>
              </p:txBody>
            </p:sp>
            <p:sp>
              <p:nvSpPr>
                <p:cNvPr id="806" name="Google Shape;806;p30"/>
                <p:cNvSpPr/>
                <p:nvPr/>
              </p:nvSpPr>
              <p:spPr>
                <a:xfrm>
                  <a:off x="6718229" y="1625179"/>
                  <a:ext cx="15227" cy="14239"/>
                </a:xfrm>
                <a:custGeom>
                  <a:avLst/>
                  <a:gdLst/>
                  <a:ahLst/>
                  <a:cxnLst/>
                  <a:rect l="l" t="t" r="r" b="b"/>
                  <a:pathLst>
                    <a:path w="478" h="447" extrusionOk="0">
                      <a:moveTo>
                        <a:pt x="180" y="0"/>
                      </a:moveTo>
                      <a:cubicBezTo>
                        <a:pt x="135" y="0"/>
                        <a:pt x="90" y="15"/>
                        <a:pt x="61" y="45"/>
                      </a:cubicBezTo>
                      <a:cubicBezTo>
                        <a:pt x="1" y="105"/>
                        <a:pt x="1" y="224"/>
                        <a:pt x="61" y="283"/>
                      </a:cubicBezTo>
                      <a:lnTo>
                        <a:pt x="180" y="402"/>
                      </a:lnTo>
                      <a:cubicBezTo>
                        <a:pt x="209" y="432"/>
                        <a:pt x="254" y="447"/>
                        <a:pt x="299" y="447"/>
                      </a:cubicBezTo>
                      <a:cubicBezTo>
                        <a:pt x="343" y="447"/>
                        <a:pt x="388" y="432"/>
                        <a:pt x="418" y="402"/>
                      </a:cubicBezTo>
                      <a:cubicBezTo>
                        <a:pt x="477" y="343"/>
                        <a:pt x="477" y="224"/>
                        <a:pt x="418" y="164"/>
                      </a:cubicBezTo>
                      <a:lnTo>
                        <a:pt x="299" y="45"/>
                      </a:lnTo>
                      <a:cubicBezTo>
                        <a:pt x="269" y="15"/>
                        <a:pt x="224" y="0"/>
                        <a:pt x="180" y="0"/>
                      </a:cubicBezTo>
                      <a:close/>
                    </a:path>
                  </a:pathLst>
                </a:custGeom>
                <a:grpFill/>
                <a:ln>
                  <a:noFill/>
                </a:ln>
              </p:spPr>
              <p:txBody>
                <a:bodyPr spcFirstLastPara="1" wrap="square" lIns="121900" tIns="121900" rIns="121900" bIns="121900" anchor="ctr" anchorCtr="0">
                  <a:noAutofit/>
                </a:bodyPr>
                <a:lstStyle/>
                <a:p>
                  <a:endParaRPr sz="2400"/>
                </a:p>
              </p:txBody>
            </p:sp>
            <p:sp>
              <p:nvSpPr>
                <p:cNvPr id="807" name="Google Shape;807;p30"/>
                <p:cNvSpPr/>
                <p:nvPr/>
              </p:nvSpPr>
              <p:spPr>
                <a:xfrm>
                  <a:off x="6712176" y="1588005"/>
                  <a:ext cx="16533" cy="14048"/>
                </a:xfrm>
                <a:custGeom>
                  <a:avLst/>
                  <a:gdLst/>
                  <a:ahLst/>
                  <a:cxnLst/>
                  <a:rect l="l" t="t" r="r" b="b"/>
                  <a:pathLst>
                    <a:path w="519" h="441" extrusionOk="0">
                      <a:moveTo>
                        <a:pt x="179" y="1"/>
                      </a:moveTo>
                      <a:cubicBezTo>
                        <a:pt x="134" y="1"/>
                        <a:pt x="90" y="16"/>
                        <a:pt x="60" y="45"/>
                      </a:cubicBezTo>
                      <a:cubicBezTo>
                        <a:pt x="0" y="93"/>
                        <a:pt x="0" y="224"/>
                        <a:pt x="60" y="283"/>
                      </a:cubicBezTo>
                      <a:cubicBezTo>
                        <a:pt x="155" y="355"/>
                        <a:pt x="191" y="438"/>
                        <a:pt x="298" y="438"/>
                      </a:cubicBezTo>
                      <a:cubicBezTo>
                        <a:pt x="307" y="440"/>
                        <a:pt x="315" y="440"/>
                        <a:pt x="323" y="440"/>
                      </a:cubicBezTo>
                      <a:cubicBezTo>
                        <a:pt x="460" y="440"/>
                        <a:pt x="518" y="254"/>
                        <a:pt x="417" y="164"/>
                      </a:cubicBezTo>
                      <a:lnTo>
                        <a:pt x="298" y="45"/>
                      </a:lnTo>
                      <a:cubicBezTo>
                        <a:pt x="268" y="16"/>
                        <a:pt x="224" y="1"/>
                        <a:pt x="179" y="1"/>
                      </a:cubicBezTo>
                      <a:close/>
                    </a:path>
                  </a:pathLst>
                </a:custGeom>
                <a:grpFill/>
                <a:ln>
                  <a:noFill/>
                </a:ln>
              </p:spPr>
              <p:txBody>
                <a:bodyPr spcFirstLastPara="1" wrap="square" lIns="121900" tIns="121900" rIns="121900" bIns="121900" anchor="ctr" anchorCtr="0">
                  <a:noAutofit/>
                </a:bodyPr>
                <a:lstStyle/>
                <a:p>
                  <a:endParaRPr sz="2400"/>
                </a:p>
              </p:txBody>
            </p:sp>
            <p:sp>
              <p:nvSpPr>
                <p:cNvPr id="808" name="Google Shape;808;p30"/>
                <p:cNvSpPr/>
                <p:nvPr/>
              </p:nvSpPr>
              <p:spPr>
                <a:xfrm>
                  <a:off x="6744796" y="1555003"/>
                  <a:ext cx="16628" cy="14367"/>
                </a:xfrm>
                <a:custGeom>
                  <a:avLst/>
                  <a:gdLst/>
                  <a:ahLst/>
                  <a:cxnLst/>
                  <a:rect l="l" t="t" r="r" b="b"/>
                  <a:pathLst>
                    <a:path w="522" h="451" extrusionOk="0">
                      <a:moveTo>
                        <a:pt x="179" y="1"/>
                      </a:moveTo>
                      <a:cubicBezTo>
                        <a:pt x="134" y="1"/>
                        <a:pt x="90" y="16"/>
                        <a:pt x="60" y="45"/>
                      </a:cubicBezTo>
                      <a:cubicBezTo>
                        <a:pt x="0" y="105"/>
                        <a:pt x="0" y="224"/>
                        <a:pt x="60" y="284"/>
                      </a:cubicBezTo>
                      <a:cubicBezTo>
                        <a:pt x="155" y="367"/>
                        <a:pt x="203" y="450"/>
                        <a:pt x="298" y="450"/>
                      </a:cubicBezTo>
                      <a:cubicBezTo>
                        <a:pt x="303" y="451"/>
                        <a:pt x="307" y="451"/>
                        <a:pt x="312" y="451"/>
                      </a:cubicBezTo>
                      <a:cubicBezTo>
                        <a:pt x="457" y="451"/>
                        <a:pt x="521" y="268"/>
                        <a:pt x="417" y="165"/>
                      </a:cubicBezTo>
                      <a:lnTo>
                        <a:pt x="298" y="45"/>
                      </a:lnTo>
                      <a:cubicBezTo>
                        <a:pt x="268" y="16"/>
                        <a:pt x="224" y="1"/>
                        <a:pt x="179" y="1"/>
                      </a:cubicBezTo>
                      <a:close/>
                    </a:path>
                  </a:pathLst>
                </a:custGeom>
                <a:grpFill/>
                <a:ln>
                  <a:noFill/>
                </a:ln>
              </p:spPr>
              <p:txBody>
                <a:bodyPr spcFirstLastPara="1" wrap="square" lIns="121900" tIns="121900" rIns="121900" bIns="121900" anchor="ctr" anchorCtr="0">
                  <a:noAutofit/>
                </a:bodyPr>
                <a:lstStyle/>
                <a:p>
                  <a:endParaRPr sz="2400"/>
                </a:p>
              </p:txBody>
            </p:sp>
            <p:sp>
              <p:nvSpPr>
                <p:cNvPr id="809" name="Google Shape;809;p30"/>
                <p:cNvSpPr/>
                <p:nvPr/>
              </p:nvSpPr>
              <p:spPr>
                <a:xfrm>
                  <a:off x="6750115" y="1593707"/>
                  <a:ext cx="15577" cy="13952"/>
                </a:xfrm>
                <a:custGeom>
                  <a:avLst/>
                  <a:gdLst/>
                  <a:ahLst/>
                  <a:cxnLst/>
                  <a:rect l="l" t="t" r="r" b="b"/>
                  <a:pathLst>
                    <a:path w="489" h="438" extrusionOk="0">
                      <a:moveTo>
                        <a:pt x="179" y="0"/>
                      </a:moveTo>
                      <a:cubicBezTo>
                        <a:pt x="134" y="0"/>
                        <a:pt x="89" y="15"/>
                        <a:pt x="60" y="45"/>
                      </a:cubicBezTo>
                      <a:cubicBezTo>
                        <a:pt x="0" y="93"/>
                        <a:pt x="0" y="212"/>
                        <a:pt x="60" y="283"/>
                      </a:cubicBezTo>
                      <a:cubicBezTo>
                        <a:pt x="155" y="354"/>
                        <a:pt x="191" y="438"/>
                        <a:pt x="298" y="438"/>
                      </a:cubicBezTo>
                      <a:cubicBezTo>
                        <a:pt x="345" y="438"/>
                        <a:pt x="393" y="426"/>
                        <a:pt x="417" y="402"/>
                      </a:cubicBezTo>
                      <a:cubicBezTo>
                        <a:pt x="488" y="319"/>
                        <a:pt x="488" y="212"/>
                        <a:pt x="417" y="164"/>
                      </a:cubicBezTo>
                      <a:lnTo>
                        <a:pt x="298" y="45"/>
                      </a:lnTo>
                      <a:cubicBezTo>
                        <a:pt x="268" y="15"/>
                        <a:pt x="223" y="0"/>
                        <a:pt x="179" y="0"/>
                      </a:cubicBezTo>
                      <a:close/>
                    </a:path>
                  </a:pathLst>
                </a:custGeom>
                <a:grpFill/>
                <a:ln>
                  <a:noFill/>
                </a:ln>
              </p:spPr>
              <p:txBody>
                <a:bodyPr spcFirstLastPara="1" wrap="square" lIns="121900" tIns="121900" rIns="121900" bIns="121900" anchor="ctr" anchorCtr="0">
                  <a:noAutofit/>
                </a:bodyPr>
                <a:lstStyle/>
                <a:p>
                  <a:endParaRPr sz="2400"/>
                </a:p>
              </p:txBody>
            </p:sp>
            <p:sp>
              <p:nvSpPr>
                <p:cNvPr id="810" name="Google Shape;810;p30"/>
                <p:cNvSpPr/>
                <p:nvPr/>
              </p:nvSpPr>
              <p:spPr>
                <a:xfrm>
                  <a:off x="6782353" y="1561852"/>
                  <a:ext cx="16692" cy="14335"/>
                </a:xfrm>
                <a:custGeom>
                  <a:avLst/>
                  <a:gdLst/>
                  <a:ahLst/>
                  <a:cxnLst/>
                  <a:rect l="l" t="t" r="r" b="b"/>
                  <a:pathLst>
                    <a:path w="524" h="450" extrusionOk="0">
                      <a:moveTo>
                        <a:pt x="179" y="0"/>
                      </a:moveTo>
                      <a:cubicBezTo>
                        <a:pt x="134" y="0"/>
                        <a:pt x="89" y="15"/>
                        <a:pt x="60" y="45"/>
                      </a:cubicBezTo>
                      <a:cubicBezTo>
                        <a:pt x="0" y="104"/>
                        <a:pt x="0" y="223"/>
                        <a:pt x="60" y="283"/>
                      </a:cubicBezTo>
                      <a:cubicBezTo>
                        <a:pt x="155" y="354"/>
                        <a:pt x="179" y="450"/>
                        <a:pt x="298" y="450"/>
                      </a:cubicBezTo>
                      <a:cubicBezTo>
                        <a:pt x="453" y="450"/>
                        <a:pt x="524" y="271"/>
                        <a:pt x="417" y="164"/>
                      </a:cubicBezTo>
                      <a:lnTo>
                        <a:pt x="298" y="45"/>
                      </a:lnTo>
                      <a:cubicBezTo>
                        <a:pt x="268" y="15"/>
                        <a:pt x="223" y="0"/>
                        <a:pt x="179" y="0"/>
                      </a:cubicBezTo>
                      <a:close/>
                    </a:path>
                  </a:pathLst>
                </a:custGeom>
                <a:grpFill/>
                <a:ln>
                  <a:noFill/>
                </a:ln>
              </p:spPr>
              <p:txBody>
                <a:bodyPr spcFirstLastPara="1" wrap="square" lIns="121900" tIns="121900" rIns="121900" bIns="121900" anchor="ctr" anchorCtr="0">
                  <a:noAutofit/>
                </a:bodyPr>
                <a:lstStyle/>
                <a:p>
                  <a:endParaRPr sz="2400"/>
                </a:p>
              </p:txBody>
            </p:sp>
            <p:sp>
              <p:nvSpPr>
                <p:cNvPr id="811" name="Google Shape;811;p30"/>
                <p:cNvSpPr/>
                <p:nvPr/>
              </p:nvSpPr>
              <p:spPr>
                <a:xfrm>
                  <a:off x="6884735" y="1791686"/>
                  <a:ext cx="15227" cy="14239"/>
                </a:xfrm>
                <a:custGeom>
                  <a:avLst/>
                  <a:gdLst/>
                  <a:ahLst/>
                  <a:cxnLst/>
                  <a:rect l="l" t="t" r="r" b="b"/>
                  <a:pathLst>
                    <a:path w="478" h="447" extrusionOk="0">
                      <a:moveTo>
                        <a:pt x="179" y="0"/>
                      </a:moveTo>
                      <a:cubicBezTo>
                        <a:pt x="135" y="0"/>
                        <a:pt x="90" y="15"/>
                        <a:pt x="60" y="45"/>
                      </a:cubicBezTo>
                      <a:cubicBezTo>
                        <a:pt x="1" y="104"/>
                        <a:pt x="1" y="224"/>
                        <a:pt x="60" y="283"/>
                      </a:cubicBezTo>
                      <a:lnTo>
                        <a:pt x="179" y="402"/>
                      </a:lnTo>
                      <a:cubicBezTo>
                        <a:pt x="209" y="432"/>
                        <a:pt x="254" y="447"/>
                        <a:pt x="298" y="447"/>
                      </a:cubicBezTo>
                      <a:cubicBezTo>
                        <a:pt x="343" y="447"/>
                        <a:pt x="388" y="432"/>
                        <a:pt x="418" y="402"/>
                      </a:cubicBezTo>
                      <a:cubicBezTo>
                        <a:pt x="477" y="343"/>
                        <a:pt x="477" y="224"/>
                        <a:pt x="418" y="164"/>
                      </a:cubicBezTo>
                      <a:lnTo>
                        <a:pt x="298" y="45"/>
                      </a:lnTo>
                      <a:cubicBezTo>
                        <a:pt x="269" y="15"/>
                        <a:pt x="224" y="0"/>
                        <a:pt x="179" y="0"/>
                      </a:cubicBezTo>
                      <a:close/>
                    </a:path>
                  </a:pathLst>
                </a:custGeom>
                <a:grpFill/>
                <a:ln>
                  <a:noFill/>
                </a:ln>
              </p:spPr>
              <p:txBody>
                <a:bodyPr spcFirstLastPara="1" wrap="square" lIns="121900" tIns="121900" rIns="121900" bIns="121900" anchor="ctr" anchorCtr="0">
                  <a:noAutofit/>
                </a:bodyPr>
                <a:lstStyle/>
                <a:p>
                  <a:endParaRPr sz="2400"/>
                </a:p>
              </p:txBody>
            </p:sp>
            <p:sp>
              <p:nvSpPr>
                <p:cNvPr id="812" name="Google Shape;812;p30"/>
                <p:cNvSpPr/>
                <p:nvPr/>
              </p:nvSpPr>
              <p:spPr>
                <a:xfrm>
                  <a:off x="6922292" y="1797738"/>
                  <a:ext cx="15195" cy="14271"/>
                </a:xfrm>
                <a:custGeom>
                  <a:avLst/>
                  <a:gdLst/>
                  <a:ahLst/>
                  <a:cxnLst/>
                  <a:rect l="l" t="t" r="r" b="b"/>
                  <a:pathLst>
                    <a:path w="477" h="448" extrusionOk="0">
                      <a:moveTo>
                        <a:pt x="179" y="1"/>
                      </a:moveTo>
                      <a:cubicBezTo>
                        <a:pt x="134" y="1"/>
                        <a:pt x="90" y="16"/>
                        <a:pt x="60" y="45"/>
                      </a:cubicBezTo>
                      <a:cubicBezTo>
                        <a:pt x="1" y="105"/>
                        <a:pt x="1" y="224"/>
                        <a:pt x="60" y="284"/>
                      </a:cubicBezTo>
                      <a:lnTo>
                        <a:pt x="179" y="403"/>
                      </a:lnTo>
                      <a:cubicBezTo>
                        <a:pt x="209" y="432"/>
                        <a:pt x="254" y="447"/>
                        <a:pt x="298" y="447"/>
                      </a:cubicBezTo>
                      <a:cubicBezTo>
                        <a:pt x="343" y="447"/>
                        <a:pt x="387" y="432"/>
                        <a:pt x="417" y="403"/>
                      </a:cubicBezTo>
                      <a:cubicBezTo>
                        <a:pt x="477" y="343"/>
                        <a:pt x="477" y="224"/>
                        <a:pt x="417" y="165"/>
                      </a:cubicBezTo>
                      <a:lnTo>
                        <a:pt x="298" y="45"/>
                      </a:lnTo>
                      <a:cubicBezTo>
                        <a:pt x="268" y="16"/>
                        <a:pt x="224" y="1"/>
                        <a:pt x="179" y="1"/>
                      </a:cubicBezTo>
                      <a:close/>
                    </a:path>
                  </a:pathLst>
                </a:custGeom>
                <a:grpFill/>
                <a:ln>
                  <a:noFill/>
                </a:ln>
              </p:spPr>
              <p:txBody>
                <a:bodyPr spcFirstLastPara="1" wrap="square" lIns="121900" tIns="121900" rIns="121900" bIns="121900" anchor="ctr" anchorCtr="0">
                  <a:noAutofit/>
                </a:bodyPr>
                <a:lstStyle/>
                <a:p>
                  <a:endParaRPr sz="2400"/>
                </a:p>
              </p:txBody>
            </p:sp>
            <p:sp>
              <p:nvSpPr>
                <p:cNvPr id="813" name="Google Shape;813;p30"/>
                <p:cNvSpPr/>
                <p:nvPr/>
              </p:nvSpPr>
              <p:spPr>
                <a:xfrm>
                  <a:off x="6954911" y="1765118"/>
                  <a:ext cx="15195" cy="14271"/>
                </a:xfrm>
                <a:custGeom>
                  <a:avLst/>
                  <a:gdLst/>
                  <a:ahLst/>
                  <a:cxnLst/>
                  <a:rect l="l" t="t" r="r" b="b"/>
                  <a:pathLst>
                    <a:path w="477" h="448" extrusionOk="0">
                      <a:moveTo>
                        <a:pt x="179" y="1"/>
                      </a:moveTo>
                      <a:cubicBezTo>
                        <a:pt x="134" y="1"/>
                        <a:pt x="90" y="16"/>
                        <a:pt x="60" y="46"/>
                      </a:cubicBezTo>
                      <a:cubicBezTo>
                        <a:pt x="0" y="105"/>
                        <a:pt x="0" y="224"/>
                        <a:pt x="60" y="284"/>
                      </a:cubicBezTo>
                      <a:lnTo>
                        <a:pt x="179" y="403"/>
                      </a:lnTo>
                      <a:cubicBezTo>
                        <a:pt x="209" y="432"/>
                        <a:pt x="253" y="447"/>
                        <a:pt x="298" y="447"/>
                      </a:cubicBezTo>
                      <a:cubicBezTo>
                        <a:pt x="343" y="447"/>
                        <a:pt x="387" y="432"/>
                        <a:pt x="417" y="403"/>
                      </a:cubicBezTo>
                      <a:cubicBezTo>
                        <a:pt x="477" y="343"/>
                        <a:pt x="477" y="224"/>
                        <a:pt x="417" y="165"/>
                      </a:cubicBezTo>
                      <a:lnTo>
                        <a:pt x="298" y="46"/>
                      </a:lnTo>
                      <a:cubicBezTo>
                        <a:pt x="268" y="16"/>
                        <a:pt x="224" y="1"/>
                        <a:pt x="179" y="1"/>
                      </a:cubicBezTo>
                      <a:close/>
                    </a:path>
                  </a:pathLst>
                </a:custGeom>
                <a:grpFill/>
                <a:ln>
                  <a:noFill/>
                </a:ln>
              </p:spPr>
              <p:txBody>
                <a:bodyPr spcFirstLastPara="1" wrap="square" lIns="121900" tIns="121900" rIns="121900" bIns="121900" anchor="ctr" anchorCtr="0">
                  <a:noAutofit/>
                </a:bodyPr>
                <a:lstStyle/>
                <a:p>
                  <a:endParaRPr sz="2400"/>
                </a:p>
              </p:txBody>
            </p:sp>
            <p:sp>
              <p:nvSpPr>
                <p:cNvPr id="814" name="Google Shape;814;p30"/>
                <p:cNvSpPr/>
                <p:nvPr/>
              </p:nvSpPr>
              <p:spPr>
                <a:xfrm>
                  <a:off x="6916590" y="1759831"/>
                  <a:ext cx="16724" cy="14335"/>
                </a:xfrm>
                <a:custGeom>
                  <a:avLst/>
                  <a:gdLst/>
                  <a:ahLst/>
                  <a:cxnLst/>
                  <a:rect l="l" t="t" r="r" b="b"/>
                  <a:pathLst>
                    <a:path w="525" h="450" extrusionOk="0">
                      <a:moveTo>
                        <a:pt x="180" y="0"/>
                      </a:moveTo>
                      <a:cubicBezTo>
                        <a:pt x="135" y="0"/>
                        <a:pt x="90" y="15"/>
                        <a:pt x="60" y="45"/>
                      </a:cubicBezTo>
                      <a:cubicBezTo>
                        <a:pt x="1" y="104"/>
                        <a:pt x="1" y="223"/>
                        <a:pt x="60" y="283"/>
                      </a:cubicBezTo>
                      <a:cubicBezTo>
                        <a:pt x="144" y="366"/>
                        <a:pt x="191" y="450"/>
                        <a:pt x="299" y="450"/>
                      </a:cubicBezTo>
                      <a:cubicBezTo>
                        <a:pt x="441" y="450"/>
                        <a:pt x="525" y="271"/>
                        <a:pt x="418" y="164"/>
                      </a:cubicBezTo>
                      <a:lnTo>
                        <a:pt x="299" y="45"/>
                      </a:lnTo>
                      <a:cubicBezTo>
                        <a:pt x="269" y="15"/>
                        <a:pt x="224" y="0"/>
                        <a:pt x="180" y="0"/>
                      </a:cubicBezTo>
                      <a:close/>
                    </a:path>
                  </a:pathLst>
                </a:custGeom>
                <a:grpFill/>
                <a:ln>
                  <a:noFill/>
                </a:ln>
              </p:spPr>
              <p:txBody>
                <a:bodyPr spcFirstLastPara="1" wrap="square" lIns="121900" tIns="121900" rIns="121900" bIns="121900" anchor="ctr" anchorCtr="0">
                  <a:noAutofit/>
                </a:bodyPr>
                <a:lstStyle/>
                <a:p>
                  <a:endParaRPr sz="2400"/>
                </a:p>
              </p:txBody>
            </p:sp>
            <p:sp>
              <p:nvSpPr>
                <p:cNvPr id="815" name="Google Shape;815;p30"/>
                <p:cNvSpPr/>
                <p:nvPr/>
              </p:nvSpPr>
              <p:spPr>
                <a:xfrm>
                  <a:off x="6948477" y="1727593"/>
                  <a:ext cx="16979" cy="14367"/>
                </a:xfrm>
                <a:custGeom>
                  <a:avLst/>
                  <a:gdLst/>
                  <a:ahLst/>
                  <a:cxnLst/>
                  <a:rect l="l" t="t" r="r" b="b"/>
                  <a:pathLst>
                    <a:path w="533" h="451" extrusionOk="0">
                      <a:moveTo>
                        <a:pt x="179" y="0"/>
                      </a:moveTo>
                      <a:cubicBezTo>
                        <a:pt x="134" y="0"/>
                        <a:pt x="89" y="15"/>
                        <a:pt x="60" y="45"/>
                      </a:cubicBezTo>
                      <a:cubicBezTo>
                        <a:pt x="0" y="104"/>
                        <a:pt x="0" y="223"/>
                        <a:pt x="60" y="283"/>
                      </a:cubicBezTo>
                      <a:cubicBezTo>
                        <a:pt x="143" y="366"/>
                        <a:pt x="191" y="450"/>
                        <a:pt x="298" y="450"/>
                      </a:cubicBezTo>
                      <a:cubicBezTo>
                        <a:pt x="302" y="450"/>
                        <a:pt x="306" y="450"/>
                        <a:pt x="310" y="450"/>
                      </a:cubicBezTo>
                      <a:cubicBezTo>
                        <a:pt x="446" y="450"/>
                        <a:pt x="532" y="268"/>
                        <a:pt x="417" y="164"/>
                      </a:cubicBezTo>
                      <a:lnTo>
                        <a:pt x="298" y="45"/>
                      </a:lnTo>
                      <a:cubicBezTo>
                        <a:pt x="268" y="15"/>
                        <a:pt x="223" y="0"/>
                        <a:pt x="179" y="0"/>
                      </a:cubicBezTo>
                      <a:close/>
                    </a:path>
                  </a:pathLst>
                </a:custGeom>
                <a:grpFill/>
                <a:ln>
                  <a:noFill/>
                </a:ln>
              </p:spPr>
              <p:txBody>
                <a:bodyPr spcFirstLastPara="1" wrap="square" lIns="121900" tIns="121900" rIns="121900" bIns="121900" anchor="ctr" anchorCtr="0">
                  <a:noAutofit/>
                </a:bodyPr>
                <a:lstStyle/>
                <a:p>
                  <a:endParaRPr sz="2400"/>
                </a:p>
              </p:txBody>
            </p:sp>
          </p:grpSp>
        </p:grpSp>
        <p:cxnSp>
          <p:nvCxnSpPr>
            <p:cNvPr id="836" name="Google Shape;836;p30"/>
            <p:cNvCxnSpPr>
              <a:cxnSpLocks/>
            </p:cNvCxnSpPr>
            <p:nvPr/>
          </p:nvCxnSpPr>
          <p:spPr>
            <a:xfrm>
              <a:off x="3663033" y="2458900"/>
              <a:ext cx="1134000" cy="0"/>
            </a:xfrm>
            <a:prstGeom prst="straightConnector1">
              <a:avLst/>
            </a:prstGeom>
            <a:noFill/>
            <a:ln w="9525" cap="flat" cmpd="sng">
              <a:solidFill>
                <a:schemeClr val="dk2"/>
              </a:solidFill>
              <a:prstDash val="solid"/>
              <a:round/>
              <a:headEnd type="none" w="med" len="med"/>
              <a:tailEnd type="oval" w="med" len="med"/>
            </a:ln>
          </p:spPr>
        </p:cxnSp>
        <p:sp>
          <p:nvSpPr>
            <p:cNvPr id="2" name="Rectangle 118">
              <a:extLst>
                <a:ext uri="{FF2B5EF4-FFF2-40B4-BE49-F238E27FC236}">
                  <a16:creationId xmlns:a16="http://schemas.microsoft.com/office/drawing/2014/main" id="{C3DF54D6-EF81-2EDF-7ECF-A7AAB92E3912}"/>
                </a:ext>
              </a:extLst>
            </p:cNvPr>
            <p:cNvSpPr/>
            <p:nvPr/>
          </p:nvSpPr>
          <p:spPr>
            <a:xfrm>
              <a:off x="1557416" y="2231731"/>
              <a:ext cx="2914286" cy="369332"/>
            </a:xfrm>
            <a:prstGeom prst="rect">
              <a:avLst/>
            </a:prstGeom>
          </p:spPr>
          <p:txBody>
            <a:bodyPr wrap="square" lIns="0" tIns="0" rIns="0" bIns="0">
              <a:spAutoFit/>
            </a:bodyPr>
            <a:lstStyle/>
            <a:p>
              <a:r>
                <a:rPr lang="en-US" sz="2400" b="1" i="1" dirty="0">
                  <a:solidFill>
                    <a:srgbClr val="002060"/>
                  </a:solidFill>
                  <a:cs typeface="Segoe UI" panose="020B0502040204020203" pitchFamily="34" charset="0"/>
                </a:rPr>
                <a:t>Face Detection</a:t>
              </a:r>
            </a:p>
          </p:txBody>
        </p:sp>
        <p:pic>
          <p:nvPicPr>
            <p:cNvPr id="24" name="Immagine 23">
              <a:extLst>
                <a:ext uri="{FF2B5EF4-FFF2-40B4-BE49-F238E27FC236}">
                  <a16:creationId xmlns:a16="http://schemas.microsoft.com/office/drawing/2014/main" id="{FEB5C3A9-3DD1-FAF6-8E15-6693C9F78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184" y="2402617"/>
              <a:ext cx="831041" cy="831041"/>
            </a:xfrm>
            <a:prstGeom prst="rect">
              <a:avLst/>
            </a:prstGeom>
          </p:spPr>
        </p:pic>
      </p:grpSp>
      <p:sp>
        <p:nvSpPr>
          <p:cNvPr id="29" name="Rectangle 54">
            <a:extLst>
              <a:ext uri="{FF2B5EF4-FFF2-40B4-BE49-F238E27FC236}">
                <a16:creationId xmlns:a16="http://schemas.microsoft.com/office/drawing/2014/main" id="{45629C14-5FAE-E0BA-7E4C-7B2983007A32}"/>
              </a:ext>
            </a:extLst>
          </p:cNvPr>
          <p:cNvSpPr/>
          <p:nvPr/>
        </p:nvSpPr>
        <p:spPr>
          <a:xfrm>
            <a:off x="232424" y="6492779"/>
            <a:ext cx="3536195" cy="246221"/>
          </a:xfrm>
          <a:prstGeom prst="rect">
            <a:avLst/>
          </a:prstGeom>
        </p:spPr>
        <p:txBody>
          <a:bodyPr wrap="square" lIns="0" tIns="0" rIns="0" bIns="0">
            <a:spAutoFit/>
          </a:bodyPr>
          <a:lstStyle/>
          <a:p>
            <a:r>
              <a:rPr lang="en-US" sz="1600" i="1" dirty="0">
                <a:solidFill>
                  <a:srgbClr val="002060"/>
                </a:solidFill>
                <a:latin typeface="+mj-lt"/>
                <a:cs typeface="Segoe UI" panose="020B0502040204020203" pitchFamily="34" charset="0"/>
              </a:rPr>
              <a:t>Davide Coccomini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3">
            <a:extLst>
              <a:ext uri="{FF2B5EF4-FFF2-40B4-BE49-F238E27FC236}">
                <a16:creationId xmlns:a16="http://schemas.microsoft.com/office/drawing/2014/main" id="{EFF4DBA0-00E8-45D1-9604-7ED23CE98F85}"/>
              </a:ext>
            </a:extLst>
          </p:cNvPr>
          <p:cNvGrpSpPr/>
          <p:nvPr/>
        </p:nvGrpSpPr>
        <p:grpSpPr>
          <a:xfrm rot="4345541">
            <a:off x="9934743" y="-3299122"/>
            <a:ext cx="4736736" cy="6407275"/>
            <a:chOff x="4855953" y="-2833465"/>
            <a:chExt cx="8948964" cy="12105059"/>
          </a:xfrm>
        </p:grpSpPr>
        <p:sp>
          <p:nvSpPr>
            <p:cNvPr id="4" name="Freeform 10">
              <a:extLst>
                <a:ext uri="{FF2B5EF4-FFF2-40B4-BE49-F238E27FC236}">
                  <a16:creationId xmlns:a16="http://schemas.microsoft.com/office/drawing/2014/main" id="{84CB6309-9469-440C-BDA8-4E0C5239A585}"/>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Freeform 11">
              <a:extLst>
                <a:ext uri="{FF2B5EF4-FFF2-40B4-BE49-F238E27FC236}">
                  <a16:creationId xmlns:a16="http://schemas.microsoft.com/office/drawing/2014/main" id="{AA692F98-EC89-47CF-B07E-0F4ABE0F42E4}"/>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Freeform 12">
              <a:extLst>
                <a:ext uri="{FF2B5EF4-FFF2-40B4-BE49-F238E27FC236}">
                  <a16:creationId xmlns:a16="http://schemas.microsoft.com/office/drawing/2014/main" id="{BED9C8EE-88D8-4160-A59C-F6568EA68901}"/>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7" name="Group 93">
            <a:extLst>
              <a:ext uri="{FF2B5EF4-FFF2-40B4-BE49-F238E27FC236}">
                <a16:creationId xmlns:a16="http://schemas.microsoft.com/office/drawing/2014/main" id="{0DE9F17B-A7E7-4249-8FA6-F76C60CE2C34}"/>
              </a:ext>
            </a:extLst>
          </p:cNvPr>
          <p:cNvGrpSpPr/>
          <p:nvPr/>
        </p:nvGrpSpPr>
        <p:grpSpPr>
          <a:xfrm rot="15309759">
            <a:off x="-1850805" y="4704805"/>
            <a:ext cx="4736736" cy="6407275"/>
            <a:chOff x="4855953" y="-2833465"/>
            <a:chExt cx="8948964" cy="12105059"/>
          </a:xfrm>
        </p:grpSpPr>
        <p:sp>
          <p:nvSpPr>
            <p:cNvPr id="8" name="Freeform 10">
              <a:extLst>
                <a:ext uri="{FF2B5EF4-FFF2-40B4-BE49-F238E27FC236}">
                  <a16:creationId xmlns:a16="http://schemas.microsoft.com/office/drawing/2014/main" id="{B4CA6907-E6FD-4C94-A563-B9871AD65E5E}"/>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11">
              <a:extLst>
                <a:ext uri="{FF2B5EF4-FFF2-40B4-BE49-F238E27FC236}">
                  <a16:creationId xmlns:a16="http://schemas.microsoft.com/office/drawing/2014/main" id="{49CC6AC1-F80F-43A5-AD3A-F002B12C576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2">
              <a:extLst>
                <a:ext uri="{FF2B5EF4-FFF2-40B4-BE49-F238E27FC236}">
                  <a16:creationId xmlns:a16="http://schemas.microsoft.com/office/drawing/2014/main" id="{BBB0D756-0ED0-4AF4-9A03-B4C16477EBB7}"/>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3" name="TextBox 345">
            <a:extLst>
              <a:ext uri="{FF2B5EF4-FFF2-40B4-BE49-F238E27FC236}">
                <a16:creationId xmlns:a16="http://schemas.microsoft.com/office/drawing/2014/main" id="{0E6AC040-ADD9-4EB0-ADBC-E37AE999B433}"/>
              </a:ext>
            </a:extLst>
          </p:cNvPr>
          <p:cNvSpPr txBox="1"/>
          <p:nvPr/>
        </p:nvSpPr>
        <p:spPr>
          <a:xfrm>
            <a:off x="2357953" y="3574933"/>
            <a:ext cx="7179069" cy="1846659"/>
          </a:xfrm>
          <a:prstGeom prst="rect">
            <a:avLst/>
          </a:prstGeom>
          <a:noFill/>
        </p:spPr>
        <p:txBody>
          <a:bodyPr wrap="square" lIns="0" tIns="0" rIns="0" bIns="0" rtlCol="0">
            <a:spAutoFit/>
          </a:bodyPr>
          <a:lstStyle/>
          <a:p>
            <a:pPr algn="ctr"/>
            <a:r>
              <a:rPr lang="it-IT" sz="4000" b="1" dirty="0" err="1">
                <a:solidFill>
                  <a:srgbClr val="002060"/>
                </a:solidFill>
                <a:latin typeface="Segoe UI" panose="020B0502040204020203" pitchFamily="34" charset="0"/>
                <a:cs typeface="Segoe UI" panose="020B0502040204020203" pitchFamily="34" charset="0"/>
              </a:rPr>
              <a:t>Combining</a:t>
            </a:r>
            <a:r>
              <a:rPr lang="it-IT" sz="4000" b="1" dirty="0">
                <a:solidFill>
                  <a:srgbClr val="002060"/>
                </a:solidFill>
                <a:latin typeface="Segoe UI" panose="020B0502040204020203" pitchFamily="34" charset="0"/>
                <a:cs typeface="Segoe UI" panose="020B0502040204020203" pitchFamily="34" charset="0"/>
              </a:rPr>
              <a:t> </a:t>
            </a:r>
            <a:r>
              <a:rPr lang="it-IT" sz="4000" b="1" dirty="0" err="1">
                <a:solidFill>
                  <a:srgbClr val="002060"/>
                </a:solidFill>
                <a:latin typeface="Segoe UI" panose="020B0502040204020203" pitchFamily="34" charset="0"/>
                <a:cs typeface="Segoe UI" panose="020B0502040204020203" pitchFamily="34" charset="0"/>
              </a:rPr>
              <a:t>EfficientNet</a:t>
            </a:r>
            <a:r>
              <a:rPr lang="it-IT" sz="4000" b="1" dirty="0">
                <a:solidFill>
                  <a:srgbClr val="002060"/>
                </a:solidFill>
                <a:latin typeface="Segoe UI" panose="020B0502040204020203" pitchFamily="34" charset="0"/>
                <a:cs typeface="Segoe UI" panose="020B0502040204020203" pitchFamily="34" charset="0"/>
              </a:rPr>
              <a:t> and Vision Transformer for Video Deepfake </a:t>
            </a:r>
            <a:r>
              <a:rPr lang="it-IT" sz="4000" b="1" dirty="0" err="1">
                <a:solidFill>
                  <a:srgbClr val="002060"/>
                </a:solidFill>
                <a:latin typeface="Segoe UI" panose="020B0502040204020203" pitchFamily="34" charset="0"/>
                <a:cs typeface="Segoe UI" panose="020B0502040204020203" pitchFamily="34" charset="0"/>
              </a:rPr>
              <a:t>Detection</a:t>
            </a:r>
            <a:endParaRPr lang="en-US" sz="4000" b="1" dirty="0">
              <a:solidFill>
                <a:srgbClr val="002060"/>
              </a:solidFill>
              <a:latin typeface="Segoe UI" panose="020B0502040204020203" pitchFamily="34" charset="0"/>
              <a:cs typeface="Segoe UI" panose="020B0502040204020203" pitchFamily="34" charset="0"/>
            </a:endParaRPr>
          </a:p>
        </p:txBody>
      </p:sp>
      <p:grpSp>
        <p:nvGrpSpPr>
          <p:cNvPr id="11" name="Gruppo 10">
            <a:extLst>
              <a:ext uri="{FF2B5EF4-FFF2-40B4-BE49-F238E27FC236}">
                <a16:creationId xmlns:a16="http://schemas.microsoft.com/office/drawing/2014/main" id="{1603BD4A-9AC0-5A2E-CED5-2AC4F38C385B}"/>
              </a:ext>
            </a:extLst>
          </p:cNvPr>
          <p:cNvGrpSpPr/>
          <p:nvPr/>
        </p:nvGrpSpPr>
        <p:grpSpPr>
          <a:xfrm>
            <a:off x="5160590" y="1902117"/>
            <a:ext cx="1573793" cy="1573793"/>
            <a:chOff x="5160590" y="1902117"/>
            <a:chExt cx="1573793" cy="1573793"/>
          </a:xfrm>
        </p:grpSpPr>
        <p:sp>
          <p:nvSpPr>
            <p:cNvPr id="15" name="Oval 24">
              <a:extLst>
                <a:ext uri="{FF2B5EF4-FFF2-40B4-BE49-F238E27FC236}">
                  <a16:creationId xmlns:a16="http://schemas.microsoft.com/office/drawing/2014/main" id="{76D3211D-BB3E-4FB0-B35E-53F80D1C9910}"/>
                </a:ext>
              </a:extLst>
            </p:cNvPr>
            <p:cNvSpPr/>
            <p:nvPr/>
          </p:nvSpPr>
          <p:spPr>
            <a:xfrm>
              <a:off x="5160590" y="1902117"/>
              <a:ext cx="1573793" cy="1573793"/>
            </a:xfrm>
            <a:prstGeom prst="ellipse">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2" name="Immagine 1">
              <a:extLst>
                <a:ext uri="{FF2B5EF4-FFF2-40B4-BE49-F238E27FC236}">
                  <a16:creationId xmlns:a16="http://schemas.microsoft.com/office/drawing/2014/main" id="{5E3277A1-B60D-14B8-19CC-A07576904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465037" y="2216090"/>
              <a:ext cx="964342" cy="964342"/>
            </a:xfrm>
            <a:prstGeom prst="rect">
              <a:avLst/>
            </a:prstGeom>
          </p:spPr>
        </p:pic>
      </p:grpSp>
    </p:spTree>
    <p:extLst>
      <p:ext uri="{BB962C8B-B14F-4D97-AF65-F5344CB8AC3E}">
        <p14:creationId xmlns:p14="http://schemas.microsoft.com/office/powerpoint/2010/main" val="26280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afterEffect">
                                  <p:stCondLst>
                                    <p:cond delay="0"/>
                                  </p:stCondLst>
                                  <p:childTnLst>
                                    <p:animMotion origin="layout" path="M -4.16667E-7 3.7037E-7 L -0.00026 -0.02477 " pathEditMode="relative" rAng="0" ptsTypes="AA">
                                      <p:cBhvr>
                                        <p:cTn id="6" dur="1500" fill="hold"/>
                                        <p:tgtEl>
                                          <p:spTgt spid="11"/>
                                        </p:tgtEl>
                                        <p:attrNameLst>
                                          <p:attrName>ppt_x</p:attrName>
                                          <p:attrName>ppt_y</p:attrName>
                                        </p:attrNameLst>
                                      </p:cBhvr>
                                      <p:rCtr x="-13"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7BF380F0-E581-41AD-B9B8-4693DE21F634}"/>
              </a:ext>
            </a:extLst>
          </p:cNvPr>
          <p:cNvSpPr txBox="1"/>
          <p:nvPr/>
        </p:nvSpPr>
        <p:spPr>
          <a:xfrm>
            <a:off x="2321620" y="328211"/>
            <a:ext cx="7548760" cy="483637"/>
          </a:xfrm>
          <a:prstGeom prst="rect">
            <a:avLst/>
          </a:prstGeom>
          <a:noFill/>
        </p:spPr>
        <p:txBody>
          <a:bodyPr wrap="square" lIns="0" tIns="0" rIns="0" bIns="0" rtlCol="0">
            <a:noAutofit/>
          </a:bodyPr>
          <a:lstStyle/>
          <a:p>
            <a:pPr>
              <a:lnSpc>
                <a:spcPts val="4000"/>
              </a:lnSpc>
            </a:pPr>
            <a:r>
              <a:rPr lang="en-US" sz="3600" b="1" dirty="0">
                <a:solidFill>
                  <a:srgbClr val="002060"/>
                </a:solidFill>
                <a:latin typeface="Segoe UI" panose="020B0502040204020203" pitchFamily="34" charset="0"/>
                <a:cs typeface="Segoe UI" panose="020B0502040204020203" pitchFamily="34" charset="0"/>
              </a:rPr>
              <a:t>Cross Efficient Vision Transformer</a:t>
            </a:r>
          </a:p>
        </p:txBody>
      </p:sp>
      <p:sp>
        <p:nvSpPr>
          <p:cNvPr id="72" name="TextBox 34">
            <a:extLst>
              <a:ext uri="{FF2B5EF4-FFF2-40B4-BE49-F238E27FC236}">
                <a16:creationId xmlns:a16="http://schemas.microsoft.com/office/drawing/2014/main" id="{9049F18E-86F9-4267-B4DA-795B2283F03B}"/>
              </a:ext>
            </a:extLst>
          </p:cNvPr>
          <p:cNvSpPr txBox="1"/>
          <p:nvPr/>
        </p:nvSpPr>
        <p:spPr>
          <a:xfrm>
            <a:off x="2846832" y="823648"/>
            <a:ext cx="6224717" cy="246221"/>
          </a:xfrm>
          <a:prstGeom prst="rect">
            <a:avLst/>
          </a:prstGeom>
        </p:spPr>
        <p:txBody>
          <a:bodyPr wrap="square" lIns="0" tIns="0" rIns="0" bIns="0">
            <a:spAutoFit/>
          </a:bodyPr>
          <a:lstStyle>
            <a:defPPr>
              <a:defRPr lang="en-US"/>
            </a:defPPr>
            <a:lvl1pPr>
              <a:defRPr sz="1600" i="1">
                <a:solidFill>
                  <a:srgbClr val="002060"/>
                </a:solidFill>
                <a:latin typeface="+mj-lt"/>
                <a:cs typeface="Segoe UI" panose="020B0502040204020203" pitchFamily="34" charset="0"/>
              </a:defRPr>
            </a:lvl1pPr>
          </a:lstStyle>
          <a:p>
            <a:pPr algn="ctr"/>
            <a:r>
              <a:rPr lang="en-US" dirty="0"/>
              <a:t>Small or big patches? Both!</a:t>
            </a:r>
          </a:p>
        </p:txBody>
      </p:sp>
      <p:pic>
        <p:nvPicPr>
          <p:cNvPr id="5" name="Immagine 4" descr="Immagine che contiene persona, parete, uomo, interni&#10;&#10;Descrizione generata automaticamente">
            <a:extLst>
              <a:ext uri="{FF2B5EF4-FFF2-40B4-BE49-F238E27FC236}">
                <a16:creationId xmlns:a16="http://schemas.microsoft.com/office/drawing/2014/main" id="{065C81D3-883D-4CEA-9CDA-4401D8799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735" y="2791183"/>
            <a:ext cx="1667649" cy="1667649"/>
          </a:xfrm>
          <a:prstGeom prst="rect">
            <a:avLst/>
          </a:prstGeom>
          <a:effectLst>
            <a:outerShdw blurRad="50800" dist="38100" dir="2700000" algn="tl" rotWithShape="0">
              <a:prstClr val="black">
                <a:alpha val="40000"/>
              </a:prstClr>
            </a:outerShdw>
          </a:effectLst>
        </p:spPr>
      </p:pic>
      <p:sp>
        <p:nvSpPr>
          <p:cNvPr id="85" name="Freeform 25">
            <a:extLst>
              <a:ext uri="{FF2B5EF4-FFF2-40B4-BE49-F238E27FC236}">
                <a16:creationId xmlns:a16="http://schemas.microsoft.com/office/drawing/2014/main" id="{04F7818C-203F-478B-B534-F5D7631A9766}"/>
              </a:ext>
            </a:extLst>
          </p:cNvPr>
          <p:cNvSpPr>
            <a:spLocks/>
          </p:cNvSpPr>
          <p:nvPr/>
        </p:nvSpPr>
        <p:spPr bwMode="auto">
          <a:xfrm>
            <a:off x="3315453" y="1537779"/>
            <a:ext cx="1628179" cy="952979"/>
          </a:xfrm>
          <a:prstGeom prst="roundRect">
            <a:avLst/>
          </a:prstGeom>
          <a:gradFill>
            <a:gsLst>
              <a:gs pos="0">
                <a:srgbClr val="7CEFD8"/>
              </a:gs>
              <a:gs pos="37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algn="ctr"/>
            <a:r>
              <a:rPr lang="en-US" sz="1600" b="1" dirty="0">
                <a:solidFill>
                  <a:schemeClr val="bg1"/>
                </a:solidFill>
                <a:latin typeface="Segoe UI" panose="020B0502040204020203" pitchFamily="34" charset="0"/>
                <a:cs typeface="Segoe UI" panose="020B0502040204020203" pitchFamily="34" charset="0"/>
              </a:rPr>
              <a:t>Deeper </a:t>
            </a:r>
            <a:r>
              <a:rPr lang="en-US" sz="1600" b="1" dirty="0" err="1">
                <a:solidFill>
                  <a:schemeClr val="bg1"/>
                </a:solidFill>
                <a:latin typeface="Segoe UI" panose="020B0502040204020203" pitchFamily="34" charset="0"/>
                <a:cs typeface="Segoe UI" panose="020B0502040204020203" pitchFamily="34" charset="0"/>
              </a:rPr>
              <a:t>EfficientNet</a:t>
            </a:r>
            <a:r>
              <a:rPr lang="en-US" sz="1600" b="1" dirty="0">
                <a:solidFill>
                  <a:schemeClr val="bg1"/>
                </a:solidFill>
                <a:latin typeface="Segoe UI" panose="020B0502040204020203" pitchFamily="34" charset="0"/>
                <a:cs typeface="Segoe UI" panose="020B0502040204020203" pitchFamily="34" charset="0"/>
              </a:rPr>
              <a:t> B0</a:t>
            </a:r>
          </a:p>
        </p:txBody>
      </p:sp>
      <p:sp>
        <p:nvSpPr>
          <p:cNvPr id="74" name="Freeform 25">
            <a:extLst>
              <a:ext uri="{FF2B5EF4-FFF2-40B4-BE49-F238E27FC236}">
                <a16:creationId xmlns:a16="http://schemas.microsoft.com/office/drawing/2014/main" id="{16A70E25-F148-432D-AF8D-5FC9A82570B3}"/>
              </a:ext>
            </a:extLst>
          </p:cNvPr>
          <p:cNvSpPr>
            <a:spLocks/>
          </p:cNvSpPr>
          <p:nvPr/>
        </p:nvSpPr>
        <p:spPr bwMode="auto">
          <a:xfrm>
            <a:off x="6725439" y="1663259"/>
            <a:ext cx="1628179" cy="735080"/>
          </a:xfrm>
          <a:prstGeom prst="roundRect">
            <a:avLst/>
          </a:prstGeom>
          <a:gradFill>
            <a:gsLst>
              <a:gs pos="0">
                <a:srgbClr val="7CEFD8"/>
              </a:gs>
              <a:gs pos="37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algn="ctr"/>
            <a:r>
              <a:rPr lang="en-US" sz="1600" b="1" dirty="0">
                <a:solidFill>
                  <a:schemeClr val="bg1"/>
                </a:solidFill>
                <a:latin typeface="Segoe UI" panose="020B0502040204020203" pitchFamily="34" charset="0"/>
                <a:cs typeface="Segoe UI" panose="020B0502040204020203" pitchFamily="34" charset="0"/>
              </a:rPr>
              <a:t>Transformer Encoder</a:t>
            </a:r>
          </a:p>
        </p:txBody>
      </p:sp>
      <p:cxnSp>
        <p:nvCxnSpPr>
          <p:cNvPr id="75" name="Connettore 2 74">
            <a:extLst>
              <a:ext uri="{FF2B5EF4-FFF2-40B4-BE49-F238E27FC236}">
                <a16:creationId xmlns:a16="http://schemas.microsoft.com/office/drawing/2014/main" id="{CC764F9A-FC21-4676-9FCE-E5F9837F0AF2}"/>
              </a:ext>
            </a:extLst>
          </p:cNvPr>
          <p:cNvCxnSpPr>
            <a:cxnSpLocks/>
            <a:stCxn id="5" idx="3"/>
            <a:endCxn id="85" idx="1"/>
          </p:cNvCxnSpPr>
          <p:nvPr/>
        </p:nvCxnSpPr>
        <p:spPr>
          <a:xfrm flipV="1">
            <a:off x="2460384" y="2014269"/>
            <a:ext cx="855069" cy="1610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Connettore 2 79">
            <a:extLst>
              <a:ext uri="{FF2B5EF4-FFF2-40B4-BE49-F238E27FC236}">
                <a16:creationId xmlns:a16="http://schemas.microsoft.com/office/drawing/2014/main" id="{4B78348D-A2C5-4941-85EE-15688187DC20}"/>
              </a:ext>
            </a:extLst>
          </p:cNvPr>
          <p:cNvCxnSpPr>
            <a:cxnSpLocks/>
            <a:stCxn id="74" idx="3"/>
            <a:endCxn id="67" idx="1"/>
          </p:cNvCxnSpPr>
          <p:nvPr/>
        </p:nvCxnSpPr>
        <p:spPr>
          <a:xfrm flipV="1">
            <a:off x="8353618" y="2014269"/>
            <a:ext cx="248904" cy="16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Freeform 25">
            <a:extLst>
              <a:ext uri="{FF2B5EF4-FFF2-40B4-BE49-F238E27FC236}">
                <a16:creationId xmlns:a16="http://schemas.microsoft.com/office/drawing/2014/main" id="{269D7AF6-50E9-442C-AACE-0A7C039E6C57}"/>
              </a:ext>
            </a:extLst>
          </p:cNvPr>
          <p:cNvSpPr>
            <a:spLocks/>
          </p:cNvSpPr>
          <p:nvPr/>
        </p:nvSpPr>
        <p:spPr bwMode="auto">
          <a:xfrm>
            <a:off x="3345895" y="4919444"/>
            <a:ext cx="1628179" cy="952982"/>
          </a:xfrm>
          <a:prstGeom prst="roundRect">
            <a:avLst/>
          </a:prstGeom>
          <a:gradFill>
            <a:gsLst>
              <a:gs pos="0">
                <a:srgbClr val="7CEFD8"/>
              </a:gs>
              <a:gs pos="37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algn="ctr"/>
            <a:r>
              <a:rPr lang="en-US" sz="1600" b="1" dirty="0">
                <a:solidFill>
                  <a:schemeClr val="bg1"/>
                </a:solidFill>
                <a:latin typeface="Segoe UI" panose="020B0502040204020203" pitchFamily="34" charset="0"/>
                <a:cs typeface="Segoe UI" panose="020B0502040204020203" pitchFamily="34" charset="0"/>
              </a:rPr>
              <a:t>Smaller </a:t>
            </a:r>
            <a:r>
              <a:rPr lang="en-US" sz="1600" b="1" dirty="0" err="1">
                <a:solidFill>
                  <a:schemeClr val="bg1"/>
                </a:solidFill>
                <a:latin typeface="Segoe UI" panose="020B0502040204020203" pitchFamily="34" charset="0"/>
                <a:cs typeface="Segoe UI" panose="020B0502040204020203" pitchFamily="34" charset="0"/>
              </a:rPr>
              <a:t>EfficientNet</a:t>
            </a:r>
            <a:r>
              <a:rPr lang="en-US" sz="1600" b="1" dirty="0">
                <a:solidFill>
                  <a:schemeClr val="bg1"/>
                </a:solidFill>
                <a:latin typeface="Segoe UI" panose="020B0502040204020203" pitchFamily="34" charset="0"/>
                <a:cs typeface="Segoe UI" panose="020B0502040204020203" pitchFamily="34" charset="0"/>
              </a:rPr>
              <a:t> B0</a:t>
            </a:r>
          </a:p>
        </p:txBody>
      </p:sp>
      <p:cxnSp>
        <p:nvCxnSpPr>
          <p:cNvPr id="31" name="Connettore 2 30">
            <a:extLst>
              <a:ext uri="{FF2B5EF4-FFF2-40B4-BE49-F238E27FC236}">
                <a16:creationId xmlns:a16="http://schemas.microsoft.com/office/drawing/2014/main" id="{B218E713-54AA-4C60-87D9-3A9FC8FC2761}"/>
              </a:ext>
            </a:extLst>
          </p:cNvPr>
          <p:cNvCxnSpPr>
            <a:cxnSpLocks/>
            <a:stCxn id="29" idx="3"/>
          </p:cNvCxnSpPr>
          <p:nvPr/>
        </p:nvCxnSpPr>
        <p:spPr>
          <a:xfrm>
            <a:off x="4974074" y="5395935"/>
            <a:ext cx="2614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Immagine 14">
            <a:extLst>
              <a:ext uri="{FF2B5EF4-FFF2-40B4-BE49-F238E27FC236}">
                <a16:creationId xmlns:a16="http://schemas.microsoft.com/office/drawing/2014/main" id="{B583B8F2-0717-486D-83EB-63EE72FC0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1234" y="5810514"/>
            <a:ext cx="447675" cy="447675"/>
          </a:xfrm>
          <a:prstGeom prst="rect">
            <a:avLst/>
          </a:prstGeom>
        </p:spPr>
      </p:pic>
      <p:pic>
        <p:nvPicPr>
          <p:cNvPr id="17" name="Immagine 16">
            <a:extLst>
              <a:ext uri="{FF2B5EF4-FFF2-40B4-BE49-F238E27FC236}">
                <a16:creationId xmlns:a16="http://schemas.microsoft.com/office/drawing/2014/main" id="{F5D808D1-8115-47DF-9EE1-E79AD6399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0017" y="5813405"/>
            <a:ext cx="447675" cy="447675"/>
          </a:xfrm>
          <a:prstGeom prst="rect">
            <a:avLst/>
          </a:prstGeom>
        </p:spPr>
      </p:pic>
      <p:pic>
        <p:nvPicPr>
          <p:cNvPr id="19" name="Immagine 18">
            <a:extLst>
              <a:ext uri="{FF2B5EF4-FFF2-40B4-BE49-F238E27FC236}">
                <a16:creationId xmlns:a16="http://schemas.microsoft.com/office/drawing/2014/main" id="{44D35DB2-E31F-449D-9093-55765F294F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0016" y="5240460"/>
            <a:ext cx="447675" cy="447675"/>
          </a:xfrm>
          <a:prstGeom prst="rect">
            <a:avLst/>
          </a:prstGeom>
        </p:spPr>
      </p:pic>
      <p:pic>
        <p:nvPicPr>
          <p:cNvPr id="21" name="Immagine 20">
            <a:extLst>
              <a:ext uri="{FF2B5EF4-FFF2-40B4-BE49-F238E27FC236}">
                <a16:creationId xmlns:a16="http://schemas.microsoft.com/office/drawing/2014/main" id="{40BC5887-2BF3-49FC-9768-7AD54B6495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0019" y="4686173"/>
            <a:ext cx="447675" cy="447675"/>
          </a:xfrm>
          <a:prstGeom prst="rect">
            <a:avLst/>
          </a:prstGeom>
        </p:spPr>
      </p:pic>
      <p:pic>
        <p:nvPicPr>
          <p:cNvPr id="25" name="Immagine 24">
            <a:extLst>
              <a:ext uri="{FF2B5EF4-FFF2-40B4-BE49-F238E27FC236}">
                <a16:creationId xmlns:a16="http://schemas.microsoft.com/office/drawing/2014/main" id="{8AE9B93D-8B04-40B1-B7A3-1F03ADBCE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1233" y="4682836"/>
            <a:ext cx="447675" cy="447675"/>
          </a:xfrm>
          <a:prstGeom prst="rect">
            <a:avLst/>
          </a:prstGeom>
        </p:spPr>
      </p:pic>
      <p:pic>
        <p:nvPicPr>
          <p:cNvPr id="33" name="Immagine 32">
            <a:extLst>
              <a:ext uri="{FF2B5EF4-FFF2-40B4-BE49-F238E27FC236}">
                <a16:creationId xmlns:a16="http://schemas.microsoft.com/office/drawing/2014/main" id="{E923D6FA-841A-495D-AF6C-59E0B09068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71234" y="5240460"/>
            <a:ext cx="447675" cy="447675"/>
          </a:xfrm>
          <a:prstGeom prst="rect">
            <a:avLst/>
          </a:prstGeom>
        </p:spPr>
      </p:pic>
      <p:pic>
        <p:nvPicPr>
          <p:cNvPr id="53" name="Immagine 52">
            <a:extLst>
              <a:ext uri="{FF2B5EF4-FFF2-40B4-BE49-F238E27FC236}">
                <a16:creationId xmlns:a16="http://schemas.microsoft.com/office/drawing/2014/main" id="{C2C1D015-D53A-4210-B41C-C0F382BD1C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75433" y="2270327"/>
            <a:ext cx="297965" cy="297965"/>
          </a:xfrm>
          <a:prstGeom prst="rect">
            <a:avLst/>
          </a:prstGeom>
        </p:spPr>
      </p:pic>
      <p:pic>
        <p:nvPicPr>
          <p:cNvPr id="54" name="Immagine 53">
            <a:extLst>
              <a:ext uri="{FF2B5EF4-FFF2-40B4-BE49-F238E27FC236}">
                <a16:creationId xmlns:a16="http://schemas.microsoft.com/office/drawing/2014/main" id="{406F7DAF-BE75-49CA-ADE0-4492BFCCA2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7460" y="1104923"/>
            <a:ext cx="297965" cy="297965"/>
          </a:xfrm>
          <a:prstGeom prst="rect">
            <a:avLst/>
          </a:prstGeom>
        </p:spPr>
      </p:pic>
      <p:pic>
        <p:nvPicPr>
          <p:cNvPr id="55" name="Immagine 54">
            <a:extLst>
              <a:ext uri="{FF2B5EF4-FFF2-40B4-BE49-F238E27FC236}">
                <a16:creationId xmlns:a16="http://schemas.microsoft.com/office/drawing/2014/main" id="{8B6A14D8-8983-43A8-BFE5-B5DAF1EBA6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75433" y="1503630"/>
            <a:ext cx="297966" cy="297966"/>
          </a:xfrm>
          <a:prstGeom prst="rect">
            <a:avLst/>
          </a:prstGeom>
        </p:spPr>
      </p:pic>
      <p:pic>
        <p:nvPicPr>
          <p:cNvPr id="57" name="Immagine 56">
            <a:extLst>
              <a:ext uri="{FF2B5EF4-FFF2-40B4-BE49-F238E27FC236}">
                <a16:creationId xmlns:a16="http://schemas.microsoft.com/office/drawing/2014/main" id="{E7326693-32A2-4150-B7C0-A3B21EBF7A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75434" y="1097611"/>
            <a:ext cx="297965" cy="297965"/>
          </a:xfrm>
          <a:prstGeom prst="rect">
            <a:avLst/>
          </a:prstGeom>
        </p:spPr>
      </p:pic>
      <p:pic>
        <p:nvPicPr>
          <p:cNvPr id="58" name="Immagine 57">
            <a:extLst>
              <a:ext uri="{FF2B5EF4-FFF2-40B4-BE49-F238E27FC236}">
                <a16:creationId xmlns:a16="http://schemas.microsoft.com/office/drawing/2014/main" id="{6F49E643-0AC2-4444-BAA1-C40239081C9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05732" y="1871940"/>
            <a:ext cx="297965" cy="297965"/>
          </a:xfrm>
          <a:prstGeom prst="rect">
            <a:avLst/>
          </a:prstGeom>
        </p:spPr>
      </p:pic>
      <p:pic>
        <p:nvPicPr>
          <p:cNvPr id="59" name="Immagine 58">
            <a:extLst>
              <a:ext uri="{FF2B5EF4-FFF2-40B4-BE49-F238E27FC236}">
                <a16:creationId xmlns:a16="http://schemas.microsoft.com/office/drawing/2014/main" id="{2962C580-F00C-48A1-8922-924B4E6301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5732" y="2276517"/>
            <a:ext cx="297965" cy="297965"/>
          </a:xfrm>
          <a:prstGeom prst="rect">
            <a:avLst/>
          </a:prstGeom>
        </p:spPr>
      </p:pic>
      <p:pic>
        <p:nvPicPr>
          <p:cNvPr id="60" name="Immagine 59">
            <a:extLst>
              <a:ext uri="{FF2B5EF4-FFF2-40B4-BE49-F238E27FC236}">
                <a16:creationId xmlns:a16="http://schemas.microsoft.com/office/drawing/2014/main" id="{8DABD787-0173-4529-917E-2546F14DFD2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75433" y="1871939"/>
            <a:ext cx="297965" cy="297965"/>
          </a:xfrm>
          <a:prstGeom prst="rect">
            <a:avLst/>
          </a:prstGeom>
        </p:spPr>
      </p:pic>
      <p:pic>
        <p:nvPicPr>
          <p:cNvPr id="62" name="Immagine 61">
            <a:extLst>
              <a:ext uri="{FF2B5EF4-FFF2-40B4-BE49-F238E27FC236}">
                <a16:creationId xmlns:a16="http://schemas.microsoft.com/office/drawing/2014/main" id="{3D59210D-5C26-489E-9D85-2DAEC5A1A24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07460" y="1487704"/>
            <a:ext cx="297965" cy="297965"/>
          </a:xfrm>
          <a:prstGeom prst="rect">
            <a:avLst/>
          </a:prstGeom>
        </p:spPr>
      </p:pic>
      <p:sp>
        <p:nvSpPr>
          <p:cNvPr id="63" name="Freeform 25">
            <a:extLst>
              <a:ext uri="{FF2B5EF4-FFF2-40B4-BE49-F238E27FC236}">
                <a16:creationId xmlns:a16="http://schemas.microsoft.com/office/drawing/2014/main" id="{CC3FA25D-D0C3-4EC2-88F0-33E0256ECEBE}"/>
              </a:ext>
            </a:extLst>
          </p:cNvPr>
          <p:cNvSpPr>
            <a:spLocks/>
          </p:cNvSpPr>
          <p:nvPr/>
        </p:nvSpPr>
        <p:spPr bwMode="auto">
          <a:xfrm>
            <a:off x="6725439" y="5032471"/>
            <a:ext cx="1628179" cy="735080"/>
          </a:xfrm>
          <a:prstGeom prst="roundRect">
            <a:avLst/>
          </a:prstGeom>
          <a:gradFill>
            <a:gsLst>
              <a:gs pos="0">
                <a:srgbClr val="7CEFD8"/>
              </a:gs>
              <a:gs pos="37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algn="ctr"/>
            <a:r>
              <a:rPr lang="en-US" sz="1600" b="1" dirty="0">
                <a:solidFill>
                  <a:schemeClr val="bg1"/>
                </a:solidFill>
                <a:latin typeface="Segoe UI" panose="020B0502040204020203" pitchFamily="34" charset="0"/>
                <a:cs typeface="Segoe UI" panose="020B0502040204020203" pitchFamily="34" charset="0"/>
              </a:rPr>
              <a:t>Transformer Encoder</a:t>
            </a:r>
          </a:p>
        </p:txBody>
      </p:sp>
      <p:cxnSp>
        <p:nvCxnSpPr>
          <p:cNvPr id="64" name="Connettore 2 63">
            <a:extLst>
              <a:ext uri="{FF2B5EF4-FFF2-40B4-BE49-F238E27FC236}">
                <a16:creationId xmlns:a16="http://schemas.microsoft.com/office/drawing/2014/main" id="{A2E49F7A-CB7C-4CAA-9480-E7A4E573F3B1}"/>
              </a:ext>
            </a:extLst>
          </p:cNvPr>
          <p:cNvCxnSpPr>
            <a:cxnSpLocks/>
            <a:stCxn id="63" idx="3"/>
            <a:endCxn id="61" idx="1"/>
          </p:cNvCxnSpPr>
          <p:nvPr/>
        </p:nvCxnSpPr>
        <p:spPr>
          <a:xfrm flipV="1">
            <a:off x="8353618" y="5395935"/>
            <a:ext cx="268113" cy="4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Freeform 25">
            <a:extLst>
              <a:ext uri="{FF2B5EF4-FFF2-40B4-BE49-F238E27FC236}">
                <a16:creationId xmlns:a16="http://schemas.microsoft.com/office/drawing/2014/main" id="{3E2CBDEF-E2B8-4D35-9F6F-3AE5EE0FC0A5}"/>
              </a:ext>
            </a:extLst>
          </p:cNvPr>
          <p:cNvSpPr>
            <a:spLocks/>
          </p:cNvSpPr>
          <p:nvPr/>
        </p:nvSpPr>
        <p:spPr bwMode="auto">
          <a:xfrm>
            <a:off x="8602522" y="1813702"/>
            <a:ext cx="1628179" cy="401133"/>
          </a:xfrm>
          <a:prstGeom prst="roundRect">
            <a:avLst/>
          </a:prstGeom>
          <a:gradFill>
            <a:gsLst>
              <a:gs pos="0">
                <a:srgbClr val="7CEFD8"/>
              </a:gs>
              <a:gs pos="37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algn="ctr"/>
            <a:r>
              <a:rPr lang="en-US" sz="1600" b="1" dirty="0">
                <a:solidFill>
                  <a:schemeClr val="bg1"/>
                </a:solidFill>
                <a:latin typeface="Segoe UI" panose="020B0502040204020203" pitchFamily="34" charset="0"/>
                <a:cs typeface="Segoe UI" panose="020B0502040204020203" pitchFamily="34" charset="0"/>
              </a:rPr>
              <a:t>MLP</a:t>
            </a:r>
          </a:p>
        </p:txBody>
      </p:sp>
      <p:cxnSp>
        <p:nvCxnSpPr>
          <p:cNvPr id="76" name="Connettore 2 75">
            <a:extLst>
              <a:ext uri="{FF2B5EF4-FFF2-40B4-BE49-F238E27FC236}">
                <a16:creationId xmlns:a16="http://schemas.microsoft.com/office/drawing/2014/main" id="{69F93716-CCBF-4287-81DF-D75B6AF01593}"/>
              </a:ext>
            </a:extLst>
          </p:cNvPr>
          <p:cNvCxnSpPr>
            <a:cxnSpLocks/>
            <a:stCxn id="67" idx="2"/>
          </p:cNvCxnSpPr>
          <p:nvPr/>
        </p:nvCxnSpPr>
        <p:spPr>
          <a:xfrm>
            <a:off x="9416612" y="2214835"/>
            <a:ext cx="19209" cy="1133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Connettore 2 77">
            <a:extLst>
              <a:ext uri="{FF2B5EF4-FFF2-40B4-BE49-F238E27FC236}">
                <a16:creationId xmlns:a16="http://schemas.microsoft.com/office/drawing/2014/main" id="{F65A2FF3-1241-4C33-A54B-6B648BF337E5}"/>
              </a:ext>
            </a:extLst>
          </p:cNvPr>
          <p:cNvCxnSpPr>
            <a:cxnSpLocks/>
            <a:endCxn id="29" idx="1"/>
          </p:cNvCxnSpPr>
          <p:nvPr/>
        </p:nvCxnSpPr>
        <p:spPr>
          <a:xfrm>
            <a:off x="2461812" y="3720614"/>
            <a:ext cx="884083" cy="1675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Connettore 2 83">
            <a:extLst>
              <a:ext uri="{FF2B5EF4-FFF2-40B4-BE49-F238E27FC236}">
                <a16:creationId xmlns:a16="http://schemas.microsoft.com/office/drawing/2014/main" id="{09072DB9-06B2-4A5C-AFFD-229CC236DB3B}"/>
              </a:ext>
            </a:extLst>
          </p:cNvPr>
          <p:cNvCxnSpPr>
            <a:cxnSpLocks/>
          </p:cNvCxnSpPr>
          <p:nvPr/>
        </p:nvCxnSpPr>
        <p:spPr>
          <a:xfrm flipV="1">
            <a:off x="6493590" y="5395935"/>
            <a:ext cx="23184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Connettore 2 85">
            <a:extLst>
              <a:ext uri="{FF2B5EF4-FFF2-40B4-BE49-F238E27FC236}">
                <a16:creationId xmlns:a16="http://schemas.microsoft.com/office/drawing/2014/main" id="{F1F4981E-839E-4D9C-90F7-B6341E4D6E95}"/>
              </a:ext>
            </a:extLst>
          </p:cNvPr>
          <p:cNvCxnSpPr>
            <a:cxnSpLocks/>
            <a:stCxn id="85" idx="3"/>
          </p:cNvCxnSpPr>
          <p:nvPr/>
        </p:nvCxnSpPr>
        <p:spPr>
          <a:xfrm>
            <a:off x="4943632" y="2014269"/>
            <a:ext cx="311400" cy="2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Connettore 2 86">
            <a:extLst>
              <a:ext uri="{FF2B5EF4-FFF2-40B4-BE49-F238E27FC236}">
                <a16:creationId xmlns:a16="http://schemas.microsoft.com/office/drawing/2014/main" id="{CEBB833A-8726-4BCB-B141-0D043C8A42FF}"/>
              </a:ext>
            </a:extLst>
          </p:cNvPr>
          <p:cNvCxnSpPr>
            <a:cxnSpLocks/>
          </p:cNvCxnSpPr>
          <p:nvPr/>
        </p:nvCxnSpPr>
        <p:spPr>
          <a:xfrm>
            <a:off x="6391320" y="2017059"/>
            <a:ext cx="34654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Rectangle 118">
            <a:extLst>
              <a:ext uri="{FF2B5EF4-FFF2-40B4-BE49-F238E27FC236}">
                <a16:creationId xmlns:a16="http://schemas.microsoft.com/office/drawing/2014/main" id="{F982988A-002D-475D-8B92-229842B61AE4}"/>
              </a:ext>
            </a:extLst>
          </p:cNvPr>
          <p:cNvSpPr/>
          <p:nvPr/>
        </p:nvSpPr>
        <p:spPr>
          <a:xfrm>
            <a:off x="9990673" y="3470151"/>
            <a:ext cx="617907" cy="246221"/>
          </a:xfrm>
          <a:prstGeom prst="rect">
            <a:avLst/>
          </a:prstGeom>
        </p:spPr>
        <p:txBody>
          <a:bodyPr wrap="square" lIns="0" tIns="0" rIns="0" bIns="0">
            <a:spAutoFit/>
          </a:bodyPr>
          <a:lstStyle/>
          <a:p>
            <a:r>
              <a:rPr lang="en-US" sz="1600" i="1" dirty="0">
                <a:solidFill>
                  <a:srgbClr val="002060"/>
                </a:solidFill>
                <a:latin typeface="+mj-lt"/>
                <a:cs typeface="Segoe UI" panose="020B0502040204020203" pitchFamily="34" charset="0"/>
              </a:rPr>
              <a:t>CLASS</a:t>
            </a:r>
          </a:p>
        </p:txBody>
      </p:sp>
      <p:grpSp>
        <p:nvGrpSpPr>
          <p:cNvPr id="91" name="Group 93">
            <a:extLst>
              <a:ext uri="{FF2B5EF4-FFF2-40B4-BE49-F238E27FC236}">
                <a16:creationId xmlns:a16="http://schemas.microsoft.com/office/drawing/2014/main" id="{2563E5E5-FB2F-453F-9EE7-28A2A0E0B2D8}"/>
              </a:ext>
            </a:extLst>
          </p:cNvPr>
          <p:cNvGrpSpPr/>
          <p:nvPr/>
        </p:nvGrpSpPr>
        <p:grpSpPr>
          <a:xfrm rot="15309759">
            <a:off x="-4165995" y="2036823"/>
            <a:ext cx="4736736" cy="6407275"/>
            <a:chOff x="4855953" y="-2833465"/>
            <a:chExt cx="8948964" cy="12105059"/>
          </a:xfrm>
        </p:grpSpPr>
        <p:sp>
          <p:nvSpPr>
            <p:cNvPr id="92" name="Freeform 10">
              <a:extLst>
                <a:ext uri="{FF2B5EF4-FFF2-40B4-BE49-F238E27FC236}">
                  <a16:creationId xmlns:a16="http://schemas.microsoft.com/office/drawing/2014/main" id="{98D16A01-60E6-40E8-9B16-7D8852303625}"/>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11">
              <a:extLst>
                <a:ext uri="{FF2B5EF4-FFF2-40B4-BE49-F238E27FC236}">
                  <a16:creationId xmlns:a16="http://schemas.microsoft.com/office/drawing/2014/main" id="{EC8A28A1-3A04-4228-A4AC-599888495216}"/>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Freeform 12">
              <a:extLst>
                <a:ext uri="{FF2B5EF4-FFF2-40B4-BE49-F238E27FC236}">
                  <a16:creationId xmlns:a16="http://schemas.microsoft.com/office/drawing/2014/main" id="{3BD68A5A-A517-4C89-87EE-63E2D9986B5E}"/>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95" name="Group 93">
            <a:extLst>
              <a:ext uri="{FF2B5EF4-FFF2-40B4-BE49-F238E27FC236}">
                <a16:creationId xmlns:a16="http://schemas.microsoft.com/office/drawing/2014/main" id="{2E81AF6A-6DF6-4535-9F41-1A303BABB0A8}"/>
              </a:ext>
            </a:extLst>
          </p:cNvPr>
          <p:cNvGrpSpPr/>
          <p:nvPr/>
        </p:nvGrpSpPr>
        <p:grpSpPr>
          <a:xfrm rot="4345541">
            <a:off x="9934743" y="-3299122"/>
            <a:ext cx="4736736" cy="6407275"/>
            <a:chOff x="4855953" y="-2833465"/>
            <a:chExt cx="8948964" cy="12105059"/>
          </a:xfrm>
        </p:grpSpPr>
        <p:sp>
          <p:nvSpPr>
            <p:cNvPr id="96" name="Freeform 10">
              <a:extLst>
                <a:ext uri="{FF2B5EF4-FFF2-40B4-BE49-F238E27FC236}">
                  <a16:creationId xmlns:a16="http://schemas.microsoft.com/office/drawing/2014/main" id="{16C9D4E4-8AD2-4B12-B3C0-8B6E44397D55}"/>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Freeform 11">
              <a:extLst>
                <a:ext uri="{FF2B5EF4-FFF2-40B4-BE49-F238E27FC236}">
                  <a16:creationId xmlns:a16="http://schemas.microsoft.com/office/drawing/2014/main" id="{B4C767A3-8ECE-48AA-B3ED-950E753AB087}"/>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Freeform 12">
              <a:extLst>
                <a:ext uri="{FF2B5EF4-FFF2-40B4-BE49-F238E27FC236}">
                  <a16:creationId xmlns:a16="http://schemas.microsoft.com/office/drawing/2014/main" id="{2838F0CD-4334-434A-B800-0C5104C46476}"/>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8" name="Arco 27">
            <a:extLst>
              <a:ext uri="{FF2B5EF4-FFF2-40B4-BE49-F238E27FC236}">
                <a16:creationId xmlns:a16="http://schemas.microsoft.com/office/drawing/2014/main" id="{5D722242-CB3B-44BC-B2BD-75F3C140B3EF}"/>
              </a:ext>
            </a:extLst>
          </p:cNvPr>
          <p:cNvSpPr/>
          <p:nvPr/>
        </p:nvSpPr>
        <p:spPr>
          <a:xfrm>
            <a:off x="7590353" y="2553878"/>
            <a:ext cx="801179" cy="2132295"/>
          </a:xfrm>
          <a:prstGeom prst="arc">
            <a:avLst>
              <a:gd name="adj1" fmla="val 16432775"/>
              <a:gd name="adj2" fmla="val 5243045"/>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sp>
        <p:nvSpPr>
          <p:cNvPr id="68" name="Arco 67">
            <a:extLst>
              <a:ext uri="{FF2B5EF4-FFF2-40B4-BE49-F238E27FC236}">
                <a16:creationId xmlns:a16="http://schemas.microsoft.com/office/drawing/2014/main" id="{13ED87CC-8B6D-4D09-B335-36EEF18C0BD5}"/>
              </a:ext>
            </a:extLst>
          </p:cNvPr>
          <p:cNvSpPr/>
          <p:nvPr/>
        </p:nvSpPr>
        <p:spPr>
          <a:xfrm>
            <a:off x="6715226" y="2553878"/>
            <a:ext cx="807126" cy="2154555"/>
          </a:xfrm>
          <a:prstGeom prst="arc">
            <a:avLst>
              <a:gd name="adj1" fmla="val 5828682"/>
              <a:gd name="adj2" fmla="val 16140448"/>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sp>
        <p:nvSpPr>
          <p:cNvPr id="73" name="CasellaDiTesto 72">
            <a:extLst>
              <a:ext uri="{FF2B5EF4-FFF2-40B4-BE49-F238E27FC236}">
                <a16:creationId xmlns:a16="http://schemas.microsoft.com/office/drawing/2014/main" id="{D14B3F39-384A-4143-A32B-C1B0A3443F85}"/>
              </a:ext>
            </a:extLst>
          </p:cNvPr>
          <p:cNvSpPr txBox="1"/>
          <p:nvPr/>
        </p:nvSpPr>
        <p:spPr>
          <a:xfrm>
            <a:off x="6559506" y="3376812"/>
            <a:ext cx="1989083" cy="523220"/>
          </a:xfrm>
          <a:prstGeom prst="rect">
            <a:avLst/>
          </a:prstGeom>
          <a:noFill/>
        </p:spPr>
        <p:txBody>
          <a:bodyPr wrap="square">
            <a:spAutoFit/>
          </a:bodyPr>
          <a:lstStyle/>
          <a:p>
            <a:pPr algn="ctr"/>
            <a:r>
              <a:rPr lang="en-US" sz="1400" b="1" dirty="0">
                <a:solidFill>
                  <a:srgbClr val="000000"/>
                </a:solidFill>
                <a:latin typeface="Segoe UI" panose="020B0502040204020203" pitchFamily="34" charset="0"/>
                <a:cs typeface="Segoe UI" panose="020B0502040204020203" pitchFamily="34" charset="0"/>
              </a:rPr>
              <a:t>Cross-Attention</a:t>
            </a:r>
          </a:p>
          <a:p>
            <a:pPr algn="ctr"/>
            <a:r>
              <a:rPr lang="en-US" sz="1400" b="1" dirty="0">
                <a:solidFill>
                  <a:srgbClr val="000000"/>
                </a:solidFill>
                <a:latin typeface="Segoe UI" panose="020B0502040204020203" pitchFamily="34" charset="0"/>
                <a:cs typeface="Segoe UI" panose="020B0502040204020203" pitchFamily="34" charset="0"/>
              </a:rPr>
              <a:t>Mechanism</a:t>
            </a:r>
          </a:p>
        </p:txBody>
      </p:sp>
      <p:pic>
        <p:nvPicPr>
          <p:cNvPr id="81" name="Immagine 80">
            <a:extLst>
              <a:ext uri="{FF2B5EF4-FFF2-40B4-BE49-F238E27FC236}">
                <a16:creationId xmlns:a16="http://schemas.microsoft.com/office/drawing/2014/main" id="{3E433E67-2A16-49AF-A1D8-28C9D55942F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05732" y="2680977"/>
            <a:ext cx="297965" cy="297965"/>
          </a:xfrm>
          <a:prstGeom prst="rect">
            <a:avLst/>
          </a:prstGeom>
        </p:spPr>
      </p:pic>
      <p:pic>
        <p:nvPicPr>
          <p:cNvPr id="83" name="Immagine 82">
            <a:extLst>
              <a:ext uri="{FF2B5EF4-FFF2-40B4-BE49-F238E27FC236}">
                <a16:creationId xmlns:a16="http://schemas.microsoft.com/office/drawing/2014/main" id="{1EF5517E-C374-49C0-8526-1C2F50629F2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75433" y="2680976"/>
            <a:ext cx="297965" cy="297965"/>
          </a:xfrm>
          <a:prstGeom prst="rect">
            <a:avLst/>
          </a:prstGeom>
        </p:spPr>
      </p:pic>
      <p:pic>
        <p:nvPicPr>
          <p:cNvPr id="88" name="Immagine 87">
            <a:extLst>
              <a:ext uri="{FF2B5EF4-FFF2-40B4-BE49-F238E27FC236}">
                <a16:creationId xmlns:a16="http://schemas.microsoft.com/office/drawing/2014/main" id="{285FC736-3945-4E58-9BDB-E2CEB0605B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8658" y="2270327"/>
            <a:ext cx="297965" cy="297965"/>
          </a:xfrm>
          <a:prstGeom prst="rect">
            <a:avLst/>
          </a:prstGeom>
        </p:spPr>
      </p:pic>
      <p:pic>
        <p:nvPicPr>
          <p:cNvPr id="89" name="Immagine 88">
            <a:extLst>
              <a:ext uri="{FF2B5EF4-FFF2-40B4-BE49-F238E27FC236}">
                <a16:creationId xmlns:a16="http://schemas.microsoft.com/office/drawing/2014/main" id="{9E962C16-DE48-4AE8-A396-833DED507E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28658" y="1503630"/>
            <a:ext cx="297966" cy="297966"/>
          </a:xfrm>
          <a:prstGeom prst="rect">
            <a:avLst/>
          </a:prstGeom>
        </p:spPr>
      </p:pic>
      <p:pic>
        <p:nvPicPr>
          <p:cNvPr id="99" name="Immagine 98">
            <a:extLst>
              <a:ext uri="{FF2B5EF4-FFF2-40B4-BE49-F238E27FC236}">
                <a16:creationId xmlns:a16="http://schemas.microsoft.com/office/drawing/2014/main" id="{6FFA6068-1AD9-4BD7-9610-B9F2C137621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28659" y="1097611"/>
            <a:ext cx="297965" cy="297965"/>
          </a:xfrm>
          <a:prstGeom prst="rect">
            <a:avLst/>
          </a:prstGeom>
        </p:spPr>
      </p:pic>
      <p:pic>
        <p:nvPicPr>
          <p:cNvPr id="100" name="Immagine 99">
            <a:extLst>
              <a:ext uri="{FF2B5EF4-FFF2-40B4-BE49-F238E27FC236}">
                <a16:creationId xmlns:a16="http://schemas.microsoft.com/office/drawing/2014/main" id="{4B3D5465-E1B4-4BA0-8F7A-C328940D44F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28658" y="1871939"/>
            <a:ext cx="297965" cy="297965"/>
          </a:xfrm>
          <a:prstGeom prst="rect">
            <a:avLst/>
          </a:prstGeom>
        </p:spPr>
      </p:pic>
      <p:pic>
        <p:nvPicPr>
          <p:cNvPr id="101" name="Immagine 100">
            <a:extLst>
              <a:ext uri="{FF2B5EF4-FFF2-40B4-BE49-F238E27FC236}">
                <a16:creationId xmlns:a16="http://schemas.microsoft.com/office/drawing/2014/main" id="{FC53BEE7-5027-4585-95F2-B8496492F26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28658" y="2680976"/>
            <a:ext cx="297965" cy="297965"/>
          </a:xfrm>
          <a:prstGeom prst="rect">
            <a:avLst/>
          </a:prstGeom>
        </p:spPr>
      </p:pic>
      <p:sp>
        <p:nvSpPr>
          <p:cNvPr id="61" name="Freeform 25">
            <a:extLst>
              <a:ext uri="{FF2B5EF4-FFF2-40B4-BE49-F238E27FC236}">
                <a16:creationId xmlns:a16="http://schemas.microsoft.com/office/drawing/2014/main" id="{582FED57-2AD1-40CC-AE39-F6AA5965AFE2}"/>
              </a:ext>
            </a:extLst>
          </p:cNvPr>
          <p:cNvSpPr>
            <a:spLocks/>
          </p:cNvSpPr>
          <p:nvPr/>
        </p:nvSpPr>
        <p:spPr bwMode="auto">
          <a:xfrm>
            <a:off x="8621731" y="5195368"/>
            <a:ext cx="1628179" cy="401133"/>
          </a:xfrm>
          <a:prstGeom prst="roundRect">
            <a:avLst/>
          </a:prstGeom>
          <a:gradFill>
            <a:gsLst>
              <a:gs pos="0">
                <a:srgbClr val="7CEFD8"/>
              </a:gs>
              <a:gs pos="37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pPr algn="ctr"/>
            <a:r>
              <a:rPr lang="en-US" sz="1600" b="1" dirty="0">
                <a:solidFill>
                  <a:schemeClr val="bg1"/>
                </a:solidFill>
                <a:latin typeface="Segoe UI" panose="020B0502040204020203" pitchFamily="34" charset="0"/>
                <a:cs typeface="Segoe UI" panose="020B0502040204020203" pitchFamily="34" charset="0"/>
              </a:rPr>
              <a:t>MLP</a:t>
            </a:r>
          </a:p>
        </p:txBody>
      </p:sp>
      <p:sp>
        <p:nvSpPr>
          <p:cNvPr id="69" name="Oval 26">
            <a:extLst>
              <a:ext uri="{FF2B5EF4-FFF2-40B4-BE49-F238E27FC236}">
                <a16:creationId xmlns:a16="http://schemas.microsoft.com/office/drawing/2014/main" id="{D4A294B6-5190-4171-ACF0-62B7E011AE0F}"/>
              </a:ext>
            </a:extLst>
          </p:cNvPr>
          <p:cNvSpPr>
            <a:spLocks noChangeArrowheads="1"/>
          </p:cNvSpPr>
          <p:nvPr/>
        </p:nvSpPr>
        <p:spPr bwMode="auto">
          <a:xfrm>
            <a:off x="9185816" y="3364414"/>
            <a:ext cx="500010" cy="499387"/>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b="1" dirty="0">
              <a:solidFill>
                <a:schemeClr val="bg1"/>
              </a:solidFill>
            </a:endParaRPr>
          </a:p>
        </p:txBody>
      </p:sp>
      <p:cxnSp>
        <p:nvCxnSpPr>
          <p:cNvPr id="70" name="Connettore 2 69">
            <a:extLst>
              <a:ext uri="{FF2B5EF4-FFF2-40B4-BE49-F238E27FC236}">
                <a16:creationId xmlns:a16="http://schemas.microsoft.com/office/drawing/2014/main" id="{E6418DD3-D56F-4550-9F68-C0D5C9C3C485}"/>
              </a:ext>
            </a:extLst>
          </p:cNvPr>
          <p:cNvCxnSpPr>
            <a:cxnSpLocks/>
            <a:stCxn id="61" idx="0"/>
            <a:endCxn id="69" idx="4"/>
          </p:cNvCxnSpPr>
          <p:nvPr/>
        </p:nvCxnSpPr>
        <p:spPr>
          <a:xfrm flipV="1">
            <a:off x="9435821" y="3863801"/>
            <a:ext cx="0" cy="1331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nettore 2 70">
            <a:extLst>
              <a:ext uri="{FF2B5EF4-FFF2-40B4-BE49-F238E27FC236}">
                <a16:creationId xmlns:a16="http://schemas.microsoft.com/office/drawing/2014/main" id="{7DE256D3-A592-4CFB-B3C6-9980FD8B25EA}"/>
              </a:ext>
            </a:extLst>
          </p:cNvPr>
          <p:cNvCxnSpPr>
            <a:cxnSpLocks/>
            <a:stCxn id="69" idx="6"/>
          </p:cNvCxnSpPr>
          <p:nvPr/>
        </p:nvCxnSpPr>
        <p:spPr>
          <a:xfrm flipV="1">
            <a:off x="9685826" y="3608208"/>
            <a:ext cx="225154" cy="5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CasellaDiTesto 76">
            <a:extLst>
              <a:ext uri="{FF2B5EF4-FFF2-40B4-BE49-F238E27FC236}">
                <a16:creationId xmlns:a16="http://schemas.microsoft.com/office/drawing/2014/main" id="{A875D6B6-DFFA-4496-9E02-775CE5D2C9AF}"/>
              </a:ext>
            </a:extLst>
          </p:cNvPr>
          <p:cNvSpPr txBox="1"/>
          <p:nvPr/>
        </p:nvSpPr>
        <p:spPr>
          <a:xfrm>
            <a:off x="9253564" y="3340312"/>
            <a:ext cx="692727" cy="523220"/>
          </a:xfrm>
          <a:prstGeom prst="rect">
            <a:avLst/>
          </a:prstGeom>
          <a:noFill/>
        </p:spPr>
        <p:txBody>
          <a:bodyPr wrap="square">
            <a:spAutoFit/>
          </a:bodyPr>
          <a:lstStyle/>
          <a:p>
            <a:r>
              <a:rPr lang="en-US" sz="2800" b="1" dirty="0">
                <a:solidFill>
                  <a:schemeClr val="bg1"/>
                </a:solidFill>
              </a:rPr>
              <a:t>+</a:t>
            </a:r>
          </a:p>
        </p:txBody>
      </p:sp>
      <p:pic>
        <p:nvPicPr>
          <p:cNvPr id="4" name="Immagine 3" descr="Immagine che contiene logo&#10;&#10;Descrizione generata automaticamente">
            <a:extLst>
              <a:ext uri="{FF2B5EF4-FFF2-40B4-BE49-F238E27FC236}">
                <a16:creationId xmlns:a16="http://schemas.microsoft.com/office/drawing/2014/main" id="{3C68F6EA-4F55-7B9F-7307-8762871B5E9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4872" y="102856"/>
            <a:ext cx="1215726" cy="1096024"/>
          </a:xfrm>
          <a:prstGeom prst="rect">
            <a:avLst/>
          </a:prstGeom>
        </p:spPr>
      </p:pic>
      <p:sp>
        <p:nvSpPr>
          <p:cNvPr id="3" name="CasellaDiTesto 2">
            <a:extLst>
              <a:ext uri="{FF2B5EF4-FFF2-40B4-BE49-F238E27FC236}">
                <a16:creationId xmlns:a16="http://schemas.microsoft.com/office/drawing/2014/main" id="{0A67D086-0743-273D-FEE4-B220CE5292A7}"/>
              </a:ext>
            </a:extLst>
          </p:cNvPr>
          <p:cNvSpPr txBox="1"/>
          <p:nvPr/>
        </p:nvSpPr>
        <p:spPr>
          <a:xfrm>
            <a:off x="-6513" y="6349503"/>
            <a:ext cx="12192000" cy="492443"/>
          </a:xfrm>
          <a:prstGeom prst="rect">
            <a:avLst/>
          </a:prstGeom>
          <a:noFill/>
        </p:spPr>
        <p:txBody>
          <a:bodyPr wrap="square" rtlCol="0">
            <a:spAutoFit/>
          </a:bodyPr>
          <a:lstStyle/>
          <a:p>
            <a:r>
              <a:rPr lang="en-US" sz="1300" dirty="0">
                <a:solidFill>
                  <a:srgbClr val="002060"/>
                </a:solidFill>
              </a:rPr>
              <a:t>Coccomini, D.A., Messina, N., Gennaro, C., </a:t>
            </a:r>
            <a:r>
              <a:rPr lang="en-US" sz="1300" dirty="0" err="1">
                <a:solidFill>
                  <a:srgbClr val="002060"/>
                </a:solidFill>
              </a:rPr>
              <a:t>Falchi</a:t>
            </a:r>
            <a:r>
              <a:rPr lang="en-US" sz="1300" dirty="0">
                <a:solidFill>
                  <a:srgbClr val="002060"/>
                </a:solidFill>
              </a:rPr>
              <a:t>, F. (2022). Combining </a:t>
            </a:r>
            <a:r>
              <a:rPr lang="en-US" sz="1300" dirty="0" err="1">
                <a:solidFill>
                  <a:srgbClr val="002060"/>
                </a:solidFill>
              </a:rPr>
              <a:t>EfficientNet</a:t>
            </a:r>
            <a:r>
              <a:rPr lang="en-US" sz="1300" dirty="0">
                <a:solidFill>
                  <a:srgbClr val="002060"/>
                </a:solidFill>
              </a:rPr>
              <a:t> and Vision Transformers for Video Deepfake Detection. In: </a:t>
            </a:r>
            <a:r>
              <a:rPr lang="en-US" sz="1300" dirty="0" err="1">
                <a:solidFill>
                  <a:srgbClr val="002060"/>
                </a:solidFill>
              </a:rPr>
              <a:t>Sclaroff</a:t>
            </a:r>
            <a:r>
              <a:rPr lang="en-US" sz="1300" dirty="0">
                <a:solidFill>
                  <a:srgbClr val="002060"/>
                </a:solidFill>
              </a:rPr>
              <a:t>, S., </a:t>
            </a:r>
            <a:r>
              <a:rPr lang="en-US" sz="1300" dirty="0" err="1">
                <a:solidFill>
                  <a:srgbClr val="002060"/>
                </a:solidFill>
              </a:rPr>
              <a:t>Distante</a:t>
            </a:r>
            <a:r>
              <a:rPr lang="en-US" sz="1300" dirty="0">
                <a:solidFill>
                  <a:srgbClr val="002060"/>
                </a:solidFill>
              </a:rPr>
              <a:t>, C., Leo, M., </a:t>
            </a:r>
            <a:r>
              <a:rPr lang="en-US" sz="1300" dirty="0" err="1">
                <a:solidFill>
                  <a:srgbClr val="002060"/>
                </a:solidFill>
              </a:rPr>
              <a:t>Farinella</a:t>
            </a:r>
            <a:r>
              <a:rPr lang="en-US" sz="1300" dirty="0">
                <a:solidFill>
                  <a:srgbClr val="002060"/>
                </a:solidFill>
              </a:rPr>
              <a:t>, G.M., </a:t>
            </a:r>
            <a:r>
              <a:rPr lang="en-US" sz="1300" dirty="0" err="1">
                <a:solidFill>
                  <a:srgbClr val="002060"/>
                </a:solidFill>
              </a:rPr>
              <a:t>Tombari</a:t>
            </a:r>
            <a:r>
              <a:rPr lang="en-US" sz="1300" dirty="0">
                <a:solidFill>
                  <a:srgbClr val="002060"/>
                </a:solidFill>
              </a:rPr>
              <a:t>, F. (eds) Image Analysis and Processing – ICIAP 2022. ICIAP 2022. Lecture Notes in Computer Science, vol 13233. Springer, Cham.</a:t>
            </a:r>
            <a:endParaRPr lang="it-IT" sz="1300" dirty="0">
              <a:solidFill>
                <a:srgbClr val="002060"/>
              </a:solidFill>
            </a:endParaRPr>
          </a:p>
        </p:txBody>
      </p:sp>
    </p:spTree>
    <p:custDataLst>
      <p:tags r:id="rId1"/>
    </p:custDataLst>
    <p:extLst>
      <p:ext uri="{BB962C8B-B14F-4D97-AF65-F5344CB8AC3E}">
        <p14:creationId xmlns:p14="http://schemas.microsoft.com/office/powerpoint/2010/main" val="294519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childTnLst>
                                </p:cTn>
                              </p:par>
                              <p:par>
                                <p:cTn id="13" presetID="10" presetClass="entr" presetSubtype="0"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500"/>
                                        <p:tgtEl>
                                          <p:spTgt spid="7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fade">
                                      <p:cBhvr>
                                        <p:cTn id="21" dur="500"/>
                                        <p:tgtEl>
                                          <p:spTgt spid="7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500"/>
                                        <p:tgtEl>
                                          <p:spTgt spid="81"/>
                                        </p:tgtEl>
                                      </p:cBhvr>
                                    </p:animEffect>
                                  </p:childTnLst>
                                </p:cTn>
                              </p:par>
                              <p:par>
                                <p:cTn id="30" presetID="10" presetClass="entr" presetSubtype="0" fill="hold" nodeType="with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fade">
                                      <p:cBhvr>
                                        <p:cTn id="32" dur="500"/>
                                        <p:tgtEl>
                                          <p:spTgt spid="83"/>
                                        </p:tgtEl>
                                      </p:cBhvr>
                                    </p:animEffect>
                                  </p:childTnLst>
                                </p:cTn>
                              </p:par>
                              <p:par>
                                <p:cTn id="33" presetID="10" presetClass="entr" presetSubtype="0" fill="hold" nodeType="with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fade">
                                      <p:cBhvr>
                                        <p:cTn id="35" dur="500"/>
                                        <p:tgtEl>
                                          <p:spTgt spid="88"/>
                                        </p:tgtEl>
                                      </p:cBhvr>
                                    </p:animEffect>
                                  </p:childTnLst>
                                </p:cTn>
                              </p:par>
                              <p:par>
                                <p:cTn id="36" presetID="10" presetClass="entr" presetSubtype="0" fill="hold" nodeType="withEffect">
                                  <p:stCondLst>
                                    <p:cond delay="0"/>
                                  </p:stCondLst>
                                  <p:childTnLst>
                                    <p:set>
                                      <p:cBhvr>
                                        <p:cTn id="37" dur="1" fill="hold">
                                          <p:stCondLst>
                                            <p:cond delay="0"/>
                                          </p:stCondLst>
                                        </p:cTn>
                                        <p:tgtEl>
                                          <p:spTgt spid="89"/>
                                        </p:tgtEl>
                                        <p:attrNameLst>
                                          <p:attrName>style.visibility</p:attrName>
                                        </p:attrNameLst>
                                      </p:cBhvr>
                                      <p:to>
                                        <p:strVal val="visible"/>
                                      </p:to>
                                    </p:set>
                                    <p:animEffect transition="in" filter="fade">
                                      <p:cBhvr>
                                        <p:cTn id="38" dur="500"/>
                                        <p:tgtEl>
                                          <p:spTgt spid="89"/>
                                        </p:tgtEl>
                                      </p:cBhvr>
                                    </p:animEffect>
                                  </p:childTnLst>
                                </p:cTn>
                              </p:par>
                              <p:par>
                                <p:cTn id="39" presetID="10" presetClass="entr" presetSubtype="0" fill="hold" nodeType="withEffect">
                                  <p:stCondLst>
                                    <p:cond delay="0"/>
                                  </p:stCondLst>
                                  <p:childTnLst>
                                    <p:set>
                                      <p:cBhvr>
                                        <p:cTn id="40" dur="1" fill="hold">
                                          <p:stCondLst>
                                            <p:cond delay="0"/>
                                          </p:stCondLst>
                                        </p:cTn>
                                        <p:tgtEl>
                                          <p:spTgt spid="99"/>
                                        </p:tgtEl>
                                        <p:attrNameLst>
                                          <p:attrName>style.visibility</p:attrName>
                                        </p:attrNameLst>
                                      </p:cBhvr>
                                      <p:to>
                                        <p:strVal val="visible"/>
                                      </p:to>
                                    </p:set>
                                    <p:animEffect transition="in" filter="fade">
                                      <p:cBhvr>
                                        <p:cTn id="41" dur="500"/>
                                        <p:tgtEl>
                                          <p:spTgt spid="99"/>
                                        </p:tgtEl>
                                      </p:cBhvr>
                                    </p:animEffect>
                                  </p:childTnLst>
                                </p:cTn>
                              </p:par>
                              <p:par>
                                <p:cTn id="42" presetID="10" presetClass="entr" presetSubtype="0" fill="hold" nodeType="withEffect">
                                  <p:stCondLst>
                                    <p:cond delay="0"/>
                                  </p:stCondLst>
                                  <p:childTnLst>
                                    <p:set>
                                      <p:cBhvr>
                                        <p:cTn id="43" dur="1" fill="hold">
                                          <p:stCondLst>
                                            <p:cond delay="0"/>
                                          </p:stCondLst>
                                        </p:cTn>
                                        <p:tgtEl>
                                          <p:spTgt spid="100"/>
                                        </p:tgtEl>
                                        <p:attrNameLst>
                                          <p:attrName>style.visibility</p:attrName>
                                        </p:attrNameLst>
                                      </p:cBhvr>
                                      <p:to>
                                        <p:strVal val="visible"/>
                                      </p:to>
                                    </p:set>
                                    <p:animEffect transition="in" filter="fade">
                                      <p:cBhvr>
                                        <p:cTn id="44" dur="500"/>
                                        <p:tgtEl>
                                          <p:spTgt spid="100"/>
                                        </p:tgtEl>
                                      </p:cBhvr>
                                    </p:animEffect>
                                  </p:childTnLst>
                                </p:cTn>
                              </p:par>
                              <p:par>
                                <p:cTn id="45" presetID="10" presetClass="entr" presetSubtype="0" fill="hold" nodeType="withEffect">
                                  <p:stCondLst>
                                    <p:cond delay="0"/>
                                  </p:stCondLst>
                                  <p:childTnLst>
                                    <p:set>
                                      <p:cBhvr>
                                        <p:cTn id="46" dur="1" fill="hold">
                                          <p:stCondLst>
                                            <p:cond delay="0"/>
                                          </p:stCondLst>
                                        </p:cTn>
                                        <p:tgtEl>
                                          <p:spTgt spid="101"/>
                                        </p:tgtEl>
                                        <p:attrNameLst>
                                          <p:attrName>style.visibility</p:attrName>
                                        </p:attrNameLst>
                                      </p:cBhvr>
                                      <p:to>
                                        <p:strVal val="visible"/>
                                      </p:to>
                                    </p:set>
                                    <p:animEffect transition="in" filter="fade">
                                      <p:cBhvr>
                                        <p:cTn id="47" dur="500"/>
                                        <p:tgtEl>
                                          <p:spTgt spid="101"/>
                                        </p:tgtEl>
                                      </p:cBhvr>
                                    </p:animEffect>
                                  </p:childTnLst>
                                </p:cTn>
                              </p:par>
                              <p:par>
                                <p:cTn id="48" presetID="10"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par>
                                <p:cTn id="60" presetID="10" presetClass="entr" presetSubtype="0"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par>
                                <p:cTn id="66" presetID="10" presetClass="entr" presetSubtype="0" fill="hold"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fade">
                                      <p:cBhvr>
                                        <p:cTn id="68" dur="500"/>
                                        <p:tgtEl>
                                          <p:spTgt spid="53"/>
                                        </p:tgtEl>
                                      </p:cBhvr>
                                    </p:animEffect>
                                  </p:childTnLst>
                                </p:cTn>
                              </p:par>
                              <p:par>
                                <p:cTn id="69" presetID="10" presetClass="entr" presetSubtype="0" fill="hold" nodeType="with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fade">
                                      <p:cBhvr>
                                        <p:cTn id="71" dur="500"/>
                                        <p:tgtEl>
                                          <p:spTgt spid="54"/>
                                        </p:tgtEl>
                                      </p:cBhvr>
                                    </p:animEffect>
                                  </p:childTnLst>
                                </p:cTn>
                              </p:par>
                              <p:par>
                                <p:cTn id="72" presetID="10" presetClass="entr" presetSubtype="0" fill="hold"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cTn>
                              </p:par>
                              <p:par>
                                <p:cTn id="75" presetID="10"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500"/>
                                        <p:tgtEl>
                                          <p:spTgt spid="57"/>
                                        </p:tgtEl>
                                      </p:cBhvr>
                                    </p:animEffect>
                                  </p:childTnLst>
                                </p:cTn>
                              </p:par>
                              <p:par>
                                <p:cTn id="78" presetID="10" presetClass="entr" presetSubtype="0" fill="hold" nodeType="with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cTn>
                              </p:par>
                              <p:par>
                                <p:cTn id="81" presetID="10" presetClass="entr" presetSubtype="0" fill="hold" nodeType="withEffect">
                                  <p:stCondLst>
                                    <p:cond delay="0"/>
                                  </p:stCondLst>
                                  <p:childTnLst>
                                    <p:set>
                                      <p:cBhvr>
                                        <p:cTn id="82" dur="1" fill="hold">
                                          <p:stCondLst>
                                            <p:cond delay="0"/>
                                          </p:stCondLst>
                                        </p:cTn>
                                        <p:tgtEl>
                                          <p:spTgt spid="59"/>
                                        </p:tgtEl>
                                        <p:attrNameLst>
                                          <p:attrName>style.visibility</p:attrName>
                                        </p:attrNameLst>
                                      </p:cBhvr>
                                      <p:to>
                                        <p:strVal val="visible"/>
                                      </p:to>
                                    </p:set>
                                    <p:animEffect transition="in" filter="fade">
                                      <p:cBhvr>
                                        <p:cTn id="83" dur="500"/>
                                        <p:tgtEl>
                                          <p:spTgt spid="59"/>
                                        </p:tgtEl>
                                      </p:cBhvr>
                                    </p:animEffect>
                                  </p:childTnLst>
                                </p:cTn>
                              </p:par>
                              <p:par>
                                <p:cTn id="84" presetID="10" presetClass="entr" presetSubtype="0" fill="hold" nodeType="withEffect">
                                  <p:stCondLst>
                                    <p:cond delay="0"/>
                                  </p:stCondLst>
                                  <p:childTnLst>
                                    <p:set>
                                      <p:cBhvr>
                                        <p:cTn id="85" dur="1" fill="hold">
                                          <p:stCondLst>
                                            <p:cond delay="0"/>
                                          </p:stCondLst>
                                        </p:cTn>
                                        <p:tgtEl>
                                          <p:spTgt spid="60"/>
                                        </p:tgtEl>
                                        <p:attrNameLst>
                                          <p:attrName>style.visibility</p:attrName>
                                        </p:attrNameLst>
                                      </p:cBhvr>
                                      <p:to>
                                        <p:strVal val="visible"/>
                                      </p:to>
                                    </p:set>
                                    <p:animEffect transition="in" filter="fade">
                                      <p:cBhvr>
                                        <p:cTn id="86" dur="500"/>
                                        <p:tgtEl>
                                          <p:spTgt spid="60"/>
                                        </p:tgtEl>
                                      </p:cBhvr>
                                    </p:animEffect>
                                  </p:childTnLst>
                                </p:cTn>
                              </p:par>
                              <p:par>
                                <p:cTn id="87" presetID="10" presetClass="entr" presetSubtype="0" fill="hold" nodeType="withEffect">
                                  <p:stCondLst>
                                    <p:cond delay="0"/>
                                  </p:stCondLst>
                                  <p:childTnLst>
                                    <p:set>
                                      <p:cBhvr>
                                        <p:cTn id="88" dur="1" fill="hold">
                                          <p:stCondLst>
                                            <p:cond delay="0"/>
                                          </p:stCondLst>
                                        </p:cTn>
                                        <p:tgtEl>
                                          <p:spTgt spid="62"/>
                                        </p:tgtEl>
                                        <p:attrNameLst>
                                          <p:attrName>style.visibility</p:attrName>
                                        </p:attrNameLst>
                                      </p:cBhvr>
                                      <p:to>
                                        <p:strVal val="visible"/>
                                      </p:to>
                                    </p:set>
                                    <p:animEffect transition="in" filter="fade">
                                      <p:cBhvr>
                                        <p:cTn id="89" dur="500"/>
                                        <p:tgtEl>
                                          <p:spTgt spid="62"/>
                                        </p:tgtEl>
                                      </p:cBhvr>
                                    </p:animEffect>
                                  </p:childTnLst>
                                </p:cTn>
                              </p:par>
                              <p:par>
                                <p:cTn id="90" presetID="10" presetClass="entr" presetSubtype="0" fill="hold" nodeType="withEffect">
                                  <p:stCondLst>
                                    <p:cond delay="0"/>
                                  </p:stCondLst>
                                  <p:childTnLst>
                                    <p:set>
                                      <p:cBhvr>
                                        <p:cTn id="91" dur="1" fill="hold">
                                          <p:stCondLst>
                                            <p:cond delay="0"/>
                                          </p:stCondLst>
                                        </p:cTn>
                                        <p:tgtEl>
                                          <p:spTgt spid="86"/>
                                        </p:tgtEl>
                                        <p:attrNameLst>
                                          <p:attrName>style.visibility</p:attrName>
                                        </p:attrNameLst>
                                      </p:cBhvr>
                                      <p:to>
                                        <p:strVal val="visible"/>
                                      </p:to>
                                    </p:set>
                                    <p:animEffect transition="in" filter="fade">
                                      <p:cBhvr>
                                        <p:cTn id="92" dur="500"/>
                                        <p:tgtEl>
                                          <p:spTgt spid="8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fade">
                                      <p:cBhvr>
                                        <p:cTn id="97" dur="500"/>
                                        <p:tgtEl>
                                          <p:spTgt spid="7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3"/>
                                        </p:tgtEl>
                                        <p:attrNameLst>
                                          <p:attrName>style.visibility</p:attrName>
                                        </p:attrNameLst>
                                      </p:cBhvr>
                                      <p:to>
                                        <p:strVal val="visible"/>
                                      </p:to>
                                    </p:set>
                                    <p:animEffect transition="in" filter="fade">
                                      <p:cBhvr>
                                        <p:cTn id="100" dur="500"/>
                                        <p:tgtEl>
                                          <p:spTgt spid="63"/>
                                        </p:tgtEl>
                                      </p:cBhvr>
                                    </p:animEffect>
                                  </p:childTnLst>
                                </p:cTn>
                              </p:par>
                              <p:par>
                                <p:cTn id="101" presetID="10" presetClass="entr" presetSubtype="0" fill="hold" nodeType="withEffect">
                                  <p:stCondLst>
                                    <p:cond delay="0"/>
                                  </p:stCondLst>
                                  <p:childTnLst>
                                    <p:set>
                                      <p:cBhvr>
                                        <p:cTn id="102" dur="1" fill="hold">
                                          <p:stCondLst>
                                            <p:cond delay="0"/>
                                          </p:stCondLst>
                                        </p:cTn>
                                        <p:tgtEl>
                                          <p:spTgt spid="84"/>
                                        </p:tgtEl>
                                        <p:attrNameLst>
                                          <p:attrName>style.visibility</p:attrName>
                                        </p:attrNameLst>
                                      </p:cBhvr>
                                      <p:to>
                                        <p:strVal val="visible"/>
                                      </p:to>
                                    </p:set>
                                    <p:animEffect transition="in" filter="fade">
                                      <p:cBhvr>
                                        <p:cTn id="103" dur="500"/>
                                        <p:tgtEl>
                                          <p:spTgt spid="84"/>
                                        </p:tgtEl>
                                      </p:cBhvr>
                                    </p:animEffect>
                                  </p:childTnLst>
                                </p:cTn>
                              </p:par>
                              <p:par>
                                <p:cTn id="104" presetID="10" presetClass="entr" presetSubtype="0" fill="hold" nodeType="withEffect">
                                  <p:stCondLst>
                                    <p:cond delay="0"/>
                                  </p:stCondLst>
                                  <p:childTnLst>
                                    <p:set>
                                      <p:cBhvr>
                                        <p:cTn id="105" dur="1" fill="hold">
                                          <p:stCondLst>
                                            <p:cond delay="0"/>
                                          </p:stCondLst>
                                        </p:cTn>
                                        <p:tgtEl>
                                          <p:spTgt spid="87"/>
                                        </p:tgtEl>
                                        <p:attrNameLst>
                                          <p:attrName>style.visibility</p:attrName>
                                        </p:attrNameLst>
                                      </p:cBhvr>
                                      <p:to>
                                        <p:strVal val="visible"/>
                                      </p:to>
                                    </p:set>
                                    <p:animEffect transition="in" filter="fade">
                                      <p:cBhvr>
                                        <p:cTn id="106" dur="500"/>
                                        <p:tgtEl>
                                          <p:spTgt spid="87"/>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fade">
                                      <p:cBhvr>
                                        <p:cTn id="111" dur="500"/>
                                        <p:tgtEl>
                                          <p:spTgt spid="28"/>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68"/>
                                        </p:tgtEl>
                                        <p:attrNameLst>
                                          <p:attrName>style.visibility</p:attrName>
                                        </p:attrNameLst>
                                      </p:cBhvr>
                                      <p:to>
                                        <p:strVal val="visible"/>
                                      </p:to>
                                    </p:set>
                                    <p:animEffect transition="in" filter="fade">
                                      <p:cBhvr>
                                        <p:cTn id="114" dur="500"/>
                                        <p:tgtEl>
                                          <p:spTgt spid="68"/>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73"/>
                                        </p:tgtEl>
                                        <p:attrNameLst>
                                          <p:attrName>style.visibility</p:attrName>
                                        </p:attrNameLst>
                                      </p:cBhvr>
                                      <p:to>
                                        <p:strVal val="visible"/>
                                      </p:to>
                                    </p:set>
                                    <p:animEffect transition="in" filter="fade">
                                      <p:cBhvr>
                                        <p:cTn id="117" dur="500"/>
                                        <p:tgtEl>
                                          <p:spTgt spid="73"/>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80"/>
                                        </p:tgtEl>
                                        <p:attrNameLst>
                                          <p:attrName>style.visibility</p:attrName>
                                        </p:attrNameLst>
                                      </p:cBhvr>
                                      <p:to>
                                        <p:strVal val="visible"/>
                                      </p:to>
                                    </p:set>
                                    <p:animEffect transition="in" filter="fade">
                                      <p:cBhvr>
                                        <p:cTn id="122" dur="500"/>
                                        <p:tgtEl>
                                          <p:spTgt spid="80"/>
                                        </p:tgtEl>
                                      </p:cBhvr>
                                    </p:animEffect>
                                  </p:childTnLst>
                                </p:cTn>
                              </p:par>
                              <p:par>
                                <p:cTn id="123" presetID="10" presetClass="entr" presetSubtype="0" fill="hold" nodeType="withEffect">
                                  <p:stCondLst>
                                    <p:cond delay="0"/>
                                  </p:stCondLst>
                                  <p:childTnLst>
                                    <p:set>
                                      <p:cBhvr>
                                        <p:cTn id="124" dur="1" fill="hold">
                                          <p:stCondLst>
                                            <p:cond delay="0"/>
                                          </p:stCondLst>
                                        </p:cTn>
                                        <p:tgtEl>
                                          <p:spTgt spid="64"/>
                                        </p:tgtEl>
                                        <p:attrNameLst>
                                          <p:attrName>style.visibility</p:attrName>
                                        </p:attrNameLst>
                                      </p:cBhvr>
                                      <p:to>
                                        <p:strVal val="visible"/>
                                      </p:to>
                                    </p:set>
                                    <p:animEffect transition="in" filter="fade">
                                      <p:cBhvr>
                                        <p:cTn id="125" dur="500"/>
                                        <p:tgtEl>
                                          <p:spTgt spid="64"/>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67"/>
                                        </p:tgtEl>
                                        <p:attrNameLst>
                                          <p:attrName>style.visibility</p:attrName>
                                        </p:attrNameLst>
                                      </p:cBhvr>
                                      <p:to>
                                        <p:strVal val="visible"/>
                                      </p:to>
                                    </p:set>
                                    <p:animEffect transition="in" filter="fade">
                                      <p:cBhvr>
                                        <p:cTn id="128" dur="500"/>
                                        <p:tgtEl>
                                          <p:spTgt spid="67"/>
                                        </p:tgtEl>
                                      </p:cBhvr>
                                    </p:animEffect>
                                  </p:childTnLst>
                                </p:cTn>
                              </p:par>
                              <p:par>
                                <p:cTn id="129" presetID="10" presetClass="entr" presetSubtype="0" fill="hold" nodeType="withEffect">
                                  <p:stCondLst>
                                    <p:cond delay="0"/>
                                  </p:stCondLst>
                                  <p:childTnLst>
                                    <p:set>
                                      <p:cBhvr>
                                        <p:cTn id="130" dur="1" fill="hold">
                                          <p:stCondLst>
                                            <p:cond delay="0"/>
                                          </p:stCondLst>
                                        </p:cTn>
                                        <p:tgtEl>
                                          <p:spTgt spid="76"/>
                                        </p:tgtEl>
                                        <p:attrNameLst>
                                          <p:attrName>style.visibility</p:attrName>
                                        </p:attrNameLst>
                                      </p:cBhvr>
                                      <p:to>
                                        <p:strVal val="visible"/>
                                      </p:to>
                                    </p:set>
                                    <p:animEffect transition="in" filter="fade">
                                      <p:cBhvr>
                                        <p:cTn id="131" dur="500"/>
                                        <p:tgtEl>
                                          <p:spTgt spid="76"/>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90"/>
                                        </p:tgtEl>
                                        <p:attrNameLst>
                                          <p:attrName>style.visibility</p:attrName>
                                        </p:attrNameLst>
                                      </p:cBhvr>
                                      <p:to>
                                        <p:strVal val="visible"/>
                                      </p:to>
                                    </p:set>
                                    <p:animEffect transition="in" filter="fade">
                                      <p:cBhvr>
                                        <p:cTn id="134" dur="500"/>
                                        <p:tgtEl>
                                          <p:spTgt spid="90"/>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61"/>
                                        </p:tgtEl>
                                        <p:attrNameLst>
                                          <p:attrName>style.visibility</p:attrName>
                                        </p:attrNameLst>
                                      </p:cBhvr>
                                      <p:to>
                                        <p:strVal val="visible"/>
                                      </p:to>
                                    </p:set>
                                    <p:animEffect transition="in" filter="fade">
                                      <p:cBhvr>
                                        <p:cTn id="137" dur="500"/>
                                        <p:tgtEl>
                                          <p:spTgt spid="61"/>
                                        </p:tgtEl>
                                      </p:cBhvr>
                                    </p:animEffect>
                                  </p:childTnLst>
                                </p:cTn>
                              </p:par>
                              <p:par>
                                <p:cTn id="138" presetID="10" presetClass="entr" presetSubtype="0" fill="hold" nodeType="withEffect">
                                  <p:stCondLst>
                                    <p:cond delay="0"/>
                                  </p:stCondLst>
                                  <p:childTnLst>
                                    <p:set>
                                      <p:cBhvr>
                                        <p:cTn id="139" dur="1" fill="hold">
                                          <p:stCondLst>
                                            <p:cond delay="0"/>
                                          </p:stCondLst>
                                        </p:cTn>
                                        <p:tgtEl>
                                          <p:spTgt spid="70"/>
                                        </p:tgtEl>
                                        <p:attrNameLst>
                                          <p:attrName>style.visibility</p:attrName>
                                        </p:attrNameLst>
                                      </p:cBhvr>
                                      <p:to>
                                        <p:strVal val="visible"/>
                                      </p:to>
                                    </p:set>
                                    <p:animEffect transition="in" filter="fade">
                                      <p:cBhvr>
                                        <p:cTn id="140" dur="500"/>
                                        <p:tgtEl>
                                          <p:spTgt spid="70"/>
                                        </p:tgtEl>
                                      </p:cBhvr>
                                    </p:animEffect>
                                  </p:childTnLst>
                                </p:cTn>
                              </p:par>
                              <p:par>
                                <p:cTn id="141" presetID="10" presetClass="entr" presetSubtype="0" fill="hold" nodeType="withEffect">
                                  <p:stCondLst>
                                    <p:cond delay="0"/>
                                  </p:stCondLst>
                                  <p:childTnLst>
                                    <p:set>
                                      <p:cBhvr>
                                        <p:cTn id="142" dur="1" fill="hold">
                                          <p:stCondLst>
                                            <p:cond delay="0"/>
                                          </p:stCondLst>
                                        </p:cTn>
                                        <p:tgtEl>
                                          <p:spTgt spid="71"/>
                                        </p:tgtEl>
                                        <p:attrNameLst>
                                          <p:attrName>style.visibility</p:attrName>
                                        </p:attrNameLst>
                                      </p:cBhvr>
                                      <p:to>
                                        <p:strVal val="visible"/>
                                      </p:to>
                                    </p:set>
                                    <p:animEffect transition="in" filter="fade">
                                      <p:cBhvr>
                                        <p:cTn id="143" dur="500"/>
                                        <p:tgtEl>
                                          <p:spTgt spid="71"/>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69"/>
                                        </p:tgtEl>
                                        <p:attrNameLst>
                                          <p:attrName>style.visibility</p:attrName>
                                        </p:attrNameLst>
                                      </p:cBhvr>
                                      <p:to>
                                        <p:strVal val="visible"/>
                                      </p:to>
                                    </p:set>
                                    <p:animEffect transition="in" filter="fade">
                                      <p:cBhvr>
                                        <p:cTn id="146" dur="500"/>
                                        <p:tgtEl>
                                          <p:spTgt spid="69"/>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77"/>
                                        </p:tgtEl>
                                        <p:attrNameLst>
                                          <p:attrName>style.visibility</p:attrName>
                                        </p:attrNameLst>
                                      </p:cBhvr>
                                      <p:to>
                                        <p:strVal val="visible"/>
                                      </p:to>
                                    </p:set>
                                    <p:animEffect transition="in" filter="fade">
                                      <p:cBhvr>
                                        <p:cTn id="149"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74" grpId="0" animBg="1"/>
      <p:bldP spid="29" grpId="0" animBg="1"/>
      <p:bldP spid="63" grpId="0" animBg="1"/>
      <p:bldP spid="67" grpId="0" animBg="1"/>
      <p:bldP spid="90" grpId="0"/>
      <p:bldP spid="28" grpId="0" animBg="1"/>
      <p:bldP spid="68" grpId="0" animBg="1"/>
      <p:bldP spid="73" grpId="0"/>
      <p:bldP spid="61" grpId="0" animBg="1"/>
      <p:bldP spid="69" grpId="0" animBg="1"/>
      <p:bldP spid="7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3">
            <a:extLst>
              <a:ext uri="{FF2B5EF4-FFF2-40B4-BE49-F238E27FC236}">
                <a16:creationId xmlns:a16="http://schemas.microsoft.com/office/drawing/2014/main" id="{EFF4DBA0-00E8-45D1-9604-7ED23CE98F85}"/>
              </a:ext>
            </a:extLst>
          </p:cNvPr>
          <p:cNvGrpSpPr/>
          <p:nvPr/>
        </p:nvGrpSpPr>
        <p:grpSpPr>
          <a:xfrm rot="4345541">
            <a:off x="9934743" y="-3299122"/>
            <a:ext cx="4736736" cy="6407275"/>
            <a:chOff x="4855953" y="-2833465"/>
            <a:chExt cx="8948964" cy="12105059"/>
          </a:xfrm>
        </p:grpSpPr>
        <p:sp>
          <p:nvSpPr>
            <p:cNvPr id="4" name="Freeform 10">
              <a:extLst>
                <a:ext uri="{FF2B5EF4-FFF2-40B4-BE49-F238E27FC236}">
                  <a16:creationId xmlns:a16="http://schemas.microsoft.com/office/drawing/2014/main" id="{84CB6309-9469-440C-BDA8-4E0C5239A585}"/>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Freeform 11">
              <a:extLst>
                <a:ext uri="{FF2B5EF4-FFF2-40B4-BE49-F238E27FC236}">
                  <a16:creationId xmlns:a16="http://schemas.microsoft.com/office/drawing/2014/main" id="{AA692F98-EC89-47CF-B07E-0F4ABE0F42E4}"/>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Freeform 12">
              <a:extLst>
                <a:ext uri="{FF2B5EF4-FFF2-40B4-BE49-F238E27FC236}">
                  <a16:creationId xmlns:a16="http://schemas.microsoft.com/office/drawing/2014/main" id="{BED9C8EE-88D8-4160-A59C-F6568EA68901}"/>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7" name="Group 93">
            <a:extLst>
              <a:ext uri="{FF2B5EF4-FFF2-40B4-BE49-F238E27FC236}">
                <a16:creationId xmlns:a16="http://schemas.microsoft.com/office/drawing/2014/main" id="{0DE9F17B-A7E7-4249-8FA6-F76C60CE2C34}"/>
              </a:ext>
            </a:extLst>
          </p:cNvPr>
          <p:cNvGrpSpPr/>
          <p:nvPr/>
        </p:nvGrpSpPr>
        <p:grpSpPr>
          <a:xfrm rot="15309759">
            <a:off x="-1850805" y="4704803"/>
            <a:ext cx="4736736" cy="6407275"/>
            <a:chOff x="4855953" y="-2833465"/>
            <a:chExt cx="8948964" cy="12105059"/>
          </a:xfrm>
        </p:grpSpPr>
        <p:sp>
          <p:nvSpPr>
            <p:cNvPr id="8" name="Freeform 10">
              <a:extLst>
                <a:ext uri="{FF2B5EF4-FFF2-40B4-BE49-F238E27FC236}">
                  <a16:creationId xmlns:a16="http://schemas.microsoft.com/office/drawing/2014/main" id="{B4CA6907-E6FD-4C94-A563-B9871AD65E5E}"/>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11">
              <a:extLst>
                <a:ext uri="{FF2B5EF4-FFF2-40B4-BE49-F238E27FC236}">
                  <a16:creationId xmlns:a16="http://schemas.microsoft.com/office/drawing/2014/main" id="{49CC6AC1-F80F-43A5-AD3A-F002B12C576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2">
              <a:extLst>
                <a:ext uri="{FF2B5EF4-FFF2-40B4-BE49-F238E27FC236}">
                  <a16:creationId xmlns:a16="http://schemas.microsoft.com/office/drawing/2014/main" id="{BBB0D756-0ED0-4AF4-9A03-B4C16477EBB7}"/>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3" name="TextBox 345">
            <a:extLst>
              <a:ext uri="{FF2B5EF4-FFF2-40B4-BE49-F238E27FC236}">
                <a16:creationId xmlns:a16="http://schemas.microsoft.com/office/drawing/2014/main" id="{0E6AC040-ADD9-4EB0-ADBC-E37AE999B433}"/>
              </a:ext>
            </a:extLst>
          </p:cNvPr>
          <p:cNvSpPr txBox="1"/>
          <p:nvPr/>
        </p:nvSpPr>
        <p:spPr>
          <a:xfrm>
            <a:off x="2357949" y="3574926"/>
            <a:ext cx="7179069" cy="1846659"/>
          </a:xfrm>
          <a:prstGeom prst="rect">
            <a:avLst/>
          </a:prstGeom>
          <a:noFill/>
        </p:spPr>
        <p:txBody>
          <a:bodyPr wrap="square" lIns="0" tIns="0" rIns="0" bIns="0" rtlCol="0">
            <a:spAutoFit/>
          </a:bodyPr>
          <a:lstStyle/>
          <a:p>
            <a:pPr algn="ctr"/>
            <a:r>
              <a:rPr lang="it-IT" sz="4000" b="1" dirty="0" err="1">
                <a:solidFill>
                  <a:srgbClr val="002060"/>
                </a:solidFill>
                <a:latin typeface="Segoe UI" panose="020B0502040204020203" pitchFamily="34" charset="0"/>
                <a:cs typeface="Segoe UI" panose="020B0502040204020203" pitchFamily="34" charset="0"/>
              </a:rPr>
              <a:t>Which</a:t>
            </a:r>
            <a:r>
              <a:rPr lang="it-IT" sz="4000" b="1" dirty="0">
                <a:solidFill>
                  <a:srgbClr val="002060"/>
                </a:solidFill>
                <a:latin typeface="Segoe UI" panose="020B0502040204020203" pitchFamily="34" charset="0"/>
                <a:cs typeface="Segoe UI" panose="020B0502040204020203" pitchFamily="34" charset="0"/>
              </a:rPr>
              <a:t> Deep Learning </a:t>
            </a:r>
            <a:r>
              <a:rPr lang="it-IT" sz="4000" b="1" dirty="0" err="1">
                <a:solidFill>
                  <a:srgbClr val="002060"/>
                </a:solidFill>
                <a:latin typeface="Segoe UI" panose="020B0502040204020203" pitchFamily="34" charset="0"/>
                <a:cs typeface="Segoe UI" panose="020B0502040204020203" pitchFamily="34" charset="0"/>
              </a:rPr>
              <a:t>architecture</a:t>
            </a:r>
            <a:r>
              <a:rPr lang="it-IT" sz="4000" b="1" dirty="0">
                <a:solidFill>
                  <a:srgbClr val="002060"/>
                </a:solidFill>
                <a:latin typeface="Segoe UI" panose="020B0502040204020203" pitchFamily="34" charset="0"/>
                <a:cs typeface="Segoe UI" panose="020B0502040204020203" pitchFamily="34" charset="0"/>
              </a:rPr>
              <a:t> </a:t>
            </a:r>
            <a:r>
              <a:rPr lang="it-IT" sz="4000" b="1" dirty="0" err="1">
                <a:solidFill>
                  <a:srgbClr val="002060"/>
                </a:solidFill>
                <a:latin typeface="Segoe UI" panose="020B0502040204020203" pitchFamily="34" charset="0"/>
                <a:cs typeface="Segoe UI" panose="020B0502040204020203" pitchFamily="34" charset="0"/>
              </a:rPr>
              <a:t>generalize</a:t>
            </a:r>
            <a:r>
              <a:rPr lang="it-IT" sz="4000" b="1" dirty="0">
                <a:solidFill>
                  <a:srgbClr val="002060"/>
                </a:solidFill>
                <a:latin typeface="Segoe UI" panose="020B0502040204020203" pitchFamily="34" charset="0"/>
                <a:cs typeface="Segoe UI" panose="020B0502040204020203" pitchFamily="34" charset="0"/>
              </a:rPr>
              <a:t> </a:t>
            </a:r>
            <a:r>
              <a:rPr lang="it-IT" sz="4000" b="1" dirty="0" err="1">
                <a:solidFill>
                  <a:srgbClr val="002060"/>
                </a:solidFill>
                <a:latin typeface="Segoe UI" panose="020B0502040204020203" pitchFamily="34" charset="0"/>
                <a:cs typeface="Segoe UI" panose="020B0502040204020203" pitchFamily="34" charset="0"/>
              </a:rPr>
              <a:t>better</a:t>
            </a:r>
            <a:r>
              <a:rPr lang="it-IT" sz="4000" b="1" dirty="0">
                <a:solidFill>
                  <a:srgbClr val="002060"/>
                </a:solidFill>
                <a:latin typeface="Segoe UI" panose="020B0502040204020203" pitchFamily="34" charset="0"/>
                <a:cs typeface="Segoe UI" panose="020B0502040204020203" pitchFamily="34" charset="0"/>
              </a:rPr>
              <a:t>?</a:t>
            </a:r>
            <a:endParaRPr lang="en-US" sz="4000" b="1" dirty="0">
              <a:solidFill>
                <a:srgbClr val="002060"/>
              </a:solidFill>
              <a:latin typeface="Segoe UI" panose="020B0502040204020203" pitchFamily="34" charset="0"/>
              <a:cs typeface="Segoe UI" panose="020B0502040204020203" pitchFamily="34" charset="0"/>
            </a:endParaRPr>
          </a:p>
        </p:txBody>
      </p:sp>
      <p:grpSp>
        <p:nvGrpSpPr>
          <p:cNvPr id="14" name="Gruppo 13">
            <a:extLst>
              <a:ext uri="{FF2B5EF4-FFF2-40B4-BE49-F238E27FC236}">
                <a16:creationId xmlns:a16="http://schemas.microsoft.com/office/drawing/2014/main" id="{1A58E2A9-82AD-44DC-8A3F-F3E78C003B8D}"/>
              </a:ext>
            </a:extLst>
          </p:cNvPr>
          <p:cNvGrpSpPr/>
          <p:nvPr/>
        </p:nvGrpSpPr>
        <p:grpSpPr>
          <a:xfrm>
            <a:off x="5160586" y="1902113"/>
            <a:ext cx="1573793" cy="1573793"/>
            <a:chOff x="5160586" y="1902113"/>
            <a:chExt cx="1573793" cy="1573793"/>
          </a:xfrm>
        </p:grpSpPr>
        <p:sp>
          <p:nvSpPr>
            <p:cNvPr id="15" name="Oval 24">
              <a:extLst>
                <a:ext uri="{FF2B5EF4-FFF2-40B4-BE49-F238E27FC236}">
                  <a16:creationId xmlns:a16="http://schemas.microsoft.com/office/drawing/2014/main" id="{76D3211D-BB3E-4FB0-B35E-53F80D1C9910}"/>
                </a:ext>
              </a:extLst>
            </p:cNvPr>
            <p:cNvSpPr/>
            <p:nvPr/>
          </p:nvSpPr>
          <p:spPr>
            <a:xfrm>
              <a:off x="5160586" y="1902113"/>
              <a:ext cx="1573793" cy="1573793"/>
            </a:xfrm>
            <a:prstGeom prst="ellipse">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2" name="Immagine 11">
              <a:extLst>
                <a:ext uri="{FF2B5EF4-FFF2-40B4-BE49-F238E27FC236}">
                  <a16:creationId xmlns:a16="http://schemas.microsoft.com/office/drawing/2014/main" id="{58AAC173-6875-43B4-8739-4623A8354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8767" y="2090294"/>
              <a:ext cx="1197429" cy="1197429"/>
            </a:xfrm>
            <a:prstGeom prst="rect">
              <a:avLst/>
            </a:prstGeom>
          </p:spPr>
        </p:pic>
      </p:grpSp>
    </p:spTree>
    <p:extLst>
      <p:ext uri="{BB962C8B-B14F-4D97-AF65-F5344CB8AC3E}">
        <p14:creationId xmlns:p14="http://schemas.microsoft.com/office/powerpoint/2010/main" val="361148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afterEffect">
                                  <p:stCondLst>
                                    <p:cond delay="0"/>
                                  </p:stCondLst>
                                  <p:childTnLst>
                                    <p:animMotion origin="layout" path="M -4.16667E-7 3.7037E-7 L -0.00026 -0.02477 " pathEditMode="relative" rAng="0" ptsTypes="AA">
                                      <p:cBhvr>
                                        <p:cTn id="6" dur="1500" fill="hold"/>
                                        <p:tgtEl>
                                          <p:spTgt spid="14"/>
                                        </p:tgtEl>
                                        <p:attrNameLst>
                                          <p:attrName>ppt_x</p:attrName>
                                          <p:attrName>ppt_y</p:attrName>
                                        </p:attrNameLst>
                                      </p:cBhvr>
                                      <p:rCtr x="-13"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ED25ED4B-95FA-497C-8872-F6AFEBBE7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905" y="1327399"/>
            <a:ext cx="10488189" cy="4782321"/>
          </a:xfrm>
          <a:prstGeom prst="rect">
            <a:avLst/>
          </a:prstGeom>
        </p:spPr>
      </p:pic>
      <p:sp>
        <p:nvSpPr>
          <p:cNvPr id="27" name="Freeform 12">
            <a:extLst>
              <a:ext uri="{FF2B5EF4-FFF2-40B4-BE49-F238E27FC236}">
                <a16:creationId xmlns:a16="http://schemas.microsoft.com/office/drawing/2014/main" id="{1FA7F45E-B21C-4EC9-9EFB-2F70D5018804}"/>
              </a:ext>
            </a:extLst>
          </p:cNvPr>
          <p:cNvSpPr>
            <a:spLocks/>
          </p:cNvSpPr>
          <p:nvPr/>
        </p:nvSpPr>
        <p:spPr bwMode="auto">
          <a:xfrm rot="19689065">
            <a:off x="9078112" y="-4887682"/>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TextBox 345">
            <a:extLst>
              <a:ext uri="{FF2B5EF4-FFF2-40B4-BE49-F238E27FC236}">
                <a16:creationId xmlns:a16="http://schemas.microsoft.com/office/drawing/2014/main" id="{36A4239F-77DE-44BA-A60E-CEB73F677304}"/>
              </a:ext>
            </a:extLst>
          </p:cNvPr>
          <p:cNvSpPr txBox="1"/>
          <p:nvPr/>
        </p:nvSpPr>
        <p:spPr>
          <a:xfrm>
            <a:off x="0" y="216306"/>
            <a:ext cx="12191999" cy="1231106"/>
          </a:xfrm>
          <a:prstGeom prst="rect">
            <a:avLst/>
          </a:prstGeom>
          <a:noFill/>
        </p:spPr>
        <p:txBody>
          <a:bodyPr wrap="square" lIns="0" tIns="0" rIns="0" bIns="0" rtlCol="0">
            <a:spAutoFit/>
          </a:bodyPr>
          <a:lstStyle/>
          <a:p>
            <a:pPr algn="ctr"/>
            <a:r>
              <a:rPr lang="en-US" sz="4000" b="1" dirty="0">
                <a:solidFill>
                  <a:srgbClr val="002060"/>
                </a:solidFill>
                <a:latin typeface="Segoe UI" panose="020B0502040204020203" pitchFamily="34" charset="0"/>
                <a:cs typeface="Segoe UI" panose="020B0502040204020203" pitchFamily="34" charset="0"/>
              </a:rPr>
              <a:t>Cross-Forgery Analysis of Vision Transformers and CNNs for Deepfake Image Detection</a:t>
            </a:r>
          </a:p>
        </p:txBody>
      </p:sp>
      <p:cxnSp>
        <p:nvCxnSpPr>
          <p:cNvPr id="11" name="Connettore 2 10">
            <a:extLst>
              <a:ext uri="{FF2B5EF4-FFF2-40B4-BE49-F238E27FC236}">
                <a16:creationId xmlns:a16="http://schemas.microsoft.com/office/drawing/2014/main" id="{076D7DA4-5CCD-4073-B21F-10C0EB656335}"/>
              </a:ext>
            </a:extLst>
          </p:cNvPr>
          <p:cNvCxnSpPr>
            <a:cxnSpLocks/>
          </p:cNvCxnSpPr>
          <p:nvPr/>
        </p:nvCxnSpPr>
        <p:spPr>
          <a:xfrm>
            <a:off x="1544320" y="1772920"/>
            <a:ext cx="0" cy="3017520"/>
          </a:xfrm>
          <a:prstGeom prst="straightConnector1">
            <a:avLst/>
          </a:prstGeom>
          <a:ln w="28575">
            <a:solidFill>
              <a:srgbClr val="B93636"/>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13" name="Connettore 2 12">
            <a:extLst>
              <a:ext uri="{FF2B5EF4-FFF2-40B4-BE49-F238E27FC236}">
                <a16:creationId xmlns:a16="http://schemas.microsoft.com/office/drawing/2014/main" id="{9DDBEDC9-4736-43D2-8E04-2453647DB5D5}"/>
              </a:ext>
            </a:extLst>
          </p:cNvPr>
          <p:cNvCxnSpPr>
            <a:cxnSpLocks/>
          </p:cNvCxnSpPr>
          <p:nvPr/>
        </p:nvCxnSpPr>
        <p:spPr>
          <a:xfrm>
            <a:off x="5770880" y="2725420"/>
            <a:ext cx="0" cy="1485900"/>
          </a:xfrm>
          <a:prstGeom prst="straightConnector1">
            <a:avLst/>
          </a:prstGeom>
          <a:ln w="28575">
            <a:solidFill>
              <a:srgbClr val="3D65E0"/>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18" name="Connettore 2 17">
            <a:extLst>
              <a:ext uri="{FF2B5EF4-FFF2-40B4-BE49-F238E27FC236}">
                <a16:creationId xmlns:a16="http://schemas.microsoft.com/office/drawing/2014/main" id="{CC9BE4BD-AEA8-4619-B652-832219D6466D}"/>
              </a:ext>
            </a:extLst>
          </p:cNvPr>
          <p:cNvCxnSpPr>
            <a:cxnSpLocks/>
          </p:cNvCxnSpPr>
          <p:nvPr/>
        </p:nvCxnSpPr>
        <p:spPr>
          <a:xfrm>
            <a:off x="6878320" y="1732280"/>
            <a:ext cx="0" cy="3139440"/>
          </a:xfrm>
          <a:prstGeom prst="straightConnector1">
            <a:avLst/>
          </a:prstGeom>
          <a:ln w="28575">
            <a:solidFill>
              <a:srgbClr val="B93636"/>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19" name="Connettore 2 18">
            <a:extLst>
              <a:ext uri="{FF2B5EF4-FFF2-40B4-BE49-F238E27FC236}">
                <a16:creationId xmlns:a16="http://schemas.microsoft.com/office/drawing/2014/main" id="{7E21C549-49A0-4054-B904-7527681B719E}"/>
              </a:ext>
            </a:extLst>
          </p:cNvPr>
          <p:cNvCxnSpPr>
            <a:cxnSpLocks/>
          </p:cNvCxnSpPr>
          <p:nvPr/>
        </p:nvCxnSpPr>
        <p:spPr>
          <a:xfrm>
            <a:off x="11084560" y="1882140"/>
            <a:ext cx="0" cy="2186940"/>
          </a:xfrm>
          <a:prstGeom prst="straightConnector1">
            <a:avLst/>
          </a:prstGeom>
          <a:ln w="28575">
            <a:solidFill>
              <a:srgbClr val="3D65E0"/>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20" name="CasellaDiTesto 19">
            <a:extLst>
              <a:ext uri="{FF2B5EF4-FFF2-40B4-BE49-F238E27FC236}">
                <a16:creationId xmlns:a16="http://schemas.microsoft.com/office/drawing/2014/main" id="{7732D259-EE4E-4A91-A46F-526158E571A1}"/>
              </a:ext>
            </a:extLst>
          </p:cNvPr>
          <p:cNvSpPr txBox="1"/>
          <p:nvPr/>
        </p:nvSpPr>
        <p:spPr>
          <a:xfrm>
            <a:off x="1559559" y="6054311"/>
            <a:ext cx="9072880" cy="369332"/>
          </a:xfrm>
          <a:prstGeom prst="rect">
            <a:avLst/>
          </a:prstGeom>
          <a:noFill/>
        </p:spPr>
        <p:txBody>
          <a:bodyPr wrap="square">
            <a:spAutoFit/>
          </a:bodyPr>
          <a:lstStyle/>
          <a:p>
            <a:pPr algn="ctr"/>
            <a:r>
              <a:rPr lang="en-US" b="1" i="1" dirty="0">
                <a:solidFill>
                  <a:srgbClr val="002060"/>
                </a:solidFill>
                <a:latin typeface="+mj-lt"/>
                <a:cs typeface="Segoe UI" panose="020B0502040204020203" pitchFamily="34" charset="0"/>
              </a:rPr>
              <a:t>Vision Transformers generalize better on Image Deepfake Detection!</a:t>
            </a:r>
          </a:p>
        </p:txBody>
      </p:sp>
      <p:pic>
        <p:nvPicPr>
          <p:cNvPr id="7" name="Immagine 6" descr="Immagine che contiene testo, stoviglie, piatto, tazza&#10;&#10;Descrizione generata automaticamente">
            <a:extLst>
              <a:ext uri="{FF2B5EF4-FFF2-40B4-BE49-F238E27FC236}">
                <a16:creationId xmlns:a16="http://schemas.microsoft.com/office/drawing/2014/main" id="{67338BCA-87E5-0E35-F53F-C3361DBB4D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2208" y="5919350"/>
            <a:ext cx="2144704" cy="523707"/>
          </a:xfrm>
          <a:prstGeom prst="rect">
            <a:avLst/>
          </a:prstGeom>
        </p:spPr>
      </p:pic>
      <p:sp>
        <p:nvSpPr>
          <p:cNvPr id="14" name="Rectangle 54">
            <a:extLst>
              <a:ext uri="{FF2B5EF4-FFF2-40B4-BE49-F238E27FC236}">
                <a16:creationId xmlns:a16="http://schemas.microsoft.com/office/drawing/2014/main" id="{B693C5A0-9BC5-B75F-DEB9-76A80D712C57}"/>
              </a:ext>
            </a:extLst>
          </p:cNvPr>
          <p:cNvSpPr/>
          <p:nvPr/>
        </p:nvSpPr>
        <p:spPr>
          <a:xfrm>
            <a:off x="5313681" y="5366217"/>
            <a:ext cx="3536195" cy="246221"/>
          </a:xfrm>
          <a:prstGeom prst="rect">
            <a:avLst/>
          </a:prstGeom>
        </p:spPr>
        <p:txBody>
          <a:bodyPr wrap="square" lIns="0" tIns="0" rIns="0" bIns="0">
            <a:spAutoFit/>
          </a:bodyPr>
          <a:lstStyle/>
          <a:p>
            <a:r>
              <a:rPr lang="en-US" sz="1600" i="1" dirty="0">
                <a:solidFill>
                  <a:srgbClr val="002060"/>
                </a:solidFill>
                <a:latin typeface="+mj-lt"/>
                <a:cs typeface="Segoe UI" panose="020B0502040204020203" pitchFamily="34" charset="0"/>
              </a:rPr>
              <a:t>Accuracy on </a:t>
            </a:r>
            <a:r>
              <a:rPr lang="en-US" sz="1600" i="1" dirty="0" err="1">
                <a:solidFill>
                  <a:srgbClr val="002060"/>
                </a:solidFill>
                <a:latin typeface="+mj-lt"/>
                <a:cs typeface="Segoe UI" panose="020B0502040204020203" pitchFamily="34" charset="0"/>
              </a:rPr>
              <a:t>ForgeryNet</a:t>
            </a:r>
            <a:endParaRPr lang="en-US" sz="1600" i="1" dirty="0">
              <a:solidFill>
                <a:srgbClr val="002060"/>
              </a:solidFill>
              <a:latin typeface="+mj-lt"/>
              <a:cs typeface="Segoe UI" panose="020B0502040204020203" pitchFamily="34" charset="0"/>
            </a:endParaRPr>
          </a:p>
        </p:txBody>
      </p:sp>
      <p:sp>
        <p:nvSpPr>
          <p:cNvPr id="2" name="CasellaDiTesto 1">
            <a:extLst>
              <a:ext uri="{FF2B5EF4-FFF2-40B4-BE49-F238E27FC236}">
                <a16:creationId xmlns:a16="http://schemas.microsoft.com/office/drawing/2014/main" id="{1C9A841D-40EB-FE40-5C60-8FB441140BAF}"/>
              </a:ext>
            </a:extLst>
          </p:cNvPr>
          <p:cNvSpPr txBox="1"/>
          <p:nvPr/>
        </p:nvSpPr>
        <p:spPr>
          <a:xfrm>
            <a:off x="-6513" y="6425703"/>
            <a:ext cx="12192000" cy="492443"/>
          </a:xfrm>
          <a:prstGeom prst="rect">
            <a:avLst/>
          </a:prstGeom>
          <a:noFill/>
        </p:spPr>
        <p:txBody>
          <a:bodyPr wrap="square" rtlCol="0">
            <a:spAutoFit/>
          </a:bodyPr>
          <a:lstStyle/>
          <a:p>
            <a:r>
              <a:rPr lang="en-US" sz="1300" dirty="0">
                <a:solidFill>
                  <a:srgbClr val="002060"/>
                </a:solidFill>
              </a:rPr>
              <a:t>Coccomini D.A., </a:t>
            </a:r>
            <a:r>
              <a:rPr lang="en-US" sz="1300" dirty="0" err="1">
                <a:solidFill>
                  <a:srgbClr val="002060"/>
                </a:solidFill>
              </a:rPr>
              <a:t>Caldelli</a:t>
            </a:r>
            <a:r>
              <a:rPr lang="en-US" sz="1300" dirty="0">
                <a:solidFill>
                  <a:srgbClr val="002060"/>
                </a:solidFill>
              </a:rPr>
              <a:t> R., </a:t>
            </a:r>
            <a:r>
              <a:rPr lang="en-US" sz="1300" dirty="0" err="1">
                <a:solidFill>
                  <a:srgbClr val="002060"/>
                </a:solidFill>
              </a:rPr>
              <a:t>Falchi</a:t>
            </a:r>
            <a:r>
              <a:rPr lang="en-US" sz="1300" dirty="0">
                <a:solidFill>
                  <a:srgbClr val="002060"/>
                </a:solidFill>
              </a:rPr>
              <a:t> F., Gennaro C., and Amato G. (2022). Cross-Forgery Analysis of Vision Transformers and CNNs for Deepfake Image Detection. In Proceedings of the 1st International Workshop on Multimedia AI against Disinformation (MAD '22). Association for Computing Machinery, New York, NY, USA, 52–58. </a:t>
            </a:r>
            <a:endParaRPr lang="it-IT" sz="1300" dirty="0">
              <a:solidFill>
                <a:srgbClr val="002060"/>
              </a:solidFill>
            </a:endParaRPr>
          </a:p>
        </p:txBody>
      </p:sp>
    </p:spTree>
    <p:custDataLst>
      <p:tags r:id="rId1"/>
    </p:custDataLst>
    <p:extLst>
      <p:ext uri="{BB962C8B-B14F-4D97-AF65-F5344CB8AC3E}">
        <p14:creationId xmlns:p14="http://schemas.microsoft.com/office/powerpoint/2010/main" val="3499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extLst>
    <p:ext uri="{3A86A75C-4F4B-4683-9AE1-C65F6400EC91}">
      <p14:laserTraceLst xmlns:p14="http://schemas.microsoft.com/office/powerpoint/2010/main">
        <p14:tracePtLst>
          <p14:tracePt t="6076" x="10306050" y="2524125"/>
          <p14:tracePt t="6100" x="10280650" y="2516188"/>
          <p14:tracePt t="6109" x="10194925" y="2489200"/>
          <p14:tracePt t="6116" x="9966325" y="2447925"/>
          <p14:tracePt t="6124" x="9498013" y="2405063"/>
          <p14:tracePt t="6132" x="8810625" y="2405063"/>
          <p14:tracePt t="6153" x="7400925" y="2379663"/>
          <p14:tracePt t="6156" x="7018338" y="2362200"/>
          <p14:tracePt t="6166" x="6889750" y="2362200"/>
          <p14:tracePt t="6183" x="6838950" y="2362200"/>
          <p14:tracePt t="6189" x="6805613" y="2362200"/>
          <p14:tracePt t="6197" x="6745288" y="2344738"/>
          <p14:tracePt t="6204" x="6600825" y="2311400"/>
          <p14:tracePt t="6212" x="6397625" y="2252663"/>
          <p14:tracePt t="6221" x="6167438" y="2192338"/>
          <p14:tracePt t="6230" x="5964238" y="2133600"/>
          <p14:tracePt t="6239" x="5845175" y="2116138"/>
          <p14:tracePt t="6244" x="5802313" y="2108200"/>
          <p14:tracePt t="6268" x="5776913" y="2098675"/>
          <p14:tracePt t="6292" x="5776913" y="2090738"/>
          <p14:tracePt t="6300" x="5776913" y="2082800"/>
          <p14:tracePt t="6324" x="5768975" y="2073275"/>
          <p14:tracePt t="6331" x="5761038" y="2065338"/>
          <p14:tracePt t="6372" x="5761038" y="2055813"/>
          <p14:tracePt t="6381" x="5768975" y="2055813"/>
          <p14:tracePt t="6389" x="5802313" y="2039938"/>
          <p14:tracePt t="6399" x="5845175" y="2014538"/>
          <p14:tracePt t="6405" x="5895975" y="1989138"/>
          <p14:tracePt t="6412" x="5946775" y="1954213"/>
          <p14:tracePt t="6420" x="5972175" y="1928813"/>
          <p14:tracePt t="6428" x="5997575" y="1911350"/>
          <p14:tracePt t="6437" x="6007100" y="1878013"/>
          <p14:tracePt t="6444" x="6015038" y="1844675"/>
          <p14:tracePt t="6452" x="6024563" y="1809750"/>
          <p14:tracePt t="6460" x="6040438" y="1776413"/>
          <p14:tracePt t="6468" x="6065838" y="1708150"/>
          <p14:tracePt t="6476" x="6126163" y="1622425"/>
          <p14:tracePt t="6484" x="6184900" y="1512888"/>
          <p14:tracePt t="6492" x="6270625" y="1376363"/>
          <p14:tracePt t="6500" x="6380163" y="1231900"/>
          <p14:tracePt t="6508" x="6465888" y="1122363"/>
          <p14:tracePt t="6516" x="6508750" y="1069975"/>
          <p14:tracePt t="6548" x="6534150" y="1044575"/>
          <p14:tracePt t="6556" x="6542088" y="1044575"/>
          <p14:tracePt t="6567" x="6550025" y="1062038"/>
          <p14:tracePt t="6573" x="6567488" y="1104900"/>
          <p14:tracePt t="6583" x="6592888" y="1223963"/>
          <p14:tracePt t="6588" x="6643688" y="1385888"/>
          <p14:tracePt t="6597" x="6704013" y="1622425"/>
          <p14:tracePt t="6605" x="6788150" y="1878013"/>
          <p14:tracePt t="6613" x="6838950" y="2159000"/>
          <p14:tracePt t="6620" x="6881813" y="2413000"/>
          <p14:tracePt t="6628" x="6932613" y="2693988"/>
          <p14:tracePt t="6636" x="6967538" y="2940050"/>
          <p14:tracePt t="6643" x="6992938" y="3152775"/>
          <p14:tracePt t="6652" x="7034213" y="3348038"/>
          <p14:tracePt t="6660" x="7059613" y="3517900"/>
          <p14:tracePt t="6668" x="7094538" y="3629025"/>
          <p14:tracePt t="6676" x="7112000" y="3687763"/>
          <p14:tracePt t="6692" x="7127875" y="3713163"/>
          <p14:tracePt t="6701" x="7145338" y="3705225"/>
          <p14:tracePt t="6708" x="7178675" y="3646488"/>
          <p14:tracePt t="6715" x="7196138" y="3502025"/>
          <p14:tracePt t="6724" x="7229475" y="3279775"/>
          <p14:tracePt t="6732" x="7256463" y="3008313"/>
          <p14:tracePt t="6739" x="7297738" y="2643188"/>
          <p14:tracePt t="6748" x="7315200" y="2235200"/>
          <p14:tracePt t="6756" x="7332663" y="1776413"/>
          <p14:tracePt t="6765" x="7332663" y="1257300"/>
          <p14:tracePt t="6773" x="7332663" y="798513"/>
          <p14:tracePt t="6782" x="7348538" y="441325"/>
          <p14:tracePt t="6788" x="7383463" y="195263"/>
          <p14:tracePt t="6798" x="7391400" y="68263"/>
          <p14:tracePt t="6804" x="7400925" y="7938"/>
          <p14:tracePt t="6854" x="7518400" y="339725"/>
          <p14:tracePt t="6860" x="7612063" y="714375"/>
          <p14:tracePt t="6868" x="7756525" y="1257300"/>
          <p14:tracePt t="6876" x="7935913" y="1860550"/>
          <p14:tracePt t="6885" x="8121650" y="2438400"/>
          <p14:tracePt t="6902" x="8572500" y="3517900"/>
          <p14:tracePt t="6908" x="8818563" y="3943350"/>
          <p14:tracePt t="6915" x="9048750" y="4291013"/>
          <p14:tracePt t="6924" x="9277350" y="4538663"/>
          <p14:tracePt t="6931" x="9532938" y="4691063"/>
          <p14:tracePt t="6941" x="9761538" y="4749800"/>
          <p14:tracePt t="6948" x="9966325" y="4749800"/>
          <p14:tracePt t="6956" x="10169525" y="4699000"/>
          <p14:tracePt t="6965" x="10331450" y="4605338"/>
          <p14:tracePt t="6972" x="10467975" y="4486275"/>
          <p14:tracePt t="6982" x="10569575" y="4359275"/>
          <p14:tracePt t="6988" x="10653713" y="4214813"/>
          <p14:tracePt t="6998" x="10772775" y="4044950"/>
          <p14:tracePt t="7004" x="10891838" y="3867150"/>
          <p14:tracePt t="7012" x="11079163" y="3697288"/>
          <p14:tracePt t="7020" x="11342688" y="3527425"/>
          <p14:tracePt t="7028" x="11596688" y="3348038"/>
          <p14:tracePt t="7036" x="11801475" y="3211513"/>
          <p14:tracePt t="7044" x="11920538" y="3135313"/>
          <p14:tracePt t="7052" x="11988800" y="3067050"/>
          <p14:tracePt t="7060" x="12004675" y="3008313"/>
          <p14:tracePt t="7068" x="11996738" y="2965450"/>
          <p14:tracePt t="7076" x="11979275" y="2940050"/>
          <p14:tracePt t="7085" x="11945938" y="2932113"/>
          <p14:tracePt t="7092" x="11903075" y="2932113"/>
          <p14:tracePt t="7101" x="11860213" y="2932113"/>
          <p14:tracePt t="7107" x="11809413" y="2940050"/>
          <p14:tracePt t="7116" x="11776075" y="2965450"/>
          <p14:tracePt t="7124" x="11750675" y="2990850"/>
          <p14:tracePt t="7131" x="11733213" y="3008313"/>
          <p14:tracePt t="7149" x="11725275" y="3016250"/>
          <p14:tracePt t="7156" x="11715750" y="3016250"/>
          <p14:tracePt t="7165" x="11699875" y="3016250"/>
          <p14:tracePt t="7172" x="11682413" y="3008313"/>
          <p14:tracePt t="7182" x="11631613" y="2974975"/>
          <p14:tracePt t="7188" x="11580813" y="2914650"/>
          <p14:tracePt t="7198" x="11530013" y="2855913"/>
          <p14:tracePt t="7204" x="11461750" y="2787650"/>
          <p14:tracePt t="7213" x="11410950" y="2719388"/>
          <p14:tracePt t="7220" x="11350625" y="2633663"/>
          <p14:tracePt t="7228" x="11307763" y="2557463"/>
          <p14:tracePt t="7236" x="11249025" y="2463800"/>
          <p14:tracePt t="7243" x="11215688" y="2387600"/>
          <p14:tracePt t="7252" x="11180763" y="2311400"/>
          <p14:tracePt t="7260" x="11163300" y="2260600"/>
          <p14:tracePt t="7269" x="11155363" y="2243138"/>
          <p14:tracePt t="7276" x="11155363" y="2227263"/>
          <p14:tracePt t="7332" x="11147425" y="2235200"/>
          <p14:tracePt t="7339" x="11122025" y="2303463"/>
          <p14:tracePt t="7347" x="11071225" y="2405063"/>
          <p14:tracePt t="7356" x="11028363" y="2532063"/>
          <p14:tracePt t="7364" x="10960100" y="2727325"/>
          <p14:tracePt t="7372" x="10891838" y="2982913"/>
          <p14:tracePt t="7382" x="10848975" y="3238500"/>
          <p14:tracePt t="7388" x="10798175" y="3484563"/>
          <p14:tracePt t="7398" x="10772775" y="3705225"/>
          <p14:tracePt t="7404" x="10772775" y="3841750"/>
          <p14:tracePt t="7412" x="10772775" y="3960813"/>
          <p14:tracePt t="7420" x="10764838" y="4019550"/>
          <p14:tracePt t="7444" x="10764838" y="4027488"/>
          <p14:tracePt t="7460" x="10764838" y="4002088"/>
          <p14:tracePt t="7468" x="10782300" y="3935413"/>
          <p14:tracePt t="7476" x="10833100" y="3798888"/>
          <p14:tracePt t="7484" x="10883900" y="3636963"/>
          <p14:tracePt t="7492" x="10942638" y="3373438"/>
          <p14:tracePt t="7500" x="11010900" y="3067050"/>
          <p14:tracePt t="7508" x="11112500" y="2668588"/>
          <p14:tracePt t="7516" x="11163300" y="2278063"/>
          <p14:tracePt t="7524" x="11206163" y="1835150"/>
          <p14:tracePt t="7533" x="11241088" y="1477963"/>
          <p14:tracePt t="7540" x="11241088" y="1241425"/>
          <p14:tracePt t="7549" x="11241088" y="1130300"/>
          <p14:tracePt t="7572" x="11241088" y="1104900"/>
          <p14:tracePt t="7588" x="11241088" y="1130300"/>
          <p14:tracePt t="7598" x="11241088" y="1206500"/>
          <p14:tracePt t="7604" x="11223625" y="1333500"/>
          <p14:tracePt t="7613" x="11215688" y="1538288"/>
          <p14:tracePt t="7620" x="11180763" y="1835150"/>
          <p14:tracePt t="7629" x="11137900" y="2192338"/>
          <p14:tracePt t="7637" x="11087100" y="2557463"/>
          <p14:tracePt t="7644" x="11071225" y="2906713"/>
          <p14:tracePt t="7652" x="11018838" y="3160713"/>
          <p14:tracePt t="7660" x="10985500" y="3330575"/>
          <p14:tracePt t="7668" x="10960100" y="3441700"/>
          <p14:tracePt t="7676" x="10960100" y="3484563"/>
          <p14:tracePt t="7691" x="10960100" y="3502025"/>
          <p14:tracePt t="7708" x="10977563" y="3467100"/>
          <p14:tracePt t="7716" x="11010900" y="3365500"/>
          <p14:tracePt t="7723" x="11053763" y="3254375"/>
          <p14:tracePt t="7731" x="11104563" y="3084513"/>
          <p14:tracePt t="7740" x="11147425" y="2889250"/>
          <p14:tracePt t="7749" x="11198225" y="2633663"/>
          <p14:tracePt t="7756" x="11206163" y="2422525"/>
          <p14:tracePt t="7765" x="11223625" y="2243138"/>
          <p14:tracePt t="7772" x="11223625" y="2098675"/>
          <p14:tracePt t="7782" x="11223625" y="2014538"/>
          <p14:tracePt t="7788" x="11223625" y="1954213"/>
          <p14:tracePt t="7798" x="11223625" y="1938338"/>
          <p14:tracePt t="7813" x="11223625" y="1920875"/>
          <p14:tracePt t="7829" x="11223625" y="1938338"/>
          <p14:tracePt t="7837" x="11206163" y="2005013"/>
          <p14:tracePt t="7844" x="11180763" y="2116138"/>
          <p14:tracePt t="7852" x="11155363" y="2260600"/>
          <p14:tracePt t="7860" x="11129963" y="2438400"/>
          <p14:tracePt t="7869" x="11104563" y="2582863"/>
          <p14:tracePt t="7877" x="11087100" y="2711450"/>
          <p14:tracePt t="7886" x="11061700" y="2830513"/>
          <p14:tracePt t="7892" x="11036300" y="2897188"/>
          <p14:tracePt t="7901" x="11028363" y="2932113"/>
          <p14:tracePt t="7908" x="11028363" y="2957513"/>
          <p14:tracePt t="7939" x="11010900" y="2965450"/>
          <p14:tracePt t="7964" x="11010900" y="2940050"/>
          <p14:tracePt t="7972" x="11002963" y="2906713"/>
          <p14:tracePt t="7981" x="10993438" y="2846388"/>
          <p14:tracePt t="7990" x="10960100" y="2787650"/>
          <p14:tracePt t="7999" x="10917238" y="2693988"/>
          <p14:tracePt t="8004" x="10848975" y="2600325"/>
          <p14:tracePt t="8013" x="10807700" y="2541588"/>
          <p14:tracePt t="8020" x="10756900" y="2498725"/>
          <p14:tracePt t="8028" x="10688638" y="2481263"/>
          <p14:tracePt t="8037" x="10663238" y="248126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grafico&#10;&#10;Descrizione generata automaticamente">
            <a:extLst>
              <a:ext uri="{FF2B5EF4-FFF2-40B4-BE49-F238E27FC236}">
                <a16:creationId xmlns:a16="http://schemas.microsoft.com/office/drawing/2014/main" id="{C6F263BE-D2C2-D84D-32F8-CCD62AFF1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503169"/>
            <a:ext cx="12664440" cy="3166110"/>
          </a:xfrm>
          <a:prstGeom prst="rect">
            <a:avLst/>
          </a:prstGeom>
        </p:spPr>
      </p:pic>
      <p:sp>
        <p:nvSpPr>
          <p:cNvPr id="3" name="CasellaDiTesto 2">
            <a:extLst>
              <a:ext uri="{FF2B5EF4-FFF2-40B4-BE49-F238E27FC236}">
                <a16:creationId xmlns:a16="http://schemas.microsoft.com/office/drawing/2014/main" id="{2EE6886D-5222-4C37-5C1A-B58C39C4DEE1}"/>
              </a:ext>
            </a:extLst>
          </p:cNvPr>
          <p:cNvSpPr txBox="1"/>
          <p:nvPr/>
        </p:nvSpPr>
        <p:spPr>
          <a:xfrm>
            <a:off x="1559559" y="6042514"/>
            <a:ext cx="9072880" cy="369332"/>
          </a:xfrm>
          <a:prstGeom prst="rect">
            <a:avLst/>
          </a:prstGeom>
          <a:noFill/>
        </p:spPr>
        <p:txBody>
          <a:bodyPr wrap="square">
            <a:spAutoFit/>
          </a:bodyPr>
          <a:lstStyle/>
          <a:p>
            <a:pPr algn="ctr"/>
            <a:r>
              <a:rPr lang="en-US" b="1" i="1" dirty="0">
                <a:solidFill>
                  <a:srgbClr val="002060"/>
                </a:solidFill>
                <a:latin typeface="+mj-lt"/>
                <a:cs typeface="Segoe UI" panose="020B0502040204020203" pitchFamily="34" charset="0"/>
              </a:rPr>
              <a:t>Vision Transformers generalize better also on </a:t>
            </a:r>
            <a:r>
              <a:rPr lang="en-US" b="1" i="1" u="sng" dirty="0">
                <a:solidFill>
                  <a:srgbClr val="002060"/>
                </a:solidFill>
                <a:latin typeface="+mj-lt"/>
                <a:cs typeface="Segoe UI" panose="020B0502040204020203" pitchFamily="34" charset="0"/>
              </a:rPr>
              <a:t>Video</a:t>
            </a:r>
            <a:r>
              <a:rPr lang="en-US" b="1" i="1" dirty="0">
                <a:solidFill>
                  <a:srgbClr val="002060"/>
                </a:solidFill>
                <a:latin typeface="+mj-lt"/>
                <a:cs typeface="Segoe UI" panose="020B0502040204020203" pitchFamily="34" charset="0"/>
              </a:rPr>
              <a:t> Deepfake Detection!</a:t>
            </a:r>
          </a:p>
        </p:txBody>
      </p:sp>
      <p:sp>
        <p:nvSpPr>
          <p:cNvPr id="4" name="TextBox 345">
            <a:extLst>
              <a:ext uri="{FF2B5EF4-FFF2-40B4-BE49-F238E27FC236}">
                <a16:creationId xmlns:a16="http://schemas.microsoft.com/office/drawing/2014/main" id="{4108EDAF-533E-3334-54AB-15D6801E649D}"/>
              </a:ext>
            </a:extLst>
          </p:cNvPr>
          <p:cNvSpPr txBox="1"/>
          <p:nvPr/>
        </p:nvSpPr>
        <p:spPr>
          <a:xfrm>
            <a:off x="0" y="216306"/>
            <a:ext cx="12191999" cy="1231106"/>
          </a:xfrm>
          <a:prstGeom prst="rect">
            <a:avLst/>
          </a:prstGeom>
          <a:noFill/>
        </p:spPr>
        <p:txBody>
          <a:bodyPr wrap="square" lIns="0" tIns="0" rIns="0" bIns="0" rtlCol="0">
            <a:spAutoFit/>
          </a:bodyPr>
          <a:lstStyle/>
          <a:p>
            <a:pPr algn="ctr"/>
            <a:r>
              <a:rPr lang="en-US" sz="4000" b="1" dirty="0">
                <a:solidFill>
                  <a:srgbClr val="002060"/>
                </a:solidFill>
                <a:latin typeface="Segoe UI" panose="020B0502040204020203" pitchFamily="34" charset="0"/>
                <a:cs typeface="Segoe UI" panose="020B0502040204020203" pitchFamily="34" charset="0"/>
              </a:rPr>
              <a:t>On the Generalization of Deep Learning models in Video Deepfake Detection</a:t>
            </a:r>
          </a:p>
        </p:txBody>
      </p:sp>
      <p:pic>
        <p:nvPicPr>
          <p:cNvPr id="6" name="Immagine 5" descr="Immagine che contiene logo&#10;&#10;Descrizione generata automaticamente">
            <a:extLst>
              <a:ext uri="{FF2B5EF4-FFF2-40B4-BE49-F238E27FC236}">
                <a16:creationId xmlns:a16="http://schemas.microsoft.com/office/drawing/2014/main" id="{6A82267A-A21D-E132-F7F4-58C91B592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5592" y="5740499"/>
            <a:ext cx="1612193" cy="604029"/>
          </a:xfrm>
          <a:prstGeom prst="rect">
            <a:avLst/>
          </a:prstGeom>
        </p:spPr>
      </p:pic>
      <p:sp>
        <p:nvSpPr>
          <p:cNvPr id="8" name="Rectangle 54">
            <a:extLst>
              <a:ext uri="{FF2B5EF4-FFF2-40B4-BE49-F238E27FC236}">
                <a16:creationId xmlns:a16="http://schemas.microsoft.com/office/drawing/2014/main" id="{684DAF74-B1EA-204C-FFEE-19D193663433}"/>
              </a:ext>
            </a:extLst>
          </p:cNvPr>
          <p:cNvSpPr/>
          <p:nvPr/>
        </p:nvSpPr>
        <p:spPr>
          <a:xfrm>
            <a:off x="5083204" y="2256948"/>
            <a:ext cx="3536195" cy="246221"/>
          </a:xfrm>
          <a:prstGeom prst="rect">
            <a:avLst/>
          </a:prstGeom>
        </p:spPr>
        <p:txBody>
          <a:bodyPr wrap="square" lIns="0" tIns="0" rIns="0" bIns="0">
            <a:spAutoFit/>
          </a:bodyPr>
          <a:lstStyle/>
          <a:p>
            <a:r>
              <a:rPr lang="en-US" sz="1600" i="1" dirty="0">
                <a:solidFill>
                  <a:srgbClr val="002060"/>
                </a:solidFill>
                <a:latin typeface="+mj-lt"/>
                <a:cs typeface="Segoe UI" panose="020B0502040204020203" pitchFamily="34" charset="0"/>
              </a:rPr>
              <a:t>Accuracy on </a:t>
            </a:r>
            <a:r>
              <a:rPr lang="en-US" sz="1600" i="1" dirty="0" err="1">
                <a:solidFill>
                  <a:srgbClr val="002060"/>
                </a:solidFill>
                <a:latin typeface="+mj-lt"/>
                <a:cs typeface="Segoe UI" panose="020B0502040204020203" pitchFamily="34" charset="0"/>
              </a:rPr>
              <a:t>ForgeryNet</a:t>
            </a:r>
            <a:endParaRPr lang="en-US" sz="1600" i="1" dirty="0">
              <a:solidFill>
                <a:srgbClr val="002060"/>
              </a:solidFill>
              <a:latin typeface="+mj-lt"/>
              <a:cs typeface="Segoe UI" panose="020B0502040204020203" pitchFamily="34" charset="0"/>
            </a:endParaRPr>
          </a:p>
        </p:txBody>
      </p:sp>
      <p:sp>
        <p:nvSpPr>
          <p:cNvPr id="5" name="CasellaDiTesto 4">
            <a:extLst>
              <a:ext uri="{FF2B5EF4-FFF2-40B4-BE49-F238E27FC236}">
                <a16:creationId xmlns:a16="http://schemas.microsoft.com/office/drawing/2014/main" id="{46DB0549-1CD7-5F67-9D93-E422E22B7256}"/>
              </a:ext>
            </a:extLst>
          </p:cNvPr>
          <p:cNvSpPr txBox="1"/>
          <p:nvPr/>
        </p:nvSpPr>
        <p:spPr>
          <a:xfrm>
            <a:off x="0" y="6577967"/>
            <a:ext cx="12192000" cy="292388"/>
          </a:xfrm>
          <a:prstGeom prst="rect">
            <a:avLst/>
          </a:prstGeom>
          <a:noFill/>
        </p:spPr>
        <p:txBody>
          <a:bodyPr wrap="square" rtlCol="0">
            <a:spAutoFit/>
          </a:bodyPr>
          <a:lstStyle/>
          <a:p>
            <a:r>
              <a:rPr lang="en-US" sz="1300" dirty="0">
                <a:solidFill>
                  <a:srgbClr val="002060"/>
                </a:solidFill>
              </a:rPr>
              <a:t>Coccomini, D.A.; </a:t>
            </a:r>
            <a:r>
              <a:rPr lang="en-US" sz="1300" dirty="0" err="1">
                <a:solidFill>
                  <a:srgbClr val="002060"/>
                </a:solidFill>
              </a:rPr>
              <a:t>Caldelli</a:t>
            </a:r>
            <a:r>
              <a:rPr lang="en-US" sz="1300" dirty="0">
                <a:solidFill>
                  <a:srgbClr val="002060"/>
                </a:solidFill>
              </a:rPr>
              <a:t>, R.; </a:t>
            </a:r>
            <a:r>
              <a:rPr lang="en-US" sz="1300" dirty="0" err="1">
                <a:solidFill>
                  <a:srgbClr val="002060"/>
                </a:solidFill>
              </a:rPr>
              <a:t>Falchi</a:t>
            </a:r>
            <a:r>
              <a:rPr lang="en-US" sz="1300" dirty="0">
                <a:solidFill>
                  <a:srgbClr val="002060"/>
                </a:solidFill>
              </a:rPr>
              <a:t>, F.; Gennaro, C. On the Generalization of Deep Learning Models in Video Deepfake Detection. Preprints 2023, 2023030161.</a:t>
            </a:r>
            <a:endParaRPr lang="it-IT" sz="1300" dirty="0">
              <a:solidFill>
                <a:srgbClr val="002060"/>
              </a:solidFill>
            </a:endParaRPr>
          </a:p>
        </p:txBody>
      </p:sp>
    </p:spTree>
    <p:extLst>
      <p:ext uri="{BB962C8B-B14F-4D97-AF65-F5344CB8AC3E}">
        <p14:creationId xmlns:p14="http://schemas.microsoft.com/office/powerpoint/2010/main" val="131219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3">
            <a:extLst>
              <a:ext uri="{FF2B5EF4-FFF2-40B4-BE49-F238E27FC236}">
                <a16:creationId xmlns:a16="http://schemas.microsoft.com/office/drawing/2014/main" id="{EFF4DBA0-00E8-45D1-9604-7ED23CE98F85}"/>
              </a:ext>
            </a:extLst>
          </p:cNvPr>
          <p:cNvGrpSpPr/>
          <p:nvPr/>
        </p:nvGrpSpPr>
        <p:grpSpPr>
          <a:xfrm rot="4345541">
            <a:off x="9934743" y="-3299122"/>
            <a:ext cx="4736736" cy="6407275"/>
            <a:chOff x="4855953" y="-2833465"/>
            <a:chExt cx="8948964" cy="12105059"/>
          </a:xfrm>
        </p:grpSpPr>
        <p:sp>
          <p:nvSpPr>
            <p:cNvPr id="4" name="Freeform 10">
              <a:extLst>
                <a:ext uri="{FF2B5EF4-FFF2-40B4-BE49-F238E27FC236}">
                  <a16:creationId xmlns:a16="http://schemas.microsoft.com/office/drawing/2014/main" id="{84CB6309-9469-440C-BDA8-4E0C5239A585}"/>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Freeform 11">
              <a:extLst>
                <a:ext uri="{FF2B5EF4-FFF2-40B4-BE49-F238E27FC236}">
                  <a16:creationId xmlns:a16="http://schemas.microsoft.com/office/drawing/2014/main" id="{AA692F98-EC89-47CF-B07E-0F4ABE0F42E4}"/>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Freeform 12">
              <a:extLst>
                <a:ext uri="{FF2B5EF4-FFF2-40B4-BE49-F238E27FC236}">
                  <a16:creationId xmlns:a16="http://schemas.microsoft.com/office/drawing/2014/main" id="{BED9C8EE-88D8-4160-A59C-F6568EA68901}"/>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7" name="Group 93">
            <a:extLst>
              <a:ext uri="{FF2B5EF4-FFF2-40B4-BE49-F238E27FC236}">
                <a16:creationId xmlns:a16="http://schemas.microsoft.com/office/drawing/2014/main" id="{0DE9F17B-A7E7-4249-8FA6-F76C60CE2C34}"/>
              </a:ext>
            </a:extLst>
          </p:cNvPr>
          <p:cNvGrpSpPr/>
          <p:nvPr/>
        </p:nvGrpSpPr>
        <p:grpSpPr>
          <a:xfrm rot="15309759">
            <a:off x="-1850805" y="4704805"/>
            <a:ext cx="4736736" cy="6407275"/>
            <a:chOff x="4855953" y="-2833465"/>
            <a:chExt cx="8948964" cy="12105059"/>
          </a:xfrm>
        </p:grpSpPr>
        <p:sp>
          <p:nvSpPr>
            <p:cNvPr id="8" name="Freeform 10">
              <a:extLst>
                <a:ext uri="{FF2B5EF4-FFF2-40B4-BE49-F238E27FC236}">
                  <a16:creationId xmlns:a16="http://schemas.microsoft.com/office/drawing/2014/main" id="{B4CA6907-E6FD-4C94-A563-B9871AD65E5E}"/>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11">
              <a:extLst>
                <a:ext uri="{FF2B5EF4-FFF2-40B4-BE49-F238E27FC236}">
                  <a16:creationId xmlns:a16="http://schemas.microsoft.com/office/drawing/2014/main" id="{49CC6AC1-F80F-43A5-AD3A-F002B12C576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2">
              <a:extLst>
                <a:ext uri="{FF2B5EF4-FFF2-40B4-BE49-F238E27FC236}">
                  <a16:creationId xmlns:a16="http://schemas.microsoft.com/office/drawing/2014/main" id="{BBB0D756-0ED0-4AF4-9A03-B4C16477EBB7}"/>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3" name="TextBox 345">
            <a:extLst>
              <a:ext uri="{FF2B5EF4-FFF2-40B4-BE49-F238E27FC236}">
                <a16:creationId xmlns:a16="http://schemas.microsoft.com/office/drawing/2014/main" id="{0E6AC040-ADD9-4EB0-ADBC-E37AE999B433}"/>
              </a:ext>
            </a:extLst>
          </p:cNvPr>
          <p:cNvSpPr txBox="1"/>
          <p:nvPr/>
        </p:nvSpPr>
        <p:spPr>
          <a:xfrm>
            <a:off x="2357953" y="3574933"/>
            <a:ext cx="7179069" cy="2462213"/>
          </a:xfrm>
          <a:prstGeom prst="rect">
            <a:avLst/>
          </a:prstGeom>
          <a:noFill/>
        </p:spPr>
        <p:txBody>
          <a:bodyPr wrap="square" lIns="0" tIns="0" rIns="0" bIns="0" rtlCol="0">
            <a:spAutoFit/>
          </a:bodyPr>
          <a:lstStyle/>
          <a:p>
            <a:pPr algn="ctr"/>
            <a:r>
              <a:rPr lang="it-IT" sz="4000" b="1" dirty="0">
                <a:solidFill>
                  <a:srgbClr val="002060"/>
                </a:solidFill>
                <a:latin typeface="Segoe UI" panose="020B0502040204020203" pitchFamily="34" charset="0"/>
                <a:cs typeface="Segoe UI" panose="020B0502040204020203" pitchFamily="34" charset="0"/>
              </a:rPr>
              <a:t>MINTIME</a:t>
            </a:r>
          </a:p>
          <a:p>
            <a:pPr algn="ctr"/>
            <a:r>
              <a:rPr lang="it-IT" sz="4000" b="1" dirty="0">
                <a:solidFill>
                  <a:srgbClr val="002060"/>
                </a:solidFill>
                <a:latin typeface="Segoe UI" panose="020B0502040204020203" pitchFamily="34" charset="0"/>
                <a:cs typeface="Segoe UI" panose="020B0502040204020203" pitchFamily="34" charset="0"/>
              </a:rPr>
              <a:t>Multi-Identity Size </a:t>
            </a:r>
            <a:r>
              <a:rPr lang="it-IT" sz="4000" b="1" dirty="0" err="1">
                <a:solidFill>
                  <a:srgbClr val="002060"/>
                </a:solidFill>
                <a:latin typeface="Segoe UI" panose="020B0502040204020203" pitchFamily="34" charset="0"/>
                <a:cs typeface="Segoe UI" panose="020B0502040204020203" pitchFamily="34" charset="0"/>
              </a:rPr>
              <a:t>Invariant</a:t>
            </a:r>
            <a:r>
              <a:rPr lang="it-IT" sz="4000" b="1" dirty="0">
                <a:solidFill>
                  <a:srgbClr val="002060"/>
                </a:solidFill>
                <a:latin typeface="Segoe UI" panose="020B0502040204020203" pitchFamily="34" charset="0"/>
                <a:cs typeface="Segoe UI" panose="020B0502040204020203" pitchFamily="34" charset="0"/>
              </a:rPr>
              <a:t> </a:t>
            </a:r>
            <a:r>
              <a:rPr lang="it-IT" sz="4000" b="1" dirty="0" err="1">
                <a:solidFill>
                  <a:srgbClr val="002060"/>
                </a:solidFill>
                <a:latin typeface="Segoe UI" panose="020B0502040204020203" pitchFamily="34" charset="0"/>
                <a:cs typeface="Segoe UI" panose="020B0502040204020203" pitchFamily="34" charset="0"/>
              </a:rPr>
              <a:t>TimeSformer</a:t>
            </a:r>
            <a:r>
              <a:rPr lang="it-IT" sz="4000" b="1" dirty="0">
                <a:solidFill>
                  <a:srgbClr val="002060"/>
                </a:solidFill>
                <a:latin typeface="Segoe UI" panose="020B0502040204020203" pitchFamily="34" charset="0"/>
                <a:cs typeface="Segoe UI" panose="020B0502040204020203" pitchFamily="34" charset="0"/>
              </a:rPr>
              <a:t> for Video Deepfake </a:t>
            </a:r>
            <a:r>
              <a:rPr lang="it-IT" sz="4000" b="1" dirty="0" err="1">
                <a:solidFill>
                  <a:srgbClr val="002060"/>
                </a:solidFill>
                <a:latin typeface="Segoe UI" panose="020B0502040204020203" pitchFamily="34" charset="0"/>
                <a:cs typeface="Segoe UI" panose="020B0502040204020203" pitchFamily="34" charset="0"/>
              </a:rPr>
              <a:t>Detection</a:t>
            </a:r>
            <a:endParaRPr lang="en-US" sz="4000" b="1" dirty="0">
              <a:solidFill>
                <a:srgbClr val="002060"/>
              </a:solidFill>
              <a:latin typeface="Segoe UI" panose="020B0502040204020203" pitchFamily="34" charset="0"/>
              <a:cs typeface="Segoe UI" panose="020B0502040204020203" pitchFamily="34" charset="0"/>
            </a:endParaRPr>
          </a:p>
        </p:txBody>
      </p:sp>
      <p:grpSp>
        <p:nvGrpSpPr>
          <p:cNvPr id="11" name="Gruppo 10">
            <a:extLst>
              <a:ext uri="{FF2B5EF4-FFF2-40B4-BE49-F238E27FC236}">
                <a16:creationId xmlns:a16="http://schemas.microsoft.com/office/drawing/2014/main" id="{46F0F5D4-4F11-3362-71C6-42DE5058980B}"/>
              </a:ext>
            </a:extLst>
          </p:cNvPr>
          <p:cNvGrpSpPr/>
          <p:nvPr/>
        </p:nvGrpSpPr>
        <p:grpSpPr>
          <a:xfrm>
            <a:off x="5160590" y="1902117"/>
            <a:ext cx="1573793" cy="1573793"/>
            <a:chOff x="5160590" y="1902117"/>
            <a:chExt cx="1573793" cy="1573793"/>
          </a:xfrm>
        </p:grpSpPr>
        <p:sp>
          <p:nvSpPr>
            <p:cNvPr id="15" name="Oval 24">
              <a:extLst>
                <a:ext uri="{FF2B5EF4-FFF2-40B4-BE49-F238E27FC236}">
                  <a16:creationId xmlns:a16="http://schemas.microsoft.com/office/drawing/2014/main" id="{76D3211D-BB3E-4FB0-B35E-53F80D1C9910}"/>
                </a:ext>
              </a:extLst>
            </p:cNvPr>
            <p:cNvSpPr/>
            <p:nvPr/>
          </p:nvSpPr>
          <p:spPr>
            <a:xfrm>
              <a:off x="5160590" y="1902117"/>
              <a:ext cx="1573793" cy="1573793"/>
            </a:xfrm>
            <a:prstGeom prst="ellipse">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2" name="Immagine 1">
              <a:extLst>
                <a:ext uri="{FF2B5EF4-FFF2-40B4-BE49-F238E27FC236}">
                  <a16:creationId xmlns:a16="http://schemas.microsoft.com/office/drawing/2014/main" id="{792CB2AB-D317-455E-136A-AD89CE2A69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486" y="2209013"/>
              <a:ext cx="960000" cy="960000"/>
            </a:xfrm>
            <a:prstGeom prst="rect">
              <a:avLst/>
            </a:prstGeom>
          </p:spPr>
        </p:pic>
      </p:grpSp>
    </p:spTree>
    <p:extLst>
      <p:ext uri="{BB962C8B-B14F-4D97-AF65-F5344CB8AC3E}">
        <p14:creationId xmlns:p14="http://schemas.microsoft.com/office/powerpoint/2010/main" val="53416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afterEffect">
                                  <p:stCondLst>
                                    <p:cond delay="0"/>
                                  </p:stCondLst>
                                  <p:childTnLst>
                                    <p:animMotion origin="layout" path="M -4.16667E-7 3.7037E-7 L -0.00026 -0.02477 " pathEditMode="relative" rAng="0" ptsTypes="AA">
                                      <p:cBhvr>
                                        <p:cTn id="6" dur="1500" fill="hold"/>
                                        <p:tgtEl>
                                          <p:spTgt spid="11"/>
                                        </p:tgtEl>
                                        <p:attrNameLst>
                                          <p:attrName>ppt_x</p:attrName>
                                          <p:attrName>ppt_y</p:attrName>
                                        </p:attrNameLst>
                                      </p:cBhvr>
                                      <p:rCtr x="-13"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1CDC96CF-209E-C1A7-0652-A6868DD77F12}"/>
              </a:ext>
            </a:extLst>
          </p:cNvPr>
          <p:cNvGrpSpPr/>
          <p:nvPr/>
        </p:nvGrpSpPr>
        <p:grpSpPr>
          <a:xfrm>
            <a:off x="102685" y="2424731"/>
            <a:ext cx="11758481" cy="447558"/>
            <a:chOff x="823735" y="2795622"/>
            <a:chExt cx="11758482" cy="447557"/>
          </a:xfrm>
        </p:grpSpPr>
        <p:sp>
          <p:nvSpPr>
            <p:cNvPr id="3" name="Rettangolo con angoli arrotondati 2">
              <a:extLst>
                <a:ext uri="{FF2B5EF4-FFF2-40B4-BE49-F238E27FC236}">
                  <a16:creationId xmlns:a16="http://schemas.microsoft.com/office/drawing/2014/main" id="{4958185D-12C9-9132-070D-B14DA6552929}"/>
                </a:ext>
              </a:extLst>
            </p:cNvPr>
            <p:cNvSpPr/>
            <p:nvPr/>
          </p:nvSpPr>
          <p:spPr>
            <a:xfrm>
              <a:off x="940543" y="2800445"/>
              <a:ext cx="114656" cy="4327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it-IT" sz="1700" dirty="0"/>
            </a:p>
          </p:txBody>
        </p:sp>
        <p:sp>
          <p:nvSpPr>
            <p:cNvPr id="4" name="Rettangolo con angoli arrotondati 3">
              <a:extLst>
                <a:ext uri="{FF2B5EF4-FFF2-40B4-BE49-F238E27FC236}">
                  <a16:creationId xmlns:a16="http://schemas.microsoft.com/office/drawing/2014/main" id="{3A76AE80-9E5F-BEE3-1A3C-24881A6C705B}"/>
                </a:ext>
              </a:extLst>
            </p:cNvPr>
            <p:cNvSpPr/>
            <p:nvPr/>
          </p:nvSpPr>
          <p:spPr>
            <a:xfrm>
              <a:off x="823735" y="2800445"/>
              <a:ext cx="116917" cy="43278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0</a:t>
              </a:r>
            </a:p>
          </p:txBody>
        </p:sp>
        <p:grpSp>
          <p:nvGrpSpPr>
            <p:cNvPr id="5" name="Gruppo 4">
              <a:extLst>
                <a:ext uri="{FF2B5EF4-FFF2-40B4-BE49-F238E27FC236}">
                  <a16:creationId xmlns:a16="http://schemas.microsoft.com/office/drawing/2014/main" id="{ACC80B0E-695C-35DB-1293-7DB8B2B2B400}"/>
                </a:ext>
              </a:extLst>
            </p:cNvPr>
            <p:cNvGrpSpPr/>
            <p:nvPr/>
          </p:nvGrpSpPr>
          <p:grpSpPr>
            <a:xfrm>
              <a:off x="1172006" y="2800445"/>
              <a:ext cx="5024060" cy="432785"/>
              <a:chOff x="399840" y="3015648"/>
              <a:chExt cx="4833974" cy="224986"/>
            </a:xfrm>
          </p:grpSpPr>
          <p:grpSp>
            <p:nvGrpSpPr>
              <p:cNvPr id="47" name="Gruppo 46">
                <a:extLst>
                  <a:ext uri="{FF2B5EF4-FFF2-40B4-BE49-F238E27FC236}">
                    <a16:creationId xmlns:a16="http://schemas.microsoft.com/office/drawing/2014/main" id="{7D3ED8D4-9787-D1BB-35D7-F99009615BD8}"/>
                  </a:ext>
                </a:extLst>
              </p:cNvPr>
              <p:cNvGrpSpPr/>
              <p:nvPr/>
            </p:nvGrpSpPr>
            <p:grpSpPr>
              <a:xfrm>
                <a:off x="399840" y="3015648"/>
                <a:ext cx="1538045" cy="224986"/>
                <a:chOff x="274342" y="3015648"/>
                <a:chExt cx="1538045" cy="224986"/>
              </a:xfrm>
            </p:grpSpPr>
            <p:sp>
              <p:nvSpPr>
                <p:cNvPr id="74" name="Rettangolo con angoli arrotondati 73">
                  <a:extLst>
                    <a:ext uri="{FF2B5EF4-FFF2-40B4-BE49-F238E27FC236}">
                      <a16:creationId xmlns:a16="http://schemas.microsoft.com/office/drawing/2014/main" id="{535E78CD-51D8-E04A-CAEE-EDE894071B4B}"/>
                    </a:ext>
                  </a:extLst>
                </p:cNvPr>
                <p:cNvSpPr/>
                <p:nvPr/>
              </p:nvSpPr>
              <p:spPr>
                <a:xfrm>
                  <a:off x="386732"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75" name="Rettangolo con angoli arrotondati 74">
                  <a:extLst>
                    <a:ext uri="{FF2B5EF4-FFF2-40B4-BE49-F238E27FC236}">
                      <a16:creationId xmlns:a16="http://schemas.microsoft.com/office/drawing/2014/main" id="{E780AE33-2084-EAEC-ED0C-C4EBEA363253}"/>
                    </a:ext>
                  </a:extLst>
                </p:cNvPr>
                <p:cNvSpPr/>
                <p:nvPr/>
              </p:nvSpPr>
              <p:spPr>
                <a:xfrm>
                  <a:off x="274342"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1</a:t>
                  </a:r>
                </a:p>
              </p:txBody>
            </p:sp>
            <p:sp>
              <p:nvSpPr>
                <p:cNvPr id="76" name="Rettangolo con angoli arrotondati 75">
                  <a:extLst>
                    <a:ext uri="{FF2B5EF4-FFF2-40B4-BE49-F238E27FC236}">
                      <a16:creationId xmlns:a16="http://schemas.microsoft.com/office/drawing/2014/main" id="{BF821D36-D91B-DDA9-92E4-BE146BAE9B95}"/>
                    </a:ext>
                  </a:extLst>
                </p:cNvPr>
                <p:cNvSpPr/>
                <p:nvPr/>
              </p:nvSpPr>
              <p:spPr>
                <a:xfrm>
                  <a:off x="502207"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2</a:t>
                  </a:r>
                </a:p>
              </p:txBody>
            </p:sp>
            <p:sp>
              <p:nvSpPr>
                <p:cNvPr id="77" name="Rettangolo con angoli arrotondati 76">
                  <a:extLst>
                    <a:ext uri="{FF2B5EF4-FFF2-40B4-BE49-F238E27FC236}">
                      <a16:creationId xmlns:a16="http://schemas.microsoft.com/office/drawing/2014/main" id="{AEB398E5-D261-44D3-FEDD-CC6B3E814E8F}"/>
                    </a:ext>
                  </a:extLst>
                </p:cNvPr>
                <p:cNvSpPr/>
                <p:nvPr/>
              </p:nvSpPr>
              <p:spPr>
                <a:xfrm>
                  <a:off x="788864"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78" name="Rettangolo con angoli arrotondati 77">
                  <a:extLst>
                    <a:ext uri="{FF2B5EF4-FFF2-40B4-BE49-F238E27FC236}">
                      <a16:creationId xmlns:a16="http://schemas.microsoft.com/office/drawing/2014/main" id="{48E2ED81-58A5-69AC-55A7-E7A6C3E5D135}"/>
                    </a:ext>
                  </a:extLst>
                </p:cNvPr>
                <p:cNvSpPr/>
                <p:nvPr/>
              </p:nvSpPr>
              <p:spPr>
                <a:xfrm>
                  <a:off x="680284"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2</a:t>
                  </a:r>
                </a:p>
              </p:txBody>
            </p:sp>
            <p:sp>
              <p:nvSpPr>
                <p:cNvPr id="79" name="Rettangolo con angoli arrotondati 78">
                  <a:extLst>
                    <a:ext uri="{FF2B5EF4-FFF2-40B4-BE49-F238E27FC236}">
                      <a16:creationId xmlns:a16="http://schemas.microsoft.com/office/drawing/2014/main" id="{32D030CD-60D1-30B7-AC72-B289BFF7E86E}"/>
                    </a:ext>
                  </a:extLst>
                </p:cNvPr>
                <p:cNvSpPr/>
                <p:nvPr/>
              </p:nvSpPr>
              <p:spPr>
                <a:xfrm>
                  <a:off x="904339"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2</a:t>
                  </a:r>
                </a:p>
              </p:txBody>
            </p:sp>
            <p:sp>
              <p:nvSpPr>
                <p:cNvPr id="80" name="Rettangolo con angoli arrotondati 79">
                  <a:extLst>
                    <a:ext uri="{FF2B5EF4-FFF2-40B4-BE49-F238E27FC236}">
                      <a16:creationId xmlns:a16="http://schemas.microsoft.com/office/drawing/2014/main" id="{A34F336B-694C-6ED1-5B5F-6849FCA38513}"/>
                    </a:ext>
                  </a:extLst>
                </p:cNvPr>
                <p:cNvSpPr/>
                <p:nvPr/>
              </p:nvSpPr>
              <p:spPr>
                <a:xfrm>
                  <a:off x="1188179"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81" name="Rettangolo con angoli arrotondati 80">
                  <a:extLst>
                    <a:ext uri="{FF2B5EF4-FFF2-40B4-BE49-F238E27FC236}">
                      <a16:creationId xmlns:a16="http://schemas.microsoft.com/office/drawing/2014/main" id="{A4A1AB03-89F7-8525-A8F9-1AFF8AAD70C1}"/>
                    </a:ext>
                  </a:extLst>
                </p:cNvPr>
                <p:cNvSpPr/>
                <p:nvPr/>
              </p:nvSpPr>
              <p:spPr>
                <a:xfrm>
                  <a:off x="1071979"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3</a:t>
                  </a:r>
                </a:p>
              </p:txBody>
            </p:sp>
            <p:sp>
              <p:nvSpPr>
                <p:cNvPr id="82" name="Rettangolo con angoli arrotondati 81">
                  <a:extLst>
                    <a:ext uri="{FF2B5EF4-FFF2-40B4-BE49-F238E27FC236}">
                      <a16:creationId xmlns:a16="http://schemas.microsoft.com/office/drawing/2014/main" id="{BBE67850-502B-3976-B06A-459175762D7A}"/>
                    </a:ext>
                  </a:extLst>
                </p:cNvPr>
                <p:cNvSpPr/>
                <p:nvPr/>
              </p:nvSpPr>
              <p:spPr>
                <a:xfrm>
                  <a:off x="1303654"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2</a:t>
                  </a:r>
                </a:p>
              </p:txBody>
            </p:sp>
            <p:sp>
              <p:nvSpPr>
                <p:cNvPr id="83" name="Rettangolo con angoli arrotondati 82">
                  <a:extLst>
                    <a:ext uri="{FF2B5EF4-FFF2-40B4-BE49-F238E27FC236}">
                      <a16:creationId xmlns:a16="http://schemas.microsoft.com/office/drawing/2014/main" id="{28FE7233-B7DE-3E4A-E16C-CB6A2484920E}"/>
                    </a:ext>
                  </a:extLst>
                </p:cNvPr>
                <p:cNvSpPr/>
                <p:nvPr/>
              </p:nvSpPr>
              <p:spPr>
                <a:xfrm>
                  <a:off x="1584419"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84" name="Rettangolo con angoli arrotondati 83">
                  <a:extLst>
                    <a:ext uri="{FF2B5EF4-FFF2-40B4-BE49-F238E27FC236}">
                      <a16:creationId xmlns:a16="http://schemas.microsoft.com/office/drawing/2014/main" id="{338D1700-F457-373B-8D73-4115D5204B01}"/>
                    </a:ext>
                  </a:extLst>
                </p:cNvPr>
                <p:cNvSpPr/>
                <p:nvPr/>
              </p:nvSpPr>
              <p:spPr>
                <a:xfrm>
                  <a:off x="1468219"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4</a:t>
                  </a:r>
                </a:p>
              </p:txBody>
            </p:sp>
            <p:sp>
              <p:nvSpPr>
                <p:cNvPr id="85" name="Rettangolo con angoli arrotondati 84">
                  <a:extLst>
                    <a:ext uri="{FF2B5EF4-FFF2-40B4-BE49-F238E27FC236}">
                      <a16:creationId xmlns:a16="http://schemas.microsoft.com/office/drawing/2014/main" id="{1001A73C-39D7-1D74-FFDB-5266BE706A81}"/>
                    </a:ext>
                  </a:extLst>
                </p:cNvPr>
                <p:cNvSpPr/>
                <p:nvPr/>
              </p:nvSpPr>
              <p:spPr>
                <a:xfrm>
                  <a:off x="1699894"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2</a:t>
                  </a:r>
                </a:p>
              </p:txBody>
            </p:sp>
          </p:grpSp>
          <p:grpSp>
            <p:nvGrpSpPr>
              <p:cNvPr id="48" name="Gruppo 47">
                <a:extLst>
                  <a:ext uri="{FF2B5EF4-FFF2-40B4-BE49-F238E27FC236}">
                    <a16:creationId xmlns:a16="http://schemas.microsoft.com/office/drawing/2014/main" id="{DE1C9240-9D61-5CDA-7C48-C3731FD43DB7}"/>
                  </a:ext>
                </a:extLst>
              </p:cNvPr>
              <p:cNvGrpSpPr/>
              <p:nvPr/>
            </p:nvGrpSpPr>
            <p:grpSpPr>
              <a:xfrm>
                <a:off x="2042229" y="3015648"/>
                <a:ext cx="1538045" cy="224986"/>
                <a:chOff x="274342" y="3015648"/>
                <a:chExt cx="1538045" cy="224986"/>
              </a:xfrm>
            </p:grpSpPr>
            <p:sp>
              <p:nvSpPr>
                <p:cNvPr id="62" name="Rettangolo con angoli arrotondati 61">
                  <a:extLst>
                    <a:ext uri="{FF2B5EF4-FFF2-40B4-BE49-F238E27FC236}">
                      <a16:creationId xmlns:a16="http://schemas.microsoft.com/office/drawing/2014/main" id="{8A4A7FBB-738D-4142-2ADD-7F1E5CD62056}"/>
                    </a:ext>
                  </a:extLst>
                </p:cNvPr>
                <p:cNvSpPr/>
                <p:nvPr/>
              </p:nvSpPr>
              <p:spPr>
                <a:xfrm>
                  <a:off x="386732"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63" name="Rettangolo con angoli arrotondati 62">
                  <a:extLst>
                    <a:ext uri="{FF2B5EF4-FFF2-40B4-BE49-F238E27FC236}">
                      <a16:creationId xmlns:a16="http://schemas.microsoft.com/office/drawing/2014/main" id="{8F64EB82-AEF8-3CEE-8AB5-164F01F15505}"/>
                    </a:ext>
                  </a:extLst>
                </p:cNvPr>
                <p:cNvSpPr/>
                <p:nvPr/>
              </p:nvSpPr>
              <p:spPr>
                <a:xfrm>
                  <a:off x="274342"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5</a:t>
                  </a:r>
                </a:p>
              </p:txBody>
            </p:sp>
            <p:sp>
              <p:nvSpPr>
                <p:cNvPr id="64" name="Rettangolo con angoli arrotondati 63">
                  <a:extLst>
                    <a:ext uri="{FF2B5EF4-FFF2-40B4-BE49-F238E27FC236}">
                      <a16:creationId xmlns:a16="http://schemas.microsoft.com/office/drawing/2014/main" id="{03111E11-A1F0-E87A-35DF-1AC9BD35D601}"/>
                    </a:ext>
                  </a:extLst>
                </p:cNvPr>
                <p:cNvSpPr/>
                <p:nvPr/>
              </p:nvSpPr>
              <p:spPr>
                <a:xfrm>
                  <a:off x="502207"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1</a:t>
                  </a:r>
                </a:p>
              </p:txBody>
            </p:sp>
            <p:sp>
              <p:nvSpPr>
                <p:cNvPr id="65" name="Rettangolo con angoli arrotondati 64">
                  <a:extLst>
                    <a:ext uri="{FF2B5EF4-FFF2-40B4-BE49-F238E27FC236}">
                      <a16:creationId xmlns:a16="http://schemas.microsoft.com/office/drawing/2014/main" id="{62465988-AFF7-5953-15AC-F651616977A8}"/>
                    </a:ext>
                  </a:extLst>
                </p:cNvPr>
                <p:cNvSpPr/>
                <p:nvPr/>
              </p:nvSpPr>
              <p:spPr>
                <a:xfrm>
                  <a:off x="788864"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66" name="Rettangolo con angoli arrotondati 65">
                  <a:extLst>
                    <a:ext uri="{FF2B5EF4-FFF2-40B4-BE49-F238E27FC236}">
                      <a16:creationId xmlns:a16="http://schemas.microsoft.com/office/drawing/2014/main" id="{189F2250-C363-CA54-5BCA-75AFF09F3EAB}"/>
                    </a:ext>
                  </a:extLst>
                </p:cNvPr>
                <p:cNvSpPr/>
                <p:nvPr/>
              </p:nvSpPr>
              <p:spPr>
                <a:xfrm>
                  <a:off x="680284"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6</a:t>
                  </a:r>
                </a:p>
              </p:txBody>
            </p:sp>
            <p:sp>
              <p:nvSpPr>
                <p:cNvPr id="67" name="Rettangolo con angoli arrotondati 66">
                  <a:extLst>
                    <a:ext uri="{FF2B5EF4-FFF2-40B4-BE49-F238E27FC236}">
                      <a16:creationId xmlns:a16="http://schemas.microsoft.com/office/drawing/2014/main" id="{1190C980-EAB3-F5F2-B4D3-9616D065E4CB}"/>
                    </a:ext>
                  </a:extLst>
                </p:cNvPr>
                <p:cNvSpPr/>
                <p:nvPr/>
              </p:nvSpPr>
              <p:spPr>
                <a:xfrm>
                  <a:off x="904339"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1</a:t>
                  </a:r>
                </a:p>
              </p:txBody>
            </p:sp>
            <p:sp>
              <p:nvSpPr>
                <p:cNvPr id="68" name="Rettangolo con angoli arrotondati 67">
                  <a:extLst>
                    <a:ext uri="{FF2B5EF4-FFF2-40B4-BE49-F238E27FC236}">
                      <a16:creationId xmlns:a16="http://schemas.microsoft.com/office/drawing/2014/main" id="{59676AE3-C453-7FFE-0CEA-EFBDEF9128F9}"/>
                    </a:ext>
                  </a:extLst>
                </p:cNvPr>
                <p:cNvSpPr/>
                <p:nvPr/>
              </p:nvSpPr>
              <p:spPr>
                <a:xfrm>
                  <a:off x="1188179"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69" name="Rettangolo con angoli arrotondati 68">
                  <a:extLst>
                    <a:ext uri="{FF2B5EF4-FFF2-40B4-BE49-F238E27FC236}">
                      <a16:creationId xmlns:a16="http://schemas.microsoft.com/office/drawing/2014/main" id="{FC25AA39-C752-FD52-4B03-57D6F903B77D}"/>
                    </a:ext>
                  </a:extLst>
                </p:cNvPr>
                <p:cNvSpPr/>
                <p:nvPr/>
              </p:nvSpPr>
              <p:spPr>
                <a:xfrm>
                  <a:off x="1071979"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7</a:t>
                  </a:r>
                </a:p>
              </p:txBody>
            </p:sp>
            <p:sp>
              <p:nvSpPr>
                <p:cNvPr id="70" name="Rettangolo con angoli arrotondati 69">
                  <a:extLst>
                    <a:ext uri="{FF2B5EF4-FFF2-40B4-BE49-F238E27FC236}">
                      <a16:creationId xmlns:a16="http://schemas.microsoft.com/office/drawing/2014/main" id="{00A6A4E3-67FC-DF1E-C3F6-39093005D254}"/>
                    </a:ext>
                  </a:extLst>
                </p:cNvPr>
                <p:cNvSpPr/>
                <p:nvPr/>
              </p:nvSpPr>
              <p:spPr>
                <a:xfrm>
                  <a:off x="1303654"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1</a:t>
                  </a:r>
                </a:p>
              </p:txBody>
            </p:sp>
            <p:sp>
              <p:nvSpPr>
                <p:cNvPr id="71" name="Rettangolo con angoli arrotondati 70">
                  <a:extLst>
                    <a:ext uri="{FF2B5EF4-FFF2-40B4-BE49-F238E27FC236}">
                      <a16:creationId xmlns:a16="http://schemas.microsoft.com/office/drawing/2014/main" id="{2C06EA8B-AA26-F792-9659-8D93739E8F1E}"/>
                    </a:ext>
                  </a:extLst>
                </p:cNvPr>
                <p:cNvSpPr/>
                <p:nvPr/>
              </p:nvSpPr>
              <p:spPr>
                <a:xfrm>
                  <a:off x="1584419"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72" name="Rettangolo con angoli arrotondati 71">
                  <a:extLst>
                    <a:ext uri="{FF2B5EF4-FFF2-40B4-BE49-F238E27FC236}">
                      <a16:creationId xmlns:a16="http://schemas.microsoft.com/office/drawing/2014/main" id="{7D58C607-806B-4618-9210-D90790165577}"/>
                    </a:ext>
                  </a:extLst>
                </p:cNvPr>
                <p:cNvSpPr/>
                <p:nvPr/>
              </p:nvSpPr>
              <p:spPr>
                <a:xfrm>
                  <a:off x="1468219"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8</a:t>
                  </a:r>
                </a:p>
              </p:txBody>
            </p:sp>
            <p:sp>
              <p:nvSpPr>
                <p:cNvPr id="73" name="Rettangolo con angoli arrotondati 72">
                  <a:extLst>
                    <a:ext uri="{FF2B5EF4-FFF2-40B4-BE49-F238E27FC236}">
                      <a16:creationId xmlns:a16="http://schemas.microsoft.com/office/drawing/2014/main" id="{8F04F109-CAA5-B2F5-3C46-DE7E5977C3D0}"/>
                    </a:ext>
                  </a:extLst>
                </p:cNvPr>
                <p:cNvSpPr/>
                <p:nvPr/>
              </p:nvSpPr>
              <p:spPr>
                <a:xfrm>
                  <a:off x="1699894"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1</a:t>
                  </a:r>
                </a:p>
              </p:txBody>
            </p:sp>
          </p:grpSp>
          <p:grpSp>
            <p:nvGrpSpPr>
              <p:cNvPr id="49" name="Gruppo 48">
                <a:extLst>
                  <a:ext uri="{FF2B5EF4-FFF2-40B4-BE49-F238E27FC236}">
                    <a16:creationId xmlns:a16="http://schemas.microsoft.com/office/drawing/2014/main" id="{1B456ABE-0759-9C95-9173-419045968D0F}"/>
                  </a:ext>
                </a:extLst>
              </p:cNvPr>
              <p:cNvGrpSpPr/>
              <p:nvPr/>
            </p:nvGrpSpPr>
            <p:grpSpPr>
              <a:xfrm>
                <a:off x="3695769" y="3015648"/>
                <a:ext cx="1538045" cy="224986"/>
                <a:chOff x="274342" y="3015648"/>
                <a:chExt cx="1538045" cy="224986"/>
              </a:xfrm>
            </p:grpSpPr>
            <p:sp>
              <p:nvSpPr>
                <p:cNvPr id="50" name="Rettangolo con angoli arrotondati 49">
                  <a:extLst>
                    <a:ext uri="{FF2B5EF4-FFF2-40B4-BE49-F238E27FC236}">
                      <a16:creationId xmlns:a16="http://schemas.microsoft.com/office/drawing/2014/main" id="{CE793B37-F765-7270-407F-EDAB38FD4DC9}"/>
                    </a:ext>
                  </a:extLst>
                </p:cNvPr>
                <p:cNvSpPr/>
                <p:nvPr/>
              </p:nvSpPr>
              <p:spPr>
                <a:xfrm>
                  <a:off x="386732"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51" name="Rettangolo con angoli arrotondati 50">
                  <a:extLst>
                    <a:ext uri="{FF2B5EF4-FFF2-40B4-BE49-F238E27FC236}">
                      <a16:creationId xmlns:a16="http://schemas.microsoft.com/office/drawing/2014/main" id="{FF9E5D0D-79DB-51E7-B7CF-0E46A3815287}"/>
                    </a:ext>
                  </a:extLst>
                </p:cNvPr>
                <p:cNvSpPr/>
                <p:nvPr/>
              </p:nvSpPr>
              <p:spPr>
                <a:xfrm>
                  <a:off x="274342"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9</a:t>
                  </a:r>
                </a:p>
              </p:txBody>
            </p:sp>
            <p:sp>
              <p:nvSpPr>
                <p:cNvPr id="52" name="Rettangolo con angoli arrotondati 51">
                  <a:extLst>
                    <a:ext uri="{FF2B5EF4-FFF2-40B4-BE49-F238E27FC236}">
                      <a16:creationId xmlns:a16="http://schemas.microsoft.com/office/drawing/2014/main" id="{7846B929-8FE8-8E70-1241-9FE4952CFDDE}"/>
                    </a:ext>
                  </a:extLst>
                </p:cNvPr>
                <p:cNvSpPr/>
                <p:nvPr/>
              </p:nvSpPr>
              <p:spPr>
                <a:xfrm>
                  <a:off x="502207"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4</a:t>
                  </a:r>
                </a:p>
              </p:txBody>
            </p:sp>
            <p:sp>
              <p:nvSpPr>
                <p:cNvPr id="53" name="Rettangolo con angoli arrotondati 52">
                  <a:extLst>
                    <a:ext uri="{FF2B5EF4-FFF2-40B4-BE49-F238E27FC236}">
                      <a16:creationId xmlns:a16="http://schemas.microsoft.com/office/drawing/2014/main" id="{D9F9F66D-A073-305D-19FB-89DBF6833369}"/>
                    </a:ext>
                  </a:extLst>
                </p:cNvPr>
                <p:cNvSpPr/>
                <p:nvPr/>
              </p:nvSpPr>
              <p:spPr>
                <a:xfrm>
                  <a:off x="788864"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54" name="Rettangolo con angoli arrotondati 53">
                  <a:extLst>
                    <a:ext uri="{FF2B5EF4-FFF2-40B4-BE49-F238E27FC236}">
                      <a16:creationId xmlns:a16="http://schemas.microsoft.com/office/drawing/2014/main" id="{318C0AF9-68AD-B911-0F72-ACF713997E78}"/>
                    </a:ext>
                  </a:extLst>
                </p:cNvPr>
                <p:cNvSpPr/>
                <p:nvPr/>
              </p:nvSpPr>
              <p:spPr>
                <a:xfrm>
                  <a:off x="680284"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10</a:t>
                  </a:r>
                </a:p>
              </p:txBody>
            </p:sp>
            <p:sp>
              <p:nvSpPr>
                <p:cNvPr id="55" name="Rettangolo con angoli arrotondati 54">
                  <a:extLst>
                    <a:ext uri="{FF2B5EF4-FFF2-40B4-BE49-F238E27FC236}">
                      <a16:creationId xmlns:a16="http://schemas.microsoft.com/office/drawing/2014/main" id="{AAD65082-9342-C574-1B52-56A3A1B6184D}"/>
                    </a:ext>
                  </a:extLst>
                </p:cNvPr>
                <p:cNvSpPr/>
                <p:nvPr/>
              </p:nvSpPr>
              <p:spPr>
                <a:xfrm>
                  <a:off x="904339"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4</a:t>
                  </a:r>
                </a:p>
              </p:txBody>
            </p:sp>
            <p:sp>
              <p:nvSpPr>
                <p:cNvPr id="56" name="Rettangolo con angoli arrotondati 55">
                  <a:extLst>
                    <a:ext uri="{FF2B5EF4-FFF2-40B4-BE49-F238E27FC236}">
                      <a16:creationId xmlns:a16="http://schemas.microsoft.com/office/drawing/2014/main" id="{C53ECFD0-E93A-31FC-514E-5F6A62E357B0}"/>
                    </a:ext>
                  </a:extLst>
                </p:cNvPr>
                <p:cNvSpPr/>
                <p:nvPr/>
              </p:nvSpPr>
              <p:spPr>
                <a:xfrm>
                  <a:off x="1188179"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57" name="Rettangolo con angoli arrotondati 56">
                  <a:extLst>
                    <a:ext uri="{FF2B5EF4-FFF2-40B4-BE49-F238E27FC236}">
                      <a16:creationId xmlns:a16="http://schemas.microsoft.com/office/drawing/2014/main" id="{4084BFBD-2080-20B9-B01A-42C150CFFD4E}"/>
                    </a:ext>
                  </a:extLst>
                </p:cNvPr>
                <p:cNvSpPr/>
                <p:nvPr/>
              </p:nvSpPr>
              <p:spPr>
                <a:xfrm>
                  <a:off x="1071979"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11</a:t>
                  </a:r>
                </a:p>
              </p:txBody>
            </p:sp>
            <p:sp>
              <p:nvSpPr>
                <p:cNvPr id="58" name="Rettangolo con angoli arrotondati 57">
                  <a:extLst>
                    <a:ext uri="{FF2B5EF4-FFF2-40B4-BE49-F238E27FC236}">
                      <a16:creationId xmlns:a16="http://schemas.microsoft.com/office/drawing/2014/main" id="{30472948-33A0-5331-0AAB-879652B737CC}"/>
                    </a:ext>
                  </a:extLst>
                </p:cNvPr>
                <p:cNvSpPr/>
                <p:nvPr/>
              </p:nvSpPr>
              <p:spPr>
                <a:xfrm>
                  <a:off x="1303654"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4</a:t>
                  </a:r>
                </a:p>
              </p:txBody>
            </p:sp>
            <p:sp>
              <p:nvSpPr>
                <p:cNvPr id="59" name="Rettangolo con angoli arrotondati 58">
                  <a:extLst>
                    <a:ext uri="{FF2B5EF4-FFF2-40B4-BE49-F238E27FC236}">
                      <a16:creationId xmlns:a16="http://schemas.microsoft.com/office/drawing/2014/main" id="{42139521-82EB-ED7F-C9C0-25126FCA6AAC}"/>
                    </a:ext>
                  </a:extLst>
                </p:cNvPr>
                <p:cNvSpPr/>
                <p:nvPr/>
              </p:nvSpPr>
              <p:spPr>
                <a:xfrm>
                  <a:off x="1584419"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60" name="Rettangolo con angoli arrotondati 59">
                  <a:extLst>
                    <a:ext uri="{FF2B5EF4-FFF2-40B4-BE49-F238E27FC236}">
                      <a16:creationId xmlns:a16="http://schemas.microsoft.com/office/drawing/2014/main" id="{92F80DDC-E030-1F42-6494-0E0EB0B90EE1}"/>
                    </a:ext>
                  </a:extLst>
                </p:cNvPr>
                <p:cNvSpPr/>
                <p:nvPr/>
              </p:nvSpPr>
              <p:spPr>
                <a:xfrm>
                  <a:off x="1468219"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12</a:t>
                  </a:r>
                </a:p>
              </p:txBody>
            </p:sp>
            <p:sp>
              <p:nvSpPr>
                <p:cNvPr id="61" name="Rettangolo con angoli arrotondati 60">
                  <a:extLst>
                    <a:ext uri="{FF2B5EF4-FFF2-40B4-BE49-F238E27FC236}">
                      <a16:creationId xmlns:a16="http://schemas.microsoft.com/office/drawing/2014/main" id="{0B6FDFAA-A51D-403F-0FE9-EBBF33874FDA}"/>
                    </a:ext>
                  </a:extLst>
                </p:cNvPr>
                <p:cNvSpPr/>
                <p:nvPr/>
              </p:nvSpPr>
              <p:spPr>
                <a:xfrm>
                  <a:off x="1699894"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4</a:t>
                  </a:r>
                </a:p>
              </p:txBody>
            </p:sp>
          </p:grpSp>
        </p:grpSp>
        <p:grpSp>
          <p:nvGrpSpPr>
            <p:cNvPr id="6" name="Gruppo 5">
              <a:extLst>
                <a:ext uri="{FF2B5EF4-FFF2-40B4-BE49-F238E27FC236}">
                  <a16:creationId xmlns:a16="http://schemas.microsoft.com/office/drawing/2014/main" id="{5064048E-1981-1782-DF38-FC6511AC2D7C}"/>
                </a:ext>
              </a:extLst>
            </p:cNvPr>
            <p:cNvGrpSpPr/>
            <p:nvPr/>
          </p:nvGrpSpPr>
          <p:grpSpPr>
            <a:xfrm>
              <a:off x="7558158" y="2800445"/>
              <a:ext cx="5024059" cy="432785"/>
              <a:chOff x="-117616" y="3015648"/>
              <a:chExt cx="4833973" cy="224986"/>
            </a:xfrm>
          </p:grpSpPr>
          <p:grpSp>
            <p:nvGrpSpPr>
              <p:cNvPr id="8" name="Gruppo 7">
                <a:extLst>
                  <a:ext uri="{FF2B5EF4-FFF2-40B4-BE49-F238E27FC236}">
                    <a16:creationId xmlns:a16="http://schemas.microsoft.com/office/drawing/2014/main" id="{ABB255FB-0194-8CD0-4175-773C8E41B65F}"/>
                  </a:ext>
                </a:extLst>
              </p:cNvPr>
              <p:cNvGrpSpPr/>
              <p:nvPr/>
            </p:nvGrpSpPr>
            <p:grpSpPr>
              <a:xfrm>
                <a:off x="-117616" y="3015648"/>
                <a:ext cx="1538044" cy="224986"/>
                <a:chOff x="-243114" y="3015648"/>
                <a:chExt cx="1538044" cy="224986"/>
              </a:xfrm>
            </p:grpSpPr>
            <p:sp>
              <p:nvSpPr>
                <p:cNvPr id="35" name="Rettangolo con angoli arrotondati 34">
                  <a:extLst>
                    <a:ext uri="{FF2B5EF4-FFF2-40B4-BE49-F238E27FC236}">
                      <a16:creationId xmlns:a16="http://schemas.microsoft.com/office/drawing/2014/main" id="{77BE1F03-9BFB-B673-9DA6-83E7FDE24391}"/>
                    </a:ext>
                  </a:extLst>
                </p:cNvPr>
                <p:cNvSpPr/>
                <p:nvPr/>
              </p:nvSpPr>
              <p:spPr>
                <a:xfrm>
                  <a:off x="-130724"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36" name="Rettangolo con angoli arrotondati 35">
                  <a:extLst>
                    <a:ext uri="{FF2B5EF4-FFF2-40B4-BE49-F238E27FC236}">
                      <a16:creationId xmlns:a16="http://schemas.microsoft.com/office/drawing/2014/main" id="{9EF1006E-1100-8BF8-8040-1F46DB84B5C0}"/>
                    </a:ext>
                  </a:extLst>
                </p:cNvPr>
                <p:cNvSpPr/>
                <p:nvPr/>
              </p:nvSpPr>
              <p:spPr>
                <a:xfrm>
                  <a:off x="-243114"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1</a:t>
                  </a:r>
                </a:p>
              </p:txBody>
            </p:sp>
            <p:sp>
              <p:nvSpPr>
                <p:cNvPr id="37" name="Rettangolo con angoli arrotondati 36">
                  <a:extLst>
                    <a:ext uri="{FF2B5EF4-FFF2-40B4-BE49-F238E27FC236}">
                      <a16:creationId xmlns:a16="http://schemas.microsoft.com/office/drawing/2014/main" id="{22C8B6C3-9852-499B-5114-8BD5D4443C80}"/>
                    </a:ext>
                  </a:extLst>
                </p:cNvPr>
                <p:cNvSpPr/>
                <p:nvPr/>
              </p:nvSpPr>
              <p:spPr>
                <a:xfrm>
                  <a:off x="-15249"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3</a:t>
                  </a:r>
                </a:p>
              </p:txBody>
            </p:sp>
            <p:sp>
              <p:nvSpPr>
                <p:cNvPr id="38" name="Rettangolo con angoli arrotondati 37">
                  <a:extLst>
                    <a:ext uri="{FF2B5EF4-FFF2-40B4-BE49-F238E27FC236}">
                      <a16:creationId xmlns:a16="http://schemas.microsoft.com/office/drawing/2014/main" id="{D9147087-E258-BC70-EA1D-A7499AB402B7}"/>
                    </a:ext>
                  </a:extLst>
                </p:cNvPr>
                <p:cNvSpPr/>
                <p:nvPr/>
              </p:nvSpPr>
              <p:spPr>
                <a:xfrm>
                  <a:off x="271408"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39" name="Rettangolo con angoli arrotondati 38">
                  <a:extLst>
                    <a:ext uri="{FF2B5EF4-FFF2-40B4-BE49-F238E27FC236}">
                      <a16:creationId xmlns:a16="http://schemas.microsoft.com/office/drawing/2014/main" id="{6621F3B5-AC6F-6831-30D9-8D2A2732F9C8}"/>
                    </a:ext>
                  </a:extLst>
                </p:cNvPr>
                <p:cNvSpPr/>
                <p:nvPr/>
              </p:nvSpPr>
              <p:spPr>
                <a:xfrm>
                  <a:off x="162828"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2</a:t>
                  </a:r>
                </a:p>
              </p:txBody>
            </p:sp>
            <p:sp>
              <p:nvSpPr>
                <p:cNvPr id="40" name="Rettangolo con angoli arrotondati 39">
                  <a:extLst>
                    <a:ext uri="{FF2B5EF4-FFF2-40B4-BE49-F238E27FC236}">
                      <a16:creationId xmlns:a16="http://schemas.microsoft.com/office/drawing/2014/main" id="{6CFAE949-F328-A9DA-A347-115696BEC565}"/>
                    </a:ext>
                  </a:extLst>
                </p:cNvPr>
                <p:cNvSpPr/>
                <p:nvPr/>
              </p:nvSpPr>
              <p:spPr>
                <a:xfrm>
                  <a:off x="386883"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3</a:t>
                  </a:r>
                </a:p>
              </p:txBody>
            </p:sp>
            <p:sp>
              <p:nvSpPr>
                <p:cNvPr id="41" name="Rettangolo con angoli arrotondati 40">
                  <a:extLst>
                    <a:ext uri="{FF2B5EF4-FFF2-40B4-BE49-F238E27FC236}">
                      <a16:creationId xmlns:a16="http://schemas.microsoft.com/office/drawing/2014/main" id="{A67BF2D8-25E1-797E-B931-F0B869CABFBD}"/>
                    </a:ext>
                  </a:extLst>
                </p:cNvPr>
                <p:cNvSpPr/>
                <p:nvPr/>
              </p:nvSpPr>
              <p:spPr>
                <a:xfrm>
                  <a:off x="670722"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42" name="Rettangolo con angoli arrotondati 41">
                  <a:extLst>
                    <a:ext uri="{FF2B5EF4-FFF2-40B4-BE49-F238E27FC236}">
                      <a16:creationId xmlns:a16="http://schemas.microsoft.com/office/drawing/2014/main" id="{5EC97BE4-B455-ABB1-B4E4-AC062014AEFF}"/>
                    </a:ext>
                  </a:extLst>
                </p:cNvPr>
                <p:cNvSpPr/>
                <p:nvPr/>
              </p:nvSpPr>
              <p:spPr>
                <a:xfrm>
                  <a:off x="554523"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3</a:t>
                  </a:r>
                </a:p>
              </p:txBody>
            </p:sp>
            <p:sp>
              <p:nvSpPr>
                <p:cNvPr id="43" name="Rettangolo con angoli arrotondati 42">
                  <a:extLst>
                    <a:ext uri="{FF2B5EF4-FFF2-40B4-BE49-F238E27FC236}">
                      <a16:creationId xmlns:a16="http://schemas.microsoft.com/office/drawing/2014/main" id="{4AE2956F-EDB4-4267-DCF7-951D3E773972}"/>
                    </a:ext>
                  </a:extLst>
                </p:cNvPr>
                <p:cNvSpPr/>
                <p:nvPr/>
              </p:nvSpPr>
              <p:spPr>
                <a:xfrm>
                  <a:off x="786198"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3</a:t>
                  </a:r>
                </a:p>
              </p:txBody>
            </p:sp>
            <p:sp>
              <p:nvSpPr>
                <p:cNvPr id="44" name="Rettangolo con angoli arrotondati 43">
                  <a:extLst>
                    <a:ext uri="{FF2B5EF4-FFF2-40B4-BE49-F238E27FC236}">
                      <a16:creationId xmlns:a16="http://schemas.microsoft.com/office/drawing/2014/main" id="{516F95BD-3080-71CC-85E8-E7EC2A3EBA3A}"/>
                    </a:ext>
                  </a:extLst>
                </p:cNvPr>
                <p:cNvSpPr/>
                <p:nvPr/>
              </p:nvSpPr>
              <p:spPr>
                <a:xfrm>
                  <a:off x="1066963"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45" name="Rettangolo con angoli arrotondati 44">
                  <a:extLst>
                    <a:ext uri="{FF2B5EF4-FFF2-40B4-BE49-F238E27FC236}">
                      <a16:creationId xmlns:a16="http://schemas.microsoft.com/office/drawing/2014/main" id="{86132994-71B7-D90F-50F9-7681A7DEE86E}"/>
                    </a:ext>
                  </a:extLst>
                </p:cNvPr>
                <p:cNvSpPr/>
                <p:nvPr/>
              </p:nvSpPr>
              <p:spPr>
                <a:xfrm>
                  <a:off x="950762"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4</a:t>
                  </a:r>
                </a:p>
              </p:txBody>
            </p:sp>
            <p:sp>
              <p:nvSpPr>
                <p:cNvPr id="46" name="Rettangolo con angoli arrotondati 45">
                  <a:extLst>
                    <a:ext uri="{FF2B5EF4-FFF2-40B4-BE49-F238E27FC236}">
                      <a16:creationId xmlns:a16="http://schemas.microsoft.com/office/drawing/2014/main" id="{7ED842DD-89E0-CF08-1B69-FC44440D6632}"/>
                    </a:ext>
                  </a:extLst>
                </p:cNvPr>
                <p:cNvSpPr/>
                <p:nvPr/>
              </p:nvSpPr>
              <p:spPr>
                <a:xfrm>
                  <a:off x="1182437"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3</a:t>
                  </a:r>
                </a:p>
              </p:txBody>
            </p:sp>
          </p:grpSp>
          <p:grpSp>
            <p:nvGrpSpPr>
              <p:cNvPr id="9" name="Gruppo 8">
                <a:extLst>
                  <a:ext uri="{FF2B5EF4-FFF2-40B4-BE49-F238E27FC236}">
                    <a16:creationId xmlns:a16="http://schemas.microsoft.com/office/drawing/2014/main" id="{B3FE5E0F-D94E-0777-B035-2E15ACF93D5B}"/>
                  </a:ext>
                </a:extLst>
              </p:cNvPr>
              <p:cNvGrpSpPr/>
              <p:nvPr/>
            </p:nvGrpSpPr>
            <p:grpSpPr>
              <a:xfrm>
                <a:off x="1524774" y="3015648"/>
                <a:ext cx="1538043" cy="224986"/>
                <a:chOff x="-243113" y="3015648"/>
                <a:chExt cx="1538043" cy="224986"/>
              </a:xfrm>
            </p:grpSpPr>
            <p:sp>
              <p:nvSpPr>
                <p:cNvPr id="23" name="Rettangolo con angoli arrotondati 22">
                  <a:extLst>
                    <a:ext uri="{FF2B5EF4-FFF2-40B4-BE49-F238E27FC236}">
                      <a16:creationId xmlns:a16="http://schemas.microsoft.com/office/drawing/2014/main" id="{3AA940D1-D15E-2082-7B4E-F3637EC4438F}"/>
                    </a:ext>
                  </a:extLst>
                </p:cNvPr>
                <p:cNvSpPr/>
                <p:nvPr/>
              </p:nvSpPr>
              <p:spPr>
                <a:xfrm>
                  <a:off x="-130724"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24" name="Rettangolo con angoli arrotondati 23">
                  <a:extLst>
                    <a:ext uri="{FF2B5EF4-FFF2-40B4-BE49-F238E27FC236}">
                      <a16:creationId xmlns:a16="http://schemas.microsoft.com/office/drawing/2014/main" id="{C0FD0057-0366-231A-E45D-865C48754E17}"/>
                    </a:ext>
                  </a:extLst>
                </p:cNvPr>
                <p:cNvSpPr/>
                <p:nvPr/>
              </p:nvSpPr>
              <p:spPr>
                <a:xfrm>
                  <a:off x="-243113"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5</a:t>
                  </a:r>
                </a:p>
              </p:txBody>
            </p:sp>
            <p:sp>
              <p:nvSpPr>
                <p:cNvPr id="25" name="Rettangolo con angoli arrotondati 24">
                  <a:extLst>
                    <a:ext uri="{FF2B5EF4-FFF2-40B4-BE49-F238E27FC236}">
                      <a16:creationId xmlns:a16="http://schemas.microsoft.com/office/drawing/2014/main" id="{640B1768-AA7B-BE57-687A-B9CD6E240663}"/>
                    </a:ext>
                  </a:extLst>
                </p:cNvPr>
                <p:cNvSpPr/>
                <p:nvPr/>
              </p:nvSpPr>
              <p:spPr>
                <a:xfrm>
                  <a:off x="-15249"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3</a:t>
                  </a:r>
                </a:p>
              </p:txBody>
            </p:sp>
            <p:sp>
              <p:nvSpPr>
                <p:cNvPr id="26" name="Rettangolo con angoli arrotondati 25">
                  <a:extLst>
                    <a:ext uri="{FF2B5EF4-FFF2-40B4-BE49-F238E27FC236}">
                      <a16:creationId xmlns:a16="http://schemas.microsoft.com/office/drawing/2014/main" id="{96C02BF4-4DC2-E4BA-7C90-23E8C23505A0}"/>
                    </a:ext>
                  </a:extLst>
                </p:cNvPr>
                <p:cNvSpPr/>
                <p:nvPr/>
              </p:nvSpPr>
              <p:spPr>
                <a:xfrm>
                  <a:off x="271408"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27" name="Rettangolo con angoli arrotondati 26">
                  <a:extLst>
                    <a:ext uri="{FF2B5EF4-FFF2-40B4-BE49-F238E27FC236}">
                      <a16:creationId xmlns:a16="http://schemas.microsoft.com/office/drawing/2014/main" id="{969A3C6F-DF9E-643B-4C72-28E9EAA11298}"/>
                    </a:ext>
                  </a:extLst>
                </p:cNvPr>
                <p:cNvSpPr/>
                <p:nvPr/>
              </p:nvSpPr>
              <p:spPr>
                <a:xfrm>
                  <a:off x="162828"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6</a:t>
                  </a:r>
                </a:p>
              </p:txBody>
            </p:sp>
            <p:sp>
              <p:nvSpPr>
                <p:cNvPr id="28" name="Rettangolo con angoli arrotondati 27">
                  <a:extLst>
                    <a:ext uri="{FF2B5EF4-FFF2-40B4-BE49-F238E27FC236}">
                      <a16:creationId xmlns:a16="http://schemas.microsoft.com/office/drawing/2014/main" id="{D522745E-FF38-55FF-D15C-B6406780253B}"/>
                    </a:ext>
                  </a:extLst>
                </p:cNvPr>
                <p:cNvSpPr/>
                <p:nvPr/>
              </p:nvSpPr>
              <p:spPr>
                <a:xfrm>
                  <a:off x="386883"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3</a:t>
                  </a:r>
                </a:p>
              </p:txBody>
            </p:sp>
            <p:sp>
              <p:nvSpPr>
                <p:cNvPr id="29" name="Rettangolo con angoli arrotondati 28">
                  <a:extLst>
                    <a:ext uri="{FF2B5EF4-FFF2-40B4-BE49-F238E27FC236}">
                      <a16:creationId xmlns:a16="http://schemas.microsoft.com/office/drawing/2014/main" id="{19F4B0D3-2FC8-BD60-2FF4-BE92CAC16DF8}"/>
                    </a:ext>
                  </a:extLst>
                </p:cNvPr>
                <p:cNvSpPr/>
                <p:nvPr/>
              </p:nvSpPr>
              <p:spPr>
                <a:xfrm>
                  <a:off x="670722"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30" name="Rettangolo con angoli arrotondati 29">
                  <a:extLst>
                    <a:ext uri="{FF2B5EF4-FFF2-40B4-BE49-F238E27FC236}">
                      <a16:creationId xmlns:a16="http://schemas.microsoft.com/office/drawing/2014/main" id="{6E830AFD-329E-9E70-5F02-A987FC8FE865}"/>
                    </a:ext>
                  </a:extLst>
                </p:cNvPr>
                <p:cNvSpPr/>
                <p:nvPr/>
              </p:nvSpPr>
              <p:spPr>
                <a:xfrm>
                  <a:off x="554523"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7</a:t>
                  </a:r>
                </a:p>
              </p:txBody>
            </p:sp>
            <p:sp>
              <p:nvSpPr>
                <p:cNvPr id="31" name="Rettangolo con angoli arrotondati 30">
                  <a:extLst>
                    <a:ext uri="{FF2B5EF4-FFF2-40B4-BE49-F238E27FC236}">
                      <a16:creationId xmlns:a16="http://schemas.microsoft.com/office/drawing/2014/main" id="{53F74689-CF61-59AA-084E-C8EC7216DB8B}"/>
                    </a:ext>
                  </a:extLst>
                </p:cNvPr>
                <p:cNvSpPr/>
                <p:nvPr/>
              </p:nvSpPr>
              <p:spPr>
                <a:xfrm>
                  <a:off x="786198"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3</a:t>
                  </a:r>
                </a:p>
              </p:txBody>
            </p:sp>
            <p:sp>
              <p:nvSpPr>
                <p:cNvPr id="32" name="Rettangolo con angoli arrotondati 31">
                  <a:extLst>
                    <a:ext uri="{FF2B5EF4-FFF2-40B4-BE49-F238E27FC236}">
                      <a16:creationId xmlns:a16="http://schemas.microsoft.com/office/drawing/2014/main" id="{E5262BB0-E130-2867-7183-78BAB9E97BE9}"/>
                    </a:ext>
                  </a:extLst>
                </p:cNvPr>
                <p:cNvSpPr/>
                <p:nvPr/>
              </p:nvSpPr>
              <p:spPr>
                <a:xfrm>
                  <a:off x="1066963"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33" name="Rettangolo con angoli arrotondati 32">
                  <a:extLst>
                    <a:ext uri="{FF2B5EF4-FFF2-40B4-BE49-F238E27FC236}">
                      <a16:creationId xmlns:a16="http://schemas.microsoft.com/office/drawing/2014/main" id="{DDA26461-42D6-EE31-E505-5D3EFFDF29FF}"/>
                    </a:ext>
                  </a:extLst>
                </p:cNvPr>
                <p:cNvSpPr/>
                <p:nvPr/>
              </p:nvSpPr>
              <p:spPr>
                <a:xfrm>
                  <a:off x="950762"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8</a:t>
                  </a:r>
                </a:p>
              </p:txBody>
            </p:sp>
            <p:sp>
              <p:nvSpPr>
                <p:cNvPr id="34" name="Rettangolo con angoli arrotondati 33">
                  <a:extLst>
                    <a:ext uri="{FF2B5EF4-FFF2-40B4-BE49-F238E27FC236}">
                      <a16:creationId xmlns:a16="http://schemas.microsoft.com/office/drawing/2014/main" id="{1844513C-1D3C-DB29-02BD-F5A391B876E7}"/>
                    </a:ext>
                  </a:extLst>
                </p:cNvPr>
                <p:cNvSpPr/>
                <p:nvPr/>
              </p:nvSpPr>
              <p:spPr>
                <a:xfrm>
                  <a:off x="1182437"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3</a:t>
                  </a:r>
                </a:p>
              </p:txBody>
            </p:sp>
          </p:grpSp>
          <p:grpSp>
            <p:nvGrpSpPr>
              <p:cNvPr id="10" name="Gruppo 9">
                <a:extLst>
                  <a:ext uri="{FF2B5EF4-FFF2-40B4-BE49-F238E27FC236}">
                    <a16:creationId xmlns:a16="http://schemas.microsoft.com/office/drawing/2014/main" id="{1DA9DF7B-1213-37DE-C80C-69FEFD19503E}"/>
                  </a:ext>
                </a:extLst>
              </p:cNvPr>
              <p:cNvGrpSpPr/>
              <p:nvPr/>
            </p:nvGrpSpPr>
            <p:grpSpPr>
              <a:xfrm>
                <a:off x="3178313" y="3015648"/>
                <a:ext cx="1538044" cy="224986"/>
                <a:chOff x="-243114" y="3015648"/>
                <a:chExt cx="1538044" cy="224986"/>
              </a:xfrm>
            </p:grpSpPr>
            <p:sp>
              <p:nvSpPr>
                <p:cNvPr id="11" name="Rettangolo con angoli arrotondati 10">
                  <a:extLst>
                    <a:ext uri="{FF2B5EF4-FFF2-40B4-BE49-F238E27FC236}">
                      <a16:creationId xmlns:a16="http://schemas.microsoft.com/office/drawing/2014/main" id="{78EE8C29-BA88-2F41-5C51-0BD7556E2AD8}"/>
                    </a:ext>
                  </a:extLst>
                </p:cNvPr>
                <p:cNvSpPr/>
                <p:nvPr/>
              </p:nvSpPr>
              <p:spPr>
                <a:xfrm>
                  <a:off x="-130724"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12" name="Rettangolo con angoli arrotondati 11">
                  <a:extLst>
                    <a:ext uri="{FF2B5EF4-FFF2-40B4-BE49-F238E27FC236}">
                      <a16:creationId xmlns:a16="http://schemas.microsoft.com/office/drawing/2014/main" id="{E7744094-2626-8DB3-13DA-814CDB4F2411}"/>
                    </a:ext>
                  </a:extLst>
                </p:cNvPr>
                <p:cNvSpPr/>
                <p:nvPr/>
              </p:nvSpPr>
              <p:spPr>
                <a:xfrm>
                  <a:off x="-243114"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9</a:t>
                  </a:r>
                </a:p>
              </p:txBody>
            </p:sp>
            <p:sp>
              <p:nvSpPr>
                <p:cNvPr id="13" name="Rettangolo con angoli arrotondati 12">
                  <a:extLst>
                    <a:ext uri="{FF2B5EF4-FFF2-40B4-BE49-F238E27FC236}">
                      <a16:creationId xmlns:a16="http://schemas.microsoft.com/office/drawing/2014/main" id="{81FCAAD1-53D5-DBF2-6C6F-95A5869FDB9E}"/>
                    </a:ext>
                  </a:extLst>
                </p:cNvPr>
                <p:cNvSpPr/>
                <p:nvPr/>
              </p:nvSpPr>
              <p:spPr>
                <a:xfrm>
                  <a:off x="-15249"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4</a:t>
                  </a:r>
                </a:p>
              </p:txBody>
            </p:sp>
            <p:sp>
              <p:nvSpPr>
                <p:cNvPr id="14" name="Rettangolo con angoli arrotondati 13">
                  <a:extLst>
                    <a:ext uri="{FF2B5EF4-FFF2-40B4-BE49-F238E27FC236}">
                      <a16:creationId xmlns:a16="http://schemas.microsoft.com/office/drawing/2014/main" id="{00D6FE73-92E7-5F8A-7304-E088C4264556}"/>
                    </a:ext>
                  </a:extLst>
                </p:cNvPr>
                <p:cNvSpPr/>
                <p:nvPr/>
              </p:nvSpPr>
              <p:spPr>
                <a:xfrm>
                  <a:off x="271408"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dirty="0"/>
                </a:p>
              </p:txBody>
            </p:sp>
            <p:sp>
              <p:nvSpPr>
                <p:cNvPr id="15" name="Rettangolo con angoli arrotondati 14">
                  <a:extLst>
                    <a:ext uri="{FF2B5EF4-FFF2-40B4-BE49-F238E27FC236}">
                      <a16:creationId xmlns:a16="http://schemas.microsoft.com/office/drawing/2014/main" id="{3E69093A-B7AA-7726-B082-E83482FBADC6}"/>
                    </a:ext>
                  </a:extLst>
                </p:cNvPr>
                <p:cNvSpPr/>
                <p:nvPr/>
              </p:nvSpPr>
              <p:spPr>
                <a:xfrm>
                  <a:off x="162828"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10</a:t>
                  </a:r>
                </a:p>
              </p:txBody>
            </p:sp>
            <p:sp>
              <p:nvSpPr>
                <p:cNvPr id="16" name="Rettangolo con angoli arrotondati 15">
                  <a:extLst>
                    <a:ext uri="{FF2B5EF4-FFF2-40B4-BE49-F238E27FC236}">
                      <a16:creationId xmlns:a16="http://schemas.microsoft.com/office/drawing/2014/main" id="{19720C0D-80C1-213F-B379-F5D98D575A49}"/>
                    </a:ext>
                  </a:extLst>
                </p:cNvPr>
                <p:cNvSpPr/>
                <p:nvPr/>
              </p:nvSpPr>
              <p:spPr>
                <a:xfrm>
                  <a:off x="386883"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4</a:t>
                  </a:r>
                </a:p>
              </p:txBody>
            </p:sp>
            <p:sp>
              <p:nvSpPr>
                <p:cNvPr id="17" name="Rettangolo con angoli arrotondati 16">
                  <a:extLst>
                    <a:ext uri="{FF2B5EF4-FFF2-40B4-BE49-F238E27FC236}">
                      <a16:creationId xmlns:a16="http://schemas.microsoft.com/office/drawing/2014/main" id="{E76384B1-8315-D219-3FE7-FCE4BB463CF2}"/>
                    </a:ext>
                  </a:extLst>
                </p:cNvPr>
                <p:cNvSpPr/>
                <p:nvPr/>
              </p:nvSpPr>
              <p:spPr>
                <a:xfrm>
                  <a:off x="670722"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18" name="Rettangolo con angoli arrotondati 17">
                  <a:extLst>
                    <a:ext uri="{FF2B5EF4-FFF2-40B4-BE49-F238E27FC236}">
                      <a16:creationId xmlns:a16="http://schemas.microsoft.com/office/drawing/2014/main" id="{BEC5B43A-28CD-247E-DF7E-AF353978655C}"/>
                    </a:ext>
                  </a:extLst>
                </p:cNvPr>
                <p:cNvSpPr/>
                <p:nvPr/>
              </p:nvSpPr>
              <p:spPr>
                <a:xfrm>
                  <a:off x="554523"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11</a:t>
                  </a:r>
                </a:p>
              </p:txBody>
            </p:sp>
            <p:sp>
              <p:nvSpPr>
                <p:cNvPr id="19" name="Rettangolo con angoli arrotondati 18">
                  <a:extLst>
                    <a:ext uri="{FF2B5EF4-FFF2-40B4-BE49-F238E27FC236}">
                      <a16:creationId xmlns:a16="http://schemas.microsoft.com/office/drawing/2014/main" id="{0FC02841-482C-7DB1-6762-D729EEF0E28D}"/>
                    </a:ext>
                  </a:extLst>
                </p:cNvPr>
                <p:cNvSpPr/>
                <p:nvPr/>
              </p:nvSpPr>
              <p:spPr>
                <a:xfrm>
                  <a:off x="786198"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4</a:t>
                  </a:r>
                </a:p>
              </p:txBody>
            </p:sp>
            <p:sp>
              <p:nvSpPr>
                <p:cNvPr id="20" name="Rettangolo con angoli arrotondati 19">
                  <a:extLst>
                    <a:ext uri="{FF2B5EF4-FFF2-40B4-BE49-F238E27FC236}">
                      <a16:creationId xmlns:a16="http://schemas.microsoft.com/office/drawing/2014/main" id="{F4932CFD-4ABD-E4D6-98F4-8EDFD9F9A83C}"/>
                    </a:ext>
                  </a:extLst>
                </p:cNvPr>
                <p:cNvSpPr/>
                <p:nvPr/>
              </p:nvSpPr>
              <p:spPr>
                <a:xfrm>
                  <a:off x="1066963" y="3015648"/>
                  <a:ext cx="112493" cy="224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00"/>
                </a:p>
              </p:txBody>
            </p:sp>
            <p:sp>
              <p:nvSpPr>
                <p:cNvPr id="21" name="Rettangolo con angoli arrotondati 20">
                  <a:extLst>
                    <a:ext uri="{FF2B5EF4-FFF2-40B4-BE49-F238E27FC236}">
                      <a16:creationId xmlns:a16="http://schemas.microsoft.com/office/drawing/2014/main" id="{6550253C-D410-2A19-4B37-0D642850998B}"/>
                    </a:ext>
                  </a:extLst>
                </p:cNvPr>
                <p:cNvSpPr/>
                <p:nvPr/>
              </p:nvSpPr>
              <p:spPr>
                <a:xfrm>
                  <a:off x="950762" y="3015648"/>
                  <a:ext cx="112493" cy="2249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700" dirty="0"/>
                    <a:t>12</a:t>
                  </a:r>
                </a:p>
              </p:txBody>
            </p:sp>
            <p:sp>
              <p:nvSpPr>
                <p:cNvPr id="22" name="Rettangolo con angoli arrotondati 21">
                  <a:extLst>
                    <a:ext uri="{FF2B5EF4-FFF2-40B4-BE49-F238E27FC236}">
                      <a16:creationId xmlns:a16="http://schemas.microsoft.com/office/drawing/2014/main" id="{DF81C91E-C554-5666-D743-C67E9B8699B5}"/>
                    </a:ext>
                  </a:extLst>
                </p:cNvPr>
                <p:cNvSpPr/>
                <p:nvPr/>
              </p:nvSpPr>
              <p:spPr>
                <a:xfrm>
                  <a:off x="1182437" y="3015648"/>
                  <a:ext cx="112493" cy="2249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700" dirty="0"/>
                    <a:t>4</a:t>
                  </a:r>
                </a:p>
              </p:txBody>
            </p:sp>
          </p:grpSp>
        </p:grpSp>
        <p:sp>
          <p:nvSpPr>
            <p:cNvPr id="7" name="CasellaDiTesto 6">
              <a:extLst>
                <a:ext uri="{FF2B5EF4-FFF2-40B4-BE49-F238E27FC236}">
                  <a16:creationId xmlns:a16="http://schemas.microsoft.com/office/drawing/2014/main" id="{BDAD3D01-739E-C2DB-4E96-513E96F37217}"/>
                </a:ext>
              </a:extLst>
            </p:cNvPr>
            <p:cNvSpPr txBox="1"/>
            <p:nvPr/>
          </p:nvSpPr>
          <p:spPr>
            <a:xfrm rot="16200000">
              <a:off x="776475" y="2896290"/>
              <a:ext cx="447557" cy="246221"/>
            </a:xfrm>
            <a:prstGeom prst="rect">
              <a:avLst/>
            </a:prstGeom>
            <a:noFill/>
          </p:spPr>
          <p:txBody>
            <a:bodyPr wrap="none" rtlCol="0">
              <a:spAutoFit/>
            </a:bodyPr>
            <a:lstStyle/>
            <a:p>
              <a:r>
                <a:rPr lang="it-IT" sz="1000" dirty="0">
                  <a:solidFill>
                    <a:schemeClr val="bg1"/>
                  </a:solidFill>
                </a:rPr>
                <a:t>[CLS]</a:t>
              </a:r>
            </a:p>
          </p:txBody>
        </p:sp>
      </p:grpSp>
      <p:grpSp>
        <p:nvGrpSpPr>
          <p:cNvPr id="86" name="Gruppo 85">
            <a:extLst>
              <a:ext uri="{FF2B5EF4-FFF2-40B4-BE49-F238E27FC236}">
                <a16:creationId xmlns:a16="http://schemas.microsoft.com/office/drawing/2014/main" id="{2CB93563-5F2D-F700-91D5-F8D469D84C6A}"/>
              </a:ext>
            </a:extLst>
          </p:cNvPr>
          <p:cNvGrpSpPr/>
          <p:nvPr/>
        </p:nvGrpSpPr>
        <p:grpSpPr>
          <a:xfrm>
            <a:off x="481417" y="3852168"/>
            <a:ext cx="11350792" cy="268154"/>
            <a:chOff x="1230464" y="4296714"/>
            <a:chExt cx="11350792" cy="268153"/>
          </a:xfrm>
        </p:grpSpPr>
        <p:grpSp>
          <p:nvGrpSpPr>
            <p:cNvPr id="87" name="Gruppo 86">
              <a:extLst>
                <a:ext uri="{FF2B5EF4-FFF2-40B4-BE49-F238E27FC236}">
                  <a16:creationId xmlns:a16="http://schemas.microsoft.com/office/drawing/2014/main" id="{05913120-70B5-452A-7CC1-F485B19ED533}"/>
                </a:ext>
              </a:extLst>
            </p:cNvPr>
            <p:cNvGrpSpPr/>
            <p:nvPr/>
          </p:nvGrpSpPr>
          <p:grpSpPr>
            <a:xfrm>
              <a:off x="1230464" y="4314835"/>
              <a:ext cx="1484076" cy="250032"/>
              <a:chOff x="1357633" y="3616154"/>
              <a:chExt cx="1427926" cy="240572"/>
            </a:xfrm>
          </p:grpSpPr>
          <p:pic>
            <p:nvPicPr>
              <p:cNvPr id="113" name="Immagine 112">
                <a:extLst>
                  <a:ext uri="{FF2B5EF4-FFF2-40B4-BE49-F238E27FC236}">
                    <a16:creationId xmlns:a16="http://schemas.microsoft.com/office/drawing/2014/main" id="{4358D14C-BDA9-3D04-0A58-C423F739B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510" y="3616154"/>
                <a:ext cx="234049" cy="239247"/>
              </a:xfrm>
              <a:prstGeom prst="rect">
                <a:avLst/>
              </a:prstGeom>
            </p:spPr>
          </p:pic>
          <p:pic>
            <p:nvPicPr>
              <p:cNvPr id="114" name="Immagine 113">
                <a:extLst>
                  <a:ext uri="{FF2B5EF4-FFF2-40B4-BE49-F238E27FC236}">
                    <a16:creationId xmlns:a16="http://schemas.microsoft.com/office/drawing/2014/main" id="{F21A9CF7-3E9C-343C-D7F7-8577BEF63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789" y="3622677"/>
                <a:ext cx="239623" cy="234048"/>
              </a:xfrm>
              <a:prstGeom prst="rect">
                <a:avLst/>
              </a:prstGeom>
            </p:spPr>
          </p:pic>
          <p:pic>
            <p:nvPicPr>
              <p:cNvPr id="115" name="Immagine 114">
                <a:extLst>
                  <a:ext uri="{FF2B5EF4-FFF2-40B4-BE49-F238E27FC236}">
                    <a16:creationId xmlns:a16="http://schemas.microsoft.com/office/drawing/2014/main" id="{EC0A5D9E-7218-52A6-5F9E-A95BD1710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5130" y="3622677"/>
                <a:ext cx="234049" cy="232724"/>
              </a:xfrm>
              <a:prstGeom prst="rect">
                <a:avLst/>
              </a:prstGeom>
            </p:spPr>
          </p:pic>
          <p:pic>
            <p:nvPicPr>
              <p:cNvPr id="116" name="Immagine 115">
                <a:extLst>
                  <a:ext uri="{FF2B5EF4-FFF2-40B4-BE49-F238E27FC236}">
                    <a16:creationId xmlns:a16="http://schemas.microsoft.com/office/drawing/2014/main" id="{6D4CE587-49E5-EDA9-B311-9F5C5F4E32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7633" y="3622677"/>
                <a:ext cx="234049" cy="234049"/>
              </a:xfrm>
              <a:prstGeom prst="rect">
                <a:avLst/>
              </a:prstGeom>
            </p:spPr>
          </p:pic>
        </p:grpSp>
        <p:grpSp>
          <p:nvGrpSpPr>
            <p:cNvPr id="88" name="Gruppo 87">
              <a:extLst>
                <a:ext uri="{FF2B5EF4-FFF2-40B4-BE49-F238E27FC236}">
                  <a16:creationId xmlns:a16="http://schemas.microsoft.com/office/drawing/2014/main" id="{0430B48B-B6D4-09C0-9BFB-FB1F0DAC1724}"/>
                </a:ext>
              </a:extLst>
            </p:cNvPr>
            <p:cNvGrpSpPr/>
            <p:nvPr/>
          </p:nvGrpSpPr>
          <p:grpSpPr>
            <a:xfrm>
              <a:off x="2955945" y="4307730"/>
              <a:ext cx="1484076" cy="250032"/>
              <a:chOff x="1357633" y="3616154"/>
              <a:chExt cx="1427926" cy="240572"/>
            </a:xfrm>
          </p:grpSpPr>
          <p:pic>
            <p:nvPicPr>
              <p:cNvPr id="109" name="Immagine 108">
                <a:extLst>
                  <a:ext uri="{FF2B5EF4-FFF2-40B4-BE49-F238E27FC236}">
                    <a16:creationId xmlns:a16="http://schemas.microsoft.com/office/drawing/2014/main" id="{81AD9E9C-0809-704B-0F38-C3CB5B39A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510" y="3616154"/>
                <a:ext cx="234049" cy="239247"/>
              </a:xfrm>
              <a:prstGeom prst="rect">
                <a:avLst/>
              </a:prstGeom>
            </p:spPr>
          </p:pic>
          <p:pic>
            <p:nvPicPr>
              <p:cNvPr id="110" name="Immagine 109">
                <a:extLst>
                  <a:ext uri="{FF2B5EF4-FFF2-40B4-BE49-F238E27FC236}">
                    <a16:creationId xmlns:a16="http://schemas.microsoft.com/office/drawing/2014/main" id="{5BF9D2DF-10AC-F40A-49F3-7544FAB95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789" y="3622677"/>
                <a:ext cx="239623" cy="234048"/>
              </a:xfrm>
              <a:prstGeom prst="rect">
                <a:avLst/>
              </a:prstGeom>
            </p:spPr>
          </p:pic>
          <p:pic>
            <p:nvPicPr>
              <p:cNvPr id="111" name="Immagine 110">
                <a:extLst>
                  <a:ext uri="{FF2B5EF4-FFF2-40B4-BE49-F238E27FC236}">
                    <a16:creationId xmlns:a16="http://schemas.microsoft.com/office/drawing/2014/main" id="{BA282328-FF8A-930D-F45F-C436AA930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5130" y="3622677"/>
                <a:ext cx="234049" cy="232724"/>
              </a:xfrm>
              <a:prstGeom prst="rect">
                <a:avLst/>
              </a:prstGeom>
            </p:spPr>
          </p:pic>
          <p:pic>
            <p:nvPicPr>
              <p:cNvPr id="112" name="Immagine 111">
                <a:extLst>
                  <a:ext uri="{FF2B5EF4-FFF2-40B4-BE49-F238E27FC236}">
                    <a16:creationId xmlns:a16="http://schemas.microsoft.com/office/drawing/2014/main" id="{1F5D6B38-C179-8327-4BC0-5C9A266D40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7633" y="3622677"/>
                <a:ext cx="234049" cy="234049"/>
              </a:xfrm>
              <a:prstGeom prst="rect">
                <a:avLst/>
              </a:prstGeom>
            </p:spPr>
          </p:pic>
        </p:grpSp>
        <p:grpSp>
          <p:nvGrpSpPr>
            <p:cNvPr id="89" name="Gruppo 88">
              <a:extLst>
                <a:ext uri="{FF2B5EF4-FFF2-40B4-BE49-F238E27FC236}">
                  <a16:creationId xmlns:a16="http://schemas.microsoft.com/office/drawing/2014/main" id="{72A8A9C1-3A7B-35DD-BB9D-6010159D19BC}"/>
                </a:ext>
              </a:extLst>
            </p:cNvPr>
            <p:cNvGrpSpPr/>
            <p:nvPr/>
          </p:nvGrpSpPr>
          <p:grpSpPr>
            <a:xfrm>
              <a:off x="4684505" y="4305775"/>
              <a:ext cx="1484076" cy="250032"/>
              <a:chOff x="1357633" y="3616154"/>
              <a:chExt cx="1427926" cy="240572"/>
            </a:xfrm>
          </p:grpSpPr>
          <p:pic>
            <p:nvPicPr>
              <p:cNvPr id="105" name="Immagine 104">
                <a:extLst>
                  <a:ext uri="{FF2B5EF4-FFF2-40B4-BE49-F238E27FC236}">
                    <a16:creationId xmlns:a16="http://schemas.microsoft.com/office/drawing/2014/main" id="{68BA17BB-70F1-DB70-ECE1-407DA666C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510" y="3616154"/>
                <a:ext cx="234049" cy="239247"/>
              </a:xfrm>
              <a:prstGeom prst="rect">
                <a:avLst/>
              </a:prstGeom>
            </p:spPr>
          </p:pic>
          <p:pic>
            <p:nvPicPr>
              <p:cNvPr id="106" name="Immagine 105">
                <a:extLst>
                  <a:ext uri="{FF2B5EF4-FFF2-40B4-BE49-F238E27FC236}">
                    <a16:creationId xmlns:a16="http://schemas.microsoft.com/office/drawing/2014/main" id="{91582ED1-8F70-95AA-BB64-BB2F6322D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789" y="3622677"/>
                <a:ext cx="239623" cy="234048"/>
              </a:xfrm>
              <a:prstGeom prst="rect">
                <a:avLst/>
              </a:prstGeom>
            </p:spPr>
          </p:pic>
          <p:pic>
            <p:nvPicPr>
              <p:cNvPr id="107" name="Immagine 106">
                <a:extLst>
                  <a:ext uri="{FF2B5EF4-FFF2-40B4-BE49-F238E27FC236}">
                    <a16:creationId xmlns:a16="http://schemas.microsoft.com/office/drawing/2014/main" id="{B5D3EDC7-5E08-E7EC-69D6-8E8D8D53AD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5130" y="3622677"/>
                <a:ext cx="234049" cy="232724"/>
              </a:xfrm>
              <a:prstGeom prst="rect">
                <a:avLst/>
              </a:prstGeom>
            </p:spPr>
          </p:pic>
          <p:pic>
            <p:nvPicPr>
              <p:cNvPr id="108" name="Immagine 107">
                <a:extLst>
                  <a:ext uri="{FF2B5EF4-FFF2-40B4-BE49-F238E27FC236}">
                    <a16:creationId xmlns:a16="http://schemas.microsoft.com/office/drawing/2014/main" id="{C1CE187E-7337-E221-17F7-086F2CD83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7633" y="3622677"/>
                <a:ext cx="234049" cy="234049"/>
              </a:xfrm>
              <a:prstGeom prst="rect">
                <a:avLst/>
              </a:prstGeom>
            </p:spPr>
          </p:pic>
        </p:grpSp>
        <p:grpSp>
          <p:nvGrpSpPr>
            <p:cNvPr id="90" name="Gruppo 89">
              <a:extLst>
                <a:ext uri="{FF2B5EF4-FFF2-40B4-BE49-F238E27FC236}">
                  <a16:creationId xmlns:a16="http://schemas.microsoft.com/office/drawing/2014/main" id="{883BD25E-7551-409D-E6C4-8992B5B55B54}"/>
                </a:ext>
              </a:extLst>
            </p:cNvPr>
            <p:cNvGrpSpPr/>
            <p:nvPr/>
          </p:nvGrpSpPr>
          <p:grpSpPr>
            <a:xfrm>
              <a:off x="7643139" y="4305775"/>
              <a:ext cx="1484076" cy="250032"/>
              <a:chOff x="881806" y="3616154"/>
              <a:chExt cx="1427926" cy="240572"/>
            </a:xfrm>
          </p:grpSpPr>
          <p:pic>
            <p:nvPicPr>
              <p:cNvPr id="101" name="Immagine 100">
                <a:extLst>
                  <a:ext uri="{FF2B5EF4-FFF2-40B4-BE49-F238E27FC236}">
                    <a16:creationId xmlns:a16="http://schemas.microsoft.com/office/drawing/2014/main" id="{7E842FBA-B58B-0FF5-DD6C-78D0DEA84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5683" y="3616154"/>
                <a:ext cx="234049" cy="239247"/>
              </a:xfrm>
              <a:prstGeom prst="rect">
                <a:avLst/>
              </a:prstGeom>
            </p:spPr>
          </p:pic>
          <p:pic>
            <p:nvPicPr>
              <p:cNvPr id="102" name="Immagine 101">
                <a:extLst>
                  <a:ext uri="{FF2B5EF4-FFF2-40B4-BE49-F238E27FC236}">
                    <a16:creationId xmlns:a16="http://schemas.microsoft.com/office/drawing/2014/main" id="{501A1A74-21CF-5404-BC9D-D61F2BFA0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962" y="3622677"/>
                <a:ext cx="239623" cy="234048"/>
              </a:xfrm>
              <a:prstGeom prst="rect">
                <a:avLst/>
              </a:prstGeom>
            </p:spPr>
          </p:pic>
          <p:pic>
            <p:nvPicPr>
              <p:cNvPr id="103" name="Immagine 102">
                <a:extLst>
                  <a:ext uri="{FF2B5EF4-FFF2-40B4-BE49-F238E27FC236}">
                    <a16:creationId xmlns:a16="http://schemas.microsoft.com/office/drawing/2014/main" id="{D4D6BD33-EE5B-2C54-E42A-477B8F513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303" y="3622677"/>
                <a:ext cx="234049" cy="232724"/>
              </a:xfrm>
              <a:prstGeom prst="rect">
                <a:avLst/>
              </a:prstGeom>
            </p:spPr>
          </p:pic>
          <p:pic>
            <p:nvPicPr>
              <p:cNvPr id="104" name="Immagine 103">
                <a:extLst>
                  <a:ext uri="{FF2B5EF4-FFF2-40B4-BE49-F238E27FC236}">
                    <a16:creationId xmlns:a16="http://schemas.microsoft.com/office/drawing/2014/main" id="{A3EBDA42-F80C-A610-D82E-005A70B1D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806" y="3622677"/>
                <a:ext cx="234049" cy="234049"/>
              </a:xfrm>
              <a:prstGeom prst="rect">
                <a:avLst/>
              </a:prstGeom>
            </p:spPr>
          </p:pic>
        </p:grpSp>
        <p:grpSp>
          <p:nvGrpSpPr>
            <p:cNvPr id="91" name="Gruppo 90">
              <a:extLst>
                <a:ext uri="{FF2B5EF4-FFF2-40B4-BE49-F238E27FC236}">
                  <a16:creationId xmlns:a16="http://schemas.microsoft.com/office/drawing/2014/main" id="{FA01EEEE-2BC8-4676-C3D4-1038224183A0}"/>
                </a:ext>
              </a:extLst>
            </p:cNvPr>
            <p:cNvGrpSpPr/>
            <p:nvPr/>
          </p:nvGrpSpPr>
          <p:grpSpPr>
            <a:xfrm>
              <a:off x="9368620" y="4298669"/>
              <a:ext cx="1484076" cy="250032"/>
              <a:chOff x="881806" y="3616154"/>
              <a:chExt cx="1427926" cy="240572"/>
            </a:xfrm>
          </p:grpSpPr>
          <p:pic>
            <p:nvPicPr>
              <p:cNvPr id="97" name="Immagine 96">
                <a:extLst>
                  <a:ext uri="{FF2B5EF4-FFF2-40B4-BE49-F238E27FC236}">
                    <a16:creationId xmlns:a16="http://schemas.microsoft.com/office/drawing/2014/main" id="{8FCEA818-D48D-0020-B190-31D4D57C9E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5683" y="3616154"/>
                <a:ext cx="234049" cy="239247"/>
              </a:xfrm>
              <a:prstGeom prst="rect">
                <a:avLst/>
              </a:prstGeom>
            </p:spPr>
          </p:pic>
          <p:pic>
            <p:nvPicPr>
              <p:cNvPr id="98" name="Immagine 97">
                <a:extLst>
                  <a:ext uri="{FF2B5EF4-FFF2-40B4-BE49-F238E27FC236}">
                    <a16:creationId xmlns:a16="http://schemas.microsoft.com/office/drawing/2014/main" id="{2518EBE2-3255-8CBA-617B-FC7D872FA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962" y="3622677"/>
                <a:ext cx="239623" cy="234048"/>
              </a:xfrm>
              <a:prstGeom prst="rect">
                <a:avLst/>
              </a:prstGeom>
            </p:spPr>
          </p:pic>
          <p:pic>
            <p:nvPicPr>
              <p:cNvPr id="99" name="Immagine 98">
                <a:extLst>
                  <a:ext uri="{FF2B5EF4-FFF2-40B4-BE49-F238E27FC236}">
                    <a16:creationId xmlns:a16="http://schemas.microsoft.com/office/drawing/2014/main" id="{0F82E36E-00EE-8C58-9545-1E0ABD62F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303" y="3622677"/>
                <a:ext cx="234049" cy="232724"/>
              </a:xfrm>
              <a:prstGeom prst="rect">
                <a:avLst/>
              </a:prstGeom>
            </p:spPr>
          </p:pic>
          <p:pic>
            <p:nvPicPr>
              <p:cNvPr id="100" name="Immagine 99">
                <a:extLst>
                  <a:ext uri="{FF2B5EF4-FFF2-40B4-BE49-F238E27FC236}">
                    <a16:creationId xmlns:a16="http://schemas.microsoft.com/office/drawing/2014/main" id="{33C31DB8-FB5A-4064-0AC7-B650435A26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806" y="3622677"/>
                <a:ext cx="234049" cy="234049"/>
              </a:xfrm>
              <a:prstGeom prst="rect">
                <a:avLst/>
              </a:prstGeom>
            </p:spPr>
          </p:pic>
        </p:grpSp>
        <p:grpSp>
          <p:nvGrpSpPr>
            <p:cNvPr id="92" name="Gruppo 91">
              <a:extLst>
                <a:ext uri="{FF2B5EF4-FFF2-40B4-BE49-F238E27FC236}">
                  <a16:creationId xmlns:a16="http://schemas.microsoft.com/office/drawing/2014/main" id="{0940A6CF-AA3F-65B7-7ED9-D8B5DA81D4CC}"/>
                </a:ext>
              </a:extLst>
            </p:cNvPr>
            <p:cNvGrpSpPr/>
            <p:nvPr/>
          </p:nvGrpSpPr>
          <p:grpSpPr>
            <a:xfrm>
              <a:off x="11097180" y="4296714"/>
              <a:ext cx="1484076" cy="250032"/>
              <a:chOff x="881806" y="3616154"/>
              <a:chExt cx="1427926" cy="240572"/>
            </a:xfrm>
          </p:grpSpPr>
          <p:pic>
            <p:nvPicPr>
              <p:cNvPr id="93" name="Immagine 92">
                <a:extLst>
                  <a:ext uri="{FF2B5EF4-FFF2-40B4-BE49-F238E27FC236}">
                    <a16:creationId xmlns:a16="http://schemas.microsoft.com/office/drawing/2014/main" id="{BB97D797-ECC9-0F95-A74C-48C2AA7EE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5683" y="3616154"/>
                <a:ext cx="234049" cy="239247"/>
              </a:xfrm>
              <a:prstGeom prst="rect">
                <a:avLst/>
              </a:prstGeom>
            </p:spPr>
          </p:pic>
          <p:pic>
            <p:nvPicPr>
              <p:cNvPr id="94" name="Immagine 93">
                <a:extLst>
                  <a:ext uri="{FF2B5EF4-FFF2-40B4-BE49-F238E27FC236}">
                    <a16:creationId xmlns:a16="http://schemas.microsoft.com/office/drawing/2014/main" id="{A756E9E5-8B50-D392-2BE5-DE12EF36B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962" y="3622677"/>
                <a:ext cx="239623" cy="234048"/>
              </a:xfrm>
              <a:prstGeom prst="rect">
                <a:avLst/>
              </a:prstGeom>
            </p:spPr>
          </p:pic>
          <p:pic>
            <p:nvPicPr>
              <p:cNvPr id="95" name="Immagine 94">
                <a:extLst>
                  <a:ext uri="{FF2B5EF4-FFF2-40B4-BE49-F238E27FC236}">
                    <a16:creationId xmlns:a16="http://schemas.microsoft.com/office/drawing/2014/main" id="{EC7B497F-6FC2-C201-9023-525521733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303" y="3622677"/>
                <a:ext cx="234049" cy="232724"/>
              </a:xfrm>
              <a:prstGeom prst="rect">
                <a:avLst/>
              </a:prstGeom>
            </p:spPr>
          </p:pic>
          <p:pic>
            <p:nvPicPr>
              <p:cNvPr id="96" name="Immagine 95">
                <a:extLst>
                  <a:ext uri="{FF2B5EF4-FFF2-40B4-BE49-F238E27FC236}">
                    <a16:creationId xmlns:a16="http://schemas.microsoft.com/office/drawing/2014/main" id="{5D1B4D46-1DF6-F3D1-18BD-E6AEE7BF5F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806" y="3622677"/>
                <a:ext cx="234049" cy="234049"/>
              </a:xfrm>
              <a:prstGeom prst="rect">
                <a:avLst/>
              </a:prstGeom>
            </p:spPr>
          </p:pic>
        </p:grpSp>
      </p:grpSp>
      <p:sp>
        <p:nvSpPr>
          <p:cNvPr id="117" name="Rettangolo con angoli arrotondati 116">
            <a:extLst>
              <a:ext uri="{FF2B5EF4-FFF2-40B4-BE49-F238E27FC236}">
                <a16:creationId xmlns:a16="http://schemas.microsoft.com/office/drawing/2014/main" id="{02C95826-B72B-366D-A4DA-6959DB500636}"/>
              </a:ext>
            </a:extLst>
          </p:cNvPr>
          <p:cNvSpPr/>
          <p:nvPr/>
        </p:nvSpPr>
        <p:spPr>
          <a:xfrm>
            <a:off x="46683" y="1132183"/>
            <a:ext cx="1223379" cy="449192"/>
          </a:xfrm>
          <a:prstGeom prst="roundRect">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872" dirty="0">
                <a:solidFill>
                  <a:schemeClr val="tx1"/>
                </a:solidFill>
              </a:rPr>
              <a:t>MLP Head</a:t>
            </a:r>
          </a:p>
        </p:txBody>
      </p:sp>
      <p:cxnSp>
        <p:nvCxnSpPr>
          <p:cNvPr id="118" name="Connettore diritto 117">
            <a:extLst>
              <a:ext uri="{FF2B5EF4-FFF2-40B4-BE49-F238E27FC236}">
                <a16:creationId xmlns:a16="http://schemas.microsoft.com/office/drawing/2014/main" id="{D1D9518A-7E2D-776C-C624-B274AB12D18C}"/>
              </a:ext>
            </a:extLst>
          </p:cNvPr>
          <p:cNvCxnSpPr>
            <a:cxnSpLocks/>
            <a:stCxn id="117" idx="2"/>
          </p:cNvCxnSpPr>
          <p:nvPr/>
        </p:nvCxnSpPr>
        <p:spPr>
          <a:xfrm flipH="1">
            <a:off x="658378" y="1581378"/>
            <a:ext cx="1" cy="193755"/>
          </a:xfrm>
          <a:prstGeom prst="line">
            <a:avLst/>
          </a:prstGeom>
          <a:ln w="12700"/>
        </p:spPr>
        <p:style>
          <a:lnRef idx="1">
            <a:schemeClr val="dk1"/>
          </a:lnRef>
          <a:fillRef idx="0">
            <a:schemeClr val="dk1"/>
          </a:fillRef>
          <a:effectRef idx="0">
            <a:schemeClr val="dk1"/>
          </a:effectRef>
          <a:fontRef idx="minor">
            <a:schemeClr val="tx1"/>
          </a:fontRef>
        </p:style>
      </p:cxnSp>
      <p:sp>
        <p:nvSpPr>
          <p:cNvPr id="119" name="CasellaDiTesto 118">
            <a:extLst>
              <a:ext uri="{FF2B5EF4-FFF2-40B4-BE49-F238E27FC236}">
                <a16:creationId xmlns:a16="http://schemas.microsoft.com/office/drawing/2014/main" id="{F5B0D686-4E4E-9E31-8515-1865A35BA1DC}"/>
              </a:ext>
            </a:extLst>
          </p:cNvPr>
          <p:cNvSpPr txBox="1"/>
          <p:nvPr/>
        </p:nvSpPr>
        <p:spPr>
          <a:xfrm>
            <a:off x="47773" y="827855"/>
            <a:ext cx="1231228" cy="323294"/>
          </a:xfrm>
          <a:prstGeom prst="rect">
            <a:avLst/>
          </a:prstGeom>
          <a:noFill/>
        </p:spPr>
        <p:txBody>
          <a:bodyPr wrap="square" rtlCol="0">
            <a:spAutoFit/>
          </a:bodyPr>
          <a:lstStyle/>
          <a:p>
            <a:pPr algn="ctr"/>
            <a:r>
              <a:rPr lang="it-IT" sz="1501" b="1" dirty="0"/>
              <a:t>Pristine/Fake</a:t>
            </a:r>
          </a:p>
        </p:txBody>
      </p:sp>
      <p:sp>
        <p:nvSpPr>
          <p:cNvPr id="120" name="Rettangolo con angoli arrotondati 119">
            <a:extLst>
              <a:ext uri="{FF2B5EF4-FFF2-40B4-BE49-F238E27FC236}">
                <a16:creationId xmlns:a16="http://schemas.microsoft.com/office/drawing/2014/main" id="{B52FE5F5-E017-F166-F937-A097D8C14F8A}"/>
              </a:ext>
            </a:extLst>
          </p:cNvPr>
          <p:cNvSpPr/>
          <p:nvPr/>
        </p:nvSpPr>
        <p:spPr>
          <a:xfrm>
            <a:off x="47773" y="1758208"/>
            <a:ext cx="11962586" cy="449190"/>
          </a:xfrm>
          <a:prstGeom prst="roundRect">
            <a:avLst/>
          </a:prstGeom>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t-IT" sz="1872" b="1" dirty="0" err="1">
                <a:solidFill>
                  <a:sysClr val="windowText" lastClr="000000"/>
                </a:solidFill>
              </a:rPr>
              <a:t>TimeSformer</a:t>
            </a:r>
            <a:r>
              <a:rPr lang="it-IT" sz="1872" b="1" dirty="0">
                <a:solidFill>
                  <a:sysClr val="windowText" lastClr="000000"/>
                </a:solidFill>
              </a:rPr>
              <a:t> with Identity-</a:t>
            </a:r>
            <a:r>
              <a:rPr lang="it-IT" sz="1872" b="1" dirty="0" err="1">
                <a:solidFill>
                  <a:sysClr val="windowText" lastClr="000000"/>
                </a:solidFill>
              </a:rPr>
              <a:t>Based</a:t>
            </a:r>
            <a:r>
              <a:rPr lang="it-IT" sz="1872" b="1" dirty="0">
                <a:solidFill>
                  <a:sysClr val="windowText" lastClr="000000"/>
                </a:solidFill>
              </a:rPr>
              <a:t> </a:t>
            </a:r>
            <a:r>
              <a:rPr lang="it-IT" sz="1872" b="1" dirty="0" err="1">
                <a:solidFill>
                  <a:sysClr val="windowText" lastClr="000000"/>
                </a:solidFill>
              </a:rPr>
              <a:t>Attention</a:t>
            </a:r>
            <a:endParaRPr lang="it-IT" sz="1872" b="1" dirty="0">
              <a:solidFill>
                <a:sysClr val="windowText" lastClr="000000"/>
              </a:solidFill>
            </a:endParaRPr>
          </a:p>
        </p:txBody>
      </p:sp>
      <p:sp>
        <p:nvSpPr>
          <p:cNvPr id="121" name="Rettangolo 120">
            <a:extLst>
              <a:ext uri="{FF2B5EF4-FFF2-40B4-BE49-F238E27FC236}">
                <a16:creationId xmlns:a16="http://schemas.microsoft.com/office/drawing/2014/main" id="{EA038DC5-714A-6E1C-F6E9-029A5645271D}"/>
              </a:ext>
            </a:extLst>
          </p:cNvPr>
          <p:cNvSpPr/>
          <p:nvPr/>
        </p:nvSpPr>
        <p:spPr>
          <a:xfrm>
            <a:off x="78676" y="3115841"/>
            <a:ext cx="11962585" cy="552309"/>
          </a:xfrm>
          <a:prstGeom prst="rect">
            <a:avLst/>
          </a:prstGeom>
          <a:solidFill>
            <a:schemeClr val="accent6">
              <a:lumMod val="40000"/>
              <a:lumOff val="6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872" b="1" dirty="0">
                <a:solidFill>
                  <a:sysClr val="windowText" lastClr="000000"/>
                </a:solidFill>
              </a:rPr>
              <a:t>Linear </a:t>
            </a:r>
            <a:r>
              <a:rPr lang="it-IT" sz="1872" b="1" dirty="0" err="1">
                <a:solidFill>
                  <a:sysClr val="windowText" lastClr="000000"/>
                </a:solidFill>
              </a:rPr>
              <a:t>Projection</a:t>
            </a:r>
            <a:endParaRPr lang="it-IT" sz="1872" b="1" dirty="0">
              <a:solidFill>
                <a:sysClr val="windowText" lastClr="000000"/>
              </a:solidFill>
            </a:endParaRPr>
          </a:p>
        </p:txBody>
      </p:sp>
      <p:grpSp>
        <p:nvGrpSpPr>
          <p:cNvPr id="122" name="Gruppo 121">
            <a:extLst>
              <a:ext uri="{FF2B5EF4-FFF2-40B4-BE49-F238E27FC236}">
                <a16:creationId xmlns:a16="http://schemas.microsoft.com/office/drawing/2014/main" id="{A4D91591-3FCC-80C0-3181-DC4035E36858}"/>
              </a:ext>
            </a:extLst>
          </p:cNvPr>
          <p:cNvGrpSpPr/>
          <p:nvPr/>
        </p:nvGrpSpPr>
        <p:grpSpPr>
          <a:xfrm>
            <a:off x="795817" y="4955642"/>
            <a:ext cx="10784933" cy="923591"/>
            <a:chOff x="1544860" y="5400185"/>
            <a:chExt cx="10784932" cy="923592"/>
          </a:xfrm>
        </p:grpSpPr>
        <p:pic>
          <p:nvPicPr>
            <p:cNvPr id="123" name="Immagine 122" descr="Immagine che contiene persona, uomo, indossando, occhiali&#10;&#10;Descrizione generata automaticamente">
              <a:extLst>
                <a:ext uri="{FF2B5EF4-FFF2-40B4-BE49-F238E27FC236}">
                  <a16:creationId xmlns:a16="http://schemas.microsoft.com/office/drawing/2014/main" id="{14E94128-0477-7CFC-39F8-6E9EDCD220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7981" y="5423777"/>
              <a:ext cx="900000" cy="900000"/>
            </a:xfrm>
            <a:prstGeom prst="rect">
              <a:avLst/>
            </a:prstGeom>
          </p:spPr>
        </p:pic>
        <p:pic>
          <p:nvPicPr>
            <p:cNvPr id="124" name="Immagine 123" descr="Immagine che contiene uomo, persona, indossando, occhiali&#10;&#10;Descrizione generata automaticamente">
              <a:extLst>
                <a:ext uri="{FF2B5EF4-FFF2-40B4-BE49-F238E27FC236}">
                  <a16:creationId xmlns:a16="http://schemas.microsoft.com/office/drawing/2014/main" id="{AE47732B-3F65-853B-1D57-B7513ED3FD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4860" y="5400185"/>
              <a:ext cx="900000" cy="900000"/>
            </a:xfrm>
            <a:prstGeom prst="rect">
              <a:avLst/>
            </a:prstGeom>
          </p:spPr>
        </p:pic>
        <p:pic>
          <p:nvPicPr>
            <p:cNvPr id="125" name="Immagine 124" descr="Immagine che contiene uomo, persona, cappello, indossando&#10;&#10;Descrizione generata automaticamente">
              <a:extLst>
                <a:ext uri="{FF2B5EF4-FFF2-40B4-BE49-F238E27FC236}">
                  <a16:creationId xmlns:a16="http://schemas.microsoft.com/office/drawing/2014/main" id="{7E86088F-04BB-D32B-7A88-E09E6C8DF5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0278" y="5400185"/>
              <a:ext cx="900000" cy="900000"/>
            </a:xfrm>
            <a:prstGeom prst="rect">
              <a:avLst/>
            </a:prstGeom>
          </p:spPr>
        </p:pic>
        <p:pic>
          <p:nvPicPr>
            <p:cNvPr id="126" name="Immagine 125" descr="Immagine che contiene persona, posando&#10;&#10;Descrizione generata automaticamente">
              <a:extLst>
                <a:ext uri="{FF2B5EF4-FFF2-40B4-BE49-F238E27FC236}">
                  <a16:creationId xmlns:a16="http://schemas.microsoft.com/office/drawing/2014/main" id="{20A91D5E-A392-FAC7-ECCF-252A6C5AA6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1895" y="5400185"/>
              <a:ext cx="897897" cy="900000"/>
            </a:xfrm>
            <a:prstGeom prst="rect">
              <a:avLst/>
            </a:prstGeom>
          </p:spPr>
        </p:pic>
        <p:pic>
          <p:nvPicPr>
            <p:cNvPr id="127" name="Immagine 126" descr="Immagine che contiene persona, posando&#10;&#10;Descrizione generata automaticamente">
              <a:extLst>
                <a:ext uri="{FF2B5EF4-FFF2-40B4-BE49-F238E27FC236}">
                  <a16:creationId xmlns:a16="http://schemas.microsoft.com/office/drawing/2014/main" id="{1DEC5C3A-4D16-6FFF-4DC3-A08AF7DF95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7799" y="5400185"/>
              <a:ext cx="900000" cy="900000"/>
            </a:xfrm>
            <a:prstGeom prst="rect">
              <a:avLst/>
            </a:prstGeom>
          </p:spPr>
        </p:pic>
        <p:pic>
          <p:nvPicPr>
            <p:cNvPr id="128" name="Immagine 127" descr="Immagine che contiene parete, persona, donna, posando&#10;&#10;Descrizione generata automaticamente">
              <a:extLst>
                <a:ext uri="{FF2B5EF4-FFF2-40B4-BE49-F238E27FC236}">
                  <a16:creationId xmlns:a16="http://schemas.microsoft.com/office/drawing/2014/main" id="{246DDF0B-B4C5-ADBA-CB8D-55095DF61F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04654" y="5400185"/>
              <a:ext cx="897959" cy="900000"/>
            </a:xfrm>
            <a:prstGeom prst="rect">
              <a:avLst/>
            </a:prstGeom>
          </p:spPr>
        </p:pic>
      </p:grpSp>
      <p:sp>
        <p:nvSpPr>
          <p:cNvPr id="129" name="Rettangolo 128">
            <a:extLst>
              <a:ext uri="{FF2B5EF4-FFF2-40B4-BE49-F238E27FC236}">
                <a16:creationId xmlns:a16="http://schemas.microsoft.com/office/drawing/2014/main" id="{5EF89224-1436-958D-E58D-619064DCAFC6}"/>
              </a:ext>
            </a:extLst>
          </p:cNvPr>
          <p:cNvSpPr/>
          <p:nvPr/>
        </p:nvSpPr>
        <p:spPr>
          <a:xfrm>
            <a:off x="78684" y="4322462"/>
            <a:ext cx="11962586" cy="552309"/>
          </a:xfrm>
          <a:prstGeom prst="rect">
            <a:avLst/>
          </a:prstGeom>
          <a:solidFill>
            <a:schemeClr val="accent2">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872" b="1" dirty="0" err="1">
                <a:solidFill>
                  <a:sysClr val="windowText" lastClr="000000"/>
                </a:solidFill>
              </a:rPr>
              <a:t>Pre-Trained</a:t>
            </a:r>
            <a:r>
              <a:rPr lang="it-IT" sz="1872" b="1" dirty="0">
                <a:solidFill>
                  <a:sysClr val="windowText" lastClr="000000"/>
                </a:solidFill>
              </a:rPr>
              <a:t> </a:t>
            </a:r>
            <a:r>
              <a:rPr lang="it-IT" sz="1872" b="1" dirty="0" err="1">
                <a:solidFill>
                  <a:sysClr val="windowText" lastClr="000000"/>
                </a:solidFill>
              </a:rPr>
              <a:t>Convolutional</a:t>
            </a:r>
            <a:r>
              <a:rPr lang="it-IT" sz="1872" b="1" dirty="0">
                <a:solidFill>
                  <a:sysClr val="windowText" lastClr="000000"/>
                </a:solidFill>
              </a:rPr>
              <a:t> </a:t>
            </a:r>
            <a:r>
              <a:rPr lang="it-IT" sz="1872" b="1" dirty="0" err="1">
                <a:solidFill>
                  <a:sysClr val="windowText" lastClr="000000"/>
                </a:solidFill>
              </a:rPr>
              <a:t>Neural</a:t>
            </a:r>
            <a:r>
              <a:rPr lang="it-IT" sz="1872" b="1" dirty="0">
                <a:solidFill>
                  <a:sysClr val="windowText" lastClr="000000"/>
                </a:solidFill>
              </a:rPr>
              <a:t> Network</a:t>
            </a:r>
          </a:p>
        </p:txBody>
      </p:sp>
      <p:sp>
        <p:nvSpPr>
          <p:cNvPr id="130" name="Rettangolo con angoli arrotondati 129">
            <a:extLst>
              <a:ext uri="{FF2B5EF4-FFF2-40B4-BE49-F238E27FC236}">
                <a16:creationId xmlns:a16="http://schemas.microsoft.com/office/drawing/2014/main" id="{7273D58D-BA92-21E1-9130-9EB52AD0D29A}"/>
              </a:ext>
            </a:extLst>
          </p:cNvPr>
          <p:cNvSpPr/>
          <p:nvPr/>
        </p:nvSpPr>
        <p:spPr>
          <a:xfrm>
            <a:off x="7374914" y="893142"/>
            <a:ext cx="119410" cy="44778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554" dirty="0"/>
              <a:t>#</a:t>
            </a:r>
          </a:p>
        </p:txBody>
      </p:sp>
      <p:sp>
        <p:nvSpPr>
          <p:cNvPr id="131" name="Rettangolo con angoli arrotondati 130">
            <a:extLst>
              <a:ext uri="{FF2B5EF4-FFF2-40B4-BE49-F238E27FC236}">
                <a16:creationId xmlns:a16="http://schemas.microsoft.com/office/drawing/2014/main" id="{CB4A74B4-60C5-0C4A-E0E2-733919053075}"/>
              </a:ext>
            </a:extLst>
          </p:cNvPr>
          <p:cNvSpPr/>
          <p:nvPr/>
        </p:nvSpPr>
        <p:spPr>
          <a:xfrm>
            <a:off x="9561166" y="892537"/>
            <a:ext cx="120989" cy="44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554"/>
          </a:p>
        </p:txBody>
      </p:sp>
      <p:sp>
        <p:nvSpPr>
          <p:cNvPr id="132" name="CasellaDiTesto 131">
            <a:extLst>
              <a:ext uri="{FF2B5EF4-FFF2-40B4-BE49-F238E27FC236}">
                <a16:creationId xmlns:a16="http://schemas.microsoft.com/office/drawing/2014/main" id="{E1BAFC2E-9767-2402-06E3-9800686D0AFA}"/>
              </a:ext>
            </a:extLst>
          </p:cNvPr>
          <p:cNvSpPr txBox="1"/>
          <p:nvPr/>
        </p:nvSpPr>
        <p:spPr>
          <a:xfrm>
            <a:off x="7514283" y="850761"/>
            <a:ext cx="2066141" cy="523477"/>
          </a:xfrm>
          <a:prstGeom prst="rect">
            <a:avLst/>
          </a:prstGeom>
          <a:noFill/>
        </p:spPr>
        <p:txBody>
          <a:bodyPr wrap="square" rtlCol="0">
            <a:spAutoFit/>
          </a:bodyPr>
          <a:lstStyle/>
          <a:p>
            <a:r>
              <a:rPr lang="it-IT" sz="1401" dirty="0" err="1"/>
              <a:t>Temporal-Coherent</a:t>
            </a:r>
            <a:endParaRPr lang="it-IT" sz="1401" dirty="0"/>
          </a:p>
          <a:p>
            <a:r>
              <a:rPr lang="it-IT" sz="1401" dirty="0" err="1"/>
              <a:t>Positional</a:t>
            </a:r>
            <a:r>
              <a:rPr lang="it-IT" sz="1401" dirty="0"/>
              <a:t> </a:t>
            </a:r>
            <a:r>
              <a:rPr lang="it-IT" sz="1401" dirty="0" err="1"/>
              <a:t>Embedding</a:t>
            </a:r>
            <a:endParaRPr lang="it-IT" sz="1401" dirty="0"/>
          </a:p>
        </p:txBody>
      </p:sp>
      <p:sp>
        <p:nvSpPr>
          <p:cNvPr id="133" name="CasellaDiTesto 132">
            <a:extLst>
              <a:ext uri="{FF2B5EF4-FFF2-40B4-BE49-F238E27FC236}">
                <a16:creationId xmlns:a16="http://schemas.microsoft.com/office/drawing/2014/main" id="{1CE31927-207A-EB7C-DCC0-107F8F2339E5}"/>
              </a:ext>
            </a:extLst>
          </p:cNvPr>
          <p:cNvSpPr txBox="1"/>
          <p:nvPr/>
        </p:nvSpPr>
        <p:spPr>
          <a:xfrm>
            <a:off x="9721466" y="958474"/>
            <a:ext cx="2066141" cy="307905"/>
          </a:xfrm>
          <a:prstGeom prst="rect">
            <a:avLst/>
          </a:prstGeom>
          <a:noFill/>
        </p:spPr>
        <p:txBody>
          <a:bodyPr wrap="square" rtlCol="0">
            <a:spAutoFit/>
          </a:bodyPr>
          <a:lstStyle/>
          <a:p>
            <a:r>
              <a:rPr lang="it-IT" sz="1401" dirty="0"/>
              <a:t>Token</a:t>
            </a:r>
          </a:p>
        </p:txBody>
      </p:sp>
      <p:sp>
        <p:nvSpPr>
          <p:cNvPr id="134" name="Rettangolo con angoli arrotondati 133">
            <a:extLst>
              <a:ext uri="{FF2B5EF4-FFF2-40B4-BE49-F238E27FC236}">
                <a16:creationId xmlns:a16="http://schemas.microsoft.com/office/drawing/2014/main" id="{5F158BC5-0912-C793-B320-FD8887EAB9F5}"/>
              </a:ext>
            </a:extLst>
          </p:cNvPr>
          <p:cNvSpPr/>
          <p:nvPr/>
        </p:nvSpPr>
        <p:spPr>
          <a:xfrm>
            <a:off x="10715699" y="894736"/>
            <a:ext cx="120989" cy="4486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554" dirty="0"/>
              <a:t>#</a:t>
            </a:r>
          </a:p>
        </p:txBody>
      </p:sp>
      <p:sp>
        <p:nvSpPr>
          <p:cNvPr id="135" name="CasellaDiTesto 134">
            <a:extLst>
              <a:ext uri="{FF2B5EF4-FFF2-40B4-BE49-F238E27FC236}">
                <a16:creationId xmlns:a16="http://schemas.microsoft.com/office/drawing/2014/main" id="{80616C28-B882-3D10-903F-7E6D96E42E42}"/>
              </a:ext>
            </a:extLst>
          </p:cNvPr>
          <p:cNvSpPr txBox="1"/>
          <p:nvPr/>
        </p:nvSpPr>
        <p:spPr>
          <a:xfrm>
            <a:off x="10876006" y="991510"/>
            <a:ext cx="2066141" cy="307905"/>
          </a:xfrm>
          <a:prstGeom prst="rect">
            <a:avLst/>
          </a:prstGeom>
          <a:noFill/>
        </p:spPr>
        <p:txBody>
          <a:bodyPr wrap="square" rtlCol="0">
            <a:spAutoFit/>
          </a:bodyPr>
          <a:lstStyle/>
          <a:p>
            <a:r>
              <a:rPr lang="it-IT" sz="1401" dirty="0"/>
              <a:t>Size </a:t>
            </a:r>
            <a:r>
              <a:rPr lang="it-IT" sz="1401" dirty="0" err="1"/>
              <a:t>Embedding</a:t>
            </a:r>
            <a:endParaRPr lang="it-IT" sz="1401" dirty="0"/>
          </a:p>
        </p:txBody>
      </p:sp>
      <p:sp>
        <p:nvSpPr>
          <p:cNvPr id="136" name="CasellaDiTesto 135">
            <a:extLst>
              <a:ext uri="{FF2B5EF4-FFF2-40B4-BE49-F238E27FC236}">
                <a16:creationId xmlns:a16="http://schemas.microsoft.com/office/drawing/2014/main" id="{BFBA56A4-6BEB-E60B-D4BC-9C3B768DA8B3}"/>
              </a:ext>
            </a:extLst>
          </p:cNvPr>
          <p:cNvSpPr txBox="1"/>
          <p:nvPr/>
        </p:nvSpPr>
        <p:spPr>
          <a:xfrm>
            <a:off x="804698" y="5936510"/>
            <a:ext cx="10984097" cy="331501"/>
          </a:xfrm>
          <a:prstGeom prst="rect">
            <a:avLst/>
          </a:prstGeom>
          <a:noFill/>
        </p:spPr>
        <p:txBody>
          <a:bodyPr wrap="none" rtlCol="0">
            <a:spAutoFit/>
          </a:bodyPr>
          <a:lstStyle/>
          <a:p>
            <a:r>
              <a:rPr lang="it-IT" sz="1554" dirty="0"/>
              <a:t> 0 / 12%                          10  / 8%                        20 / 21%                                                   0 / 17%                        10 / 17%                        20 / 22%</a:t>
            </a:r>
          </a:p>
        </p:txBody>
      </p:sp>
      <p:sp>
        <p:nvSpPr>
          <p:cNvPr id="137" name="CasellaDiTesto 136">
            <a:extLst>
              <a:ext uri="{FF2B5EF4-FFF2-40B4-BE49-F238E27FC236}">
                <a16:creationId xmlns:a16="http://schemas.microsoft.com/office/drawing/2014/main" id="{44FE03E1-CE41-ECA5-6E39-AEFD23250D83}"/>
              </a:ext>
            </a:extLst>
          </p:cNvPr>
          <p:cNvSpPr txBox="1"/>
          <p:nvPr/>
        </p:nvSpPr>
        <p:spPr>
          <a:xfrm>
            <a:off x="4996843" y="6222418"/>
            <a:ext cx="2693173" cy="323294"/>
          </a:xfrm>
          <a:prstGeom prst="rect">
            <a:avLst/>
          </a:prstGeom>
          <a:noFill/>
        </p:spPr>
        <p:txBody>
          <a:bodyPr wrap="none" rtlCol="0">
            <a:spAutoFit/>
          </a:bodyPr>
          <a:lstStyle/>
          <a:p>
            <a:r>
              <a:rPr lang="it-IT" sz="1501" b="1" dirty="0"/>
              <a:t>Frame </a:t>
            </a:r>
            <a:r>
              <a:rPr lang="it-IT" sz="1501" b="1" dirty="0" err="1"/>
              <a:t>Number</a:t>
            </a:r>
            <a:r>
              <a:rPr lang="it-IT" sz="1501" b="1" dirty="0"/>
              <a:t> / Area Ratio (%)</a:t>
            </a:r>
          </a:p>
        </p:txBody>
      </p:sp>
      <p:sp>
        <p:nvSpPr>
          <p:cNvPr id="138" name="TextBox 345">
            <a:extLst>
              <a:ext uri="{FF2B5EF4-FFF2-40B4-BE49-F238E27FC236}">
                <a16:creationId xmlns:a16="http://schemas.microsoft.com/office/drawing/2014/main" id="{D8E38DB6-0CC8-14DD-971B-813822D43828}"/>
              </a:ext>
            </a:extLst>
          </p:cNvPr>
          <p:cNvSpPr txBox="1"/>
          <p:nvPr/>
        </p:nvSpPr>
        <p:spPr>
          <a:xfrm>
            <a:off x="481417" y="23002"/>
            <a:ext cx="11148030" cy="615553"/>
          </a:xfrm>
          <a:prstGeom prst="rect">
            <a:avLst/>
          </a:prstGeom>
          <a:noFill/>
        </p:spPr>
        <p:txBody>
          <a:bodyPr wrap="square" lIns="0" tIns="0" rIns="0" bIns="0" rtlCol="0">
            <a:spAutoFit/>
          </a:bodyPr>
          <a:lstStyle/>
          <a:p>
            <a:pPr algn="ctr"/>
            <a:r>
              <a:rPr lang="en-US" sz="4000" b="1" dirty="0">
                <a:solidFill>
                  <a:srgbClr val="002060"/>
                </a:solidFill>
                <a:latin typeface="Segoe UI" panose="020B0502040204020203" pitchFamily="34" charset="0"/>
                <a:cs typeface="Segoe UI" panose="020B0502040204020203" pitchFamily="34" charset="0"/>
              </a:rPr>
              <a:t>Multi-Identity Size Invariant </a:t>
            </a:r>
            <a:r>
              <a:rPr lang="en-US" sz="4000" b="1" dirty="0" err="1">
                <a:solidFill>
                  <a:srgbClr val="002060"/>
                </a:solidFill>
                <a:latin typeface="Segoe UI" panose="020B0502040204020203" pitchFamily="34" charset="0"/>
                <a:cs typeface="Segoe UI" panose="020B0502040204020203" pitchFamily="34" charset="0"/>
              </a:rPr>
              <a:t>TimeSformer</a:t>
            </a:r>
            <a:endParaRPr lang="en-US" sz="4000" b="1" dirty="0">
              <a:solidFill>
                <a:srgbClr val="002060"/>
              </a:solidFill>
              <a:latin typeface="Segoe UI" panose="020B0502040204020203" pitchFamily="34" charset="0"/>
              <a:cs typeface="Segoe UI" panose="020B0502040204020203" pitchFamily="34" charset="0"/>
            </a:endParaRPr>
          </a:p>
        </p:txBody>
      </p:sp>
      <p:grpSp>
        <p:nvGrpSpPr>
          <p:cNvPr id="139" name="Group 93">
            <a:extLst>
              <a:ext uri="{FF2B5EF4-FFF2-40B4-BE49-F238E27FC236}">
                <a16:creationId xmlns:a16="http://schemas.microsoft.com/office/drawing/2014/main" id="{2654F32F-49D8-29CB-24B3-204211E6B6D5}"/>
              </a:ext>
            </a:extLst>
          </p:cNvPr>
          <p:cNvGrpSpPr/>
          <p:nvPr/>
        </p:nvGrpSpPr>
        <p:grpSpPr>
          <a:xfrm rot="18556004">
            <a:off x="-4284307" y="-4322450"/>
            <a:ext cx="4736736" cy="6407275"/>
            <a:chOff x="4855953" y="-2833465"/>
            <a:chExt cx="8948964" cy="12105059"/>
          </a:xfrm>
        </p:grpSpPr>
        <p:sp>
          <p:nvSpPr>
            <p:cNvPr id="140" name="Freeform 10">
              <a:extLst>
                <a:ext uri="{FF2B5EF4-FFF2-40B4-BE49-F238E27FC236}">
                  <a16:creationId xmlns:a16="http://schemas.microsoft.com/office/drawing/2014/main" id="{466CFA43-3E92-4837-C308-14C479A5D6B7}"/>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Freeform 11">
              <a:extLst>
                <a:ext uri="{FF2B5EF4-FFF2-40B4-BE49-F238E27FC236}">
                  <a16:creationId xmlns:a16="http://schemas.microsoft.com/office/drawing/2014/main" id="{5726C78B-0AEC-EC1B-9E1B-9C9648F03743}"/>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 name="Freeform 12">
              <a:extLst>
                <a:ext uri="{FF2B5EF4-FFF2-40B4-BE49-F238E27FC236}">
                  <a16:creationId xmlns:a16="http://schemas.microsoft.com/office/drawing/2014/main" id="{D15A50DE-0991-BBCE-F316-F2DEB1D4139C}"/>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43" name="Group 93">
            <a:extLst>
              <a:ext uri="{FF2B5EF4-FFF2-40B4-BE49-F238E27FC236}">
                <a16:creationId xmlns:a16="http://schemas.microsoft.com/office/drawing/2014/main" id="{76D045D7-C2E4-4D16-0322-4FA64C267AD2}"/>
              </a:ext>
            </a:extLst>
          </p:cNvPr>
          <p:cNvGrpSpPr/>
          <p:nvPr/>
        </p:nvGrpSpPr>
        <p:grpSpPr>
          <a:xfrm rot="18556004">
            <a:off x="12050551" y="-3868370"/>
            <a:ext cx="4736736" cy="6407275"/>
            <a:chOff x="4855953" y="-2833465"/>
            <a:chExt cx="8948964" cy="12105059"/>
          </a:xfrm>
        </p:grpSpPr>
        <p:sp>
          <p:nvSpPr>
            <p:cNvPr id="144" name="Freeform 10">
              <a:extLst>
                <a:ext uri="{FF2B5EF4-FFF2-40B4-BE49-F238E27FC236}">
                  <a16:creationId xmlns:a16="http://schemas.microsoft.com/office/drawing/2014/main" id="{E92951BF-A7E5-3FF9-CDDF-0F3775960EC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 name="Freeform 11">
              <a:extLst>
                <a:ext uri="{FF2B5EF4-FFF2-40B4-BE49-F238E27FC236}">
                  <a16:creationId xmlns:a16="http://schemas.microsoft.com/office/drawing/2014/main" id="{DF4C1B63-CEC2-13A5-935C-61B0AC882FE1}"/>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 name="Freeform 12">
              <a:extLst>
                <a:ext uri="{FF2B5EF4-FFF2-40B4-BE49-F238E27FC236}">
                  <a16:creationId xmlns:a16="http://schemas.microsoft.com/office/drawing/2014/main" id="{F10BB39C-1A66-B96E-58E8-55B8FD747706}"/>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47" name="Group 93">
            <a:extLst>
              <a:ext uri="{FF2B5EF4-FFF2-40B4-BE49-F238E27FC236}">
                <a16:creationId xmlns:a16="http://schemas.microsoft.com/office/drawing/2014/main" id="{8213C9F6-7EA5-4F3C-DCEE-6A46BD30B1EC}"/>
              </a:ext>
            </a:extLst>
          </p:cNvPr>
          <p:cNvGrpSpPr/>
          <p:nvPr/>
        </p:nvGrpSpPr>
        <p:grpSpPr>
          <a:xfrm rot="18556004">
            <a:off x="-5434719" y="3317872"/>
            <a:ext cx="4736736" cy="6407275"/>
            <a:chOff x="4855953" y="-2833465"/>
            <a:chExt cx="8948964" cy="12105059"/>
          </a:xfrm>
        </p:grpSpPr>
        <p:sp>
          <p:nvSpPr>
            <p:cNvPr id="148" name="Freeform 10">
              <a:extLst>
                <a:ext uri="{FF2B5EF4-FFF2-40B4-BE49-F238E27FC236}">
                  <a16:creationId xmlns:a16="http://schemas.microsoft.com/office/drawing/2014/main" id="{9B5375F6-2190-AD0F-75E5-0C263BE92D98}"/>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11">
              <a:extLst>
                <a:ext uri="{FF2B5EF4-FFF2-40B4-BE49-F238E27FC236}">
                  <a16:creationId xmlns:a16="http://schemas.microsoft.com/office/drawing/2014/main" id="{923AFFF9-7E63-77FE-B0D4-E9E3D96D990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 name="Freeform 12">
              <a:extLst>
                <a:ext uri="{FF2B5EF4-FFF2-40B4-BE49-F238E27FC236}">
                  <a16:creationId xmlns:a16="http://schemas.microsoft.com/office/drawing/2014/main" id="{31934303-61EA-8688-EABF-D17EDA99B1F2}"/>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51" name="CasellaDiTesto 150">
            <a:extLst>
              <a:ext uri="{FF2B5EF4-FFF2-40B4-BE49-F238E27FC236}">
                <a16:creationId xmlns:a16="http://schemas.microsoft.com/office/drawing/2014/main" id="{C4876592-5A59-B542-3D77-EFE32525A50A}"/>
              </a:ext>
            </a:extLst>
          </p:cNvPr>
          <p:cNvSpPr txBox="1"/>
          <p:nvPr/>
        </p:nvSpPr>
        <p:spPr>
          <a:xfrm>
            <a:off x="0" y="6577967"/>
            <a:ext cx="12192000" cy="292388"/>
          </a:xfrm>
          <a:prstGeom prst="rect">
            <a:avLst/>
          </a:prstGeom>
          <a:noFill/>
        </p:spPr>
        <p:txBody>
          <a:bodyPr wrap="square" rtlCol="0">
            <a:spAutoFit/>
          </a:bodyPr>
          <a:lstStyle/>
          <a:p>
            <a:r>
              <a:rPr lang="en-US" sz="1300" dirty="0">
                <a:solidFill>
                  <a:srgbClr val="002060"/>
                </a:solidFill>
              </a:rPr>
              <a:t>Coccomini, D.A., </a:t>
            </a:r>
            <a:r>
              <a:rPr lang="en-US" sz="1300" dirty="0" err="1">
                <a:solidFill>
                  <a:srgbClr val="002060"/>
                </a:solidFill>
              </a:rPr>
              <a:t>Zilos</a:t>
            </a:r>
            <a:r>
              <a:rPr lang="en-US" sz="1300" dirty="0">
                <a:solidFill>
                  <a:srgbClr val="002060"/>
                </a:solidFill>
              </a:rPr>
              <a:t>, G.K., Amato, G., </a:t>
            </a:r>
            <a:r>
              <a:rPr lang="en-US" sz="1300" dirty="0" err="1">
                <a:solidFill>
                  <a:srgbClr val="002060"/>
                </a:solidFill>
              </a:rPr>
              <a:t>Caldelli</a:t>
            </a:r>
            <a:r>
              <a:rPr lang="en-US" sz="1300" dirty="0">
                <a:solidFill>
                  <a:srgbClr val="002060"/>
                </a:solidFill>
              </a:rPr>
              <a:t>, R., </a:t>
            </a:r>
            <a:r>
              <a:rPr lang="en-US" sz="1300" dirty="0" err="1">
                <a:solidFill>
                  <a:srgbClr val="002060"/>
                </a:solidFill>
              </a:rPr>
              <a:t>Falchi</a:t>
            </a:r>
            <a:r>
              <a:rPr lang="en-US" sz="1300" dirty="0">
                <a:solidFill>
                  <a:srgbClr val="002060"/>
                </a:solidFill>
              </a:rPr>
              <a:t>, F., Papadopoulos, S., &amp; Gennaro, C. (2022). MINTIME: Multi-Identity Size-Invariant Video Deepfake Detection. </a:t>
            </a:r>
            <a:r>
              <a:rPr lang="en-US" sz="1300" dirty="0" err="1">
                <a:solidFill>
                  <a:srgbClr val="002060"/>
                </a:solidFill>
              </a:rPr>
              <a:t>ArXiv</a:t>
            </a:r>
            <a:endParaRPr lang="it-IT" sz="1300" dirty="0">
              <a:solidFill>
                <a:srgbClr val="002060"/>
              </a:solidFill>
            </a:endParaRPr>
          </a:p>
        </p:txBody>
      </p:sp>
    </p:spTree>
    <p:extLst>
      <p:ext uri="{BB962C8B-B14F-4D97-AF65-F5344CB8AC3E}">
        <p14:creationId xmlns:p14="http://schemas.microsoft.com/office/powerpoint/2010/main" val="143296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nodeType="afterEffect">
                                  <p:stCondLst>
                                    <p:cond delay="750"/>
                                  </p:stCondLst>
                                  <p:childTnLst>
                                    <p:animEffect transition="out" filter="fade">
                                      <p:cBhvr>
                                        <p:cTn id="6" dur="1000"/>
                                        <p:tgtEl>
                                          <p:spTgt spid="122"/>
                                        </p:tgtEl>
                                      </p:cBhvr>
                                    </p:animEffect>
                                    <p:anim calcmode="lin" valueType="num">
                                      <p:cBhvr>
                                        <p:cTn id="7" dur="1000"/>
                                        <p:tgtEl>
                                          <p:spTgt spid="122"/>
                                        </p:tgtEl>
                                        <p:attrNameLst>
                                          <p:attrName>ppt_x</p:attrName>
                                        </p:attrNameLst>
                                      </p:cBhvr>
                                      <p:tavLst>
                                        <p:tav tm="0">
                                          <p:val>
                                            <p:strVal val="ppt_x"/>
                                          </p:val>
                                        </p:tav>
                                        <p:tav tm="100000">
                                          <p:val>
                                            <p:strVal val="ppt_x"/>
                                          </p:val>
                                        </p:tav>
                                      </p:tavLst>
                                    </p:anim>
                                    <p:anim calcmode="lin" valueType="num">
                                      <p:cBhvr>
                                        <p:cTn id="8" dur="1000"/>
                                        <p:tgtEl>
                                          <p:spTgt spid="122"/>
                                        </p:tgtEl>
                                        <p:attrNameLst>
                                          <p:attrName>ppt_y</p:attrName>
                                        </p:attrNameLst>
                                      </p:cBhvr>
                                      <p:tavLst>
                                        <p:tav tm="0">
                                          <p:val>
                                            <p:strVal val="ppt_y"/>
                                          </p:val>
                                        </p:tav>
                                        <p:tav tm="100000">
                                          <p:val>
                                            <p:strVal val="ppt_y-.1"/>
                                          </p:val>
                                        </p:tav>
                                      </p:tavLst>
                                    </p:anim>
                                    <p:set>
                                      <p:cBhvr>
                                        <p:cTn id="9" dur="1" fill="hold">
                                          <p:stCondLst>
                                            <p:cond delay="999"/>
                                          </p:stCondLst>
                                        </p:cTn>
                                        <p:tgtEl>
                                          <p:spTgt spid="12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fade">
                                      <p:cBhvr>
                                        <p:cTn id="14" dur="1000"/>
                                        <p:tgtEl>
                                          <p:spTgt spid="86"/>
                                        </p:tgtEl>
                                      </p:cBhvr>
                                    </p:animEffect>
                                    <p:anim calcmode="lin" valueType="num">
                                      <p:cBhvr>
                                        <p:cTn id="15" dur="1000" fill="hold"/>
                                        <p:tgtEl>
                                          <p:spTgt spid="86"/>
                                        </p:tgtEl>
                                        <p:attrNameLst>
                                          <p:attrName>ppt_x</p:attrName>
                                        </p:attrNameLst>
                                      </p:cBhvr>
                                      <p:tavLst>
                                        <p:tav tm="0">
                                          <p:val>
                                            <p:strVal val="#ppt_x"/>
                                          </p:val>
                                        </p:tav>
                                        <p:tav tm="100000">
                                          <p:val>
                                            <p:strVal val="#ppt_x"/>
                                          </p:val>
                                        </p:tav>
                                      </p:tavLst>
                                    </p:anim>
                                    <p:anim calcmode="lin" valueType="num">
                                      <p:cBhvr>
                                        <p:cTn id="16"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xit" presetSubtype="0" fill="hold" nodeType="clickEffect">
                                  <p:stCondLst>
                                    <p:cond delay="1500"/>
                                  </p:stCondLst>
                                  <p:childTnLst>
                                    <p:animEffect transition="out" filter="fade">
                                      <p:cBhvr>
                                        <p:cTn id="20" dur="1000"/>
                                        <p:tgtEl>
                                          <p:spTgt spid="86"/>
                                        </p:tgtEl>
                                      </p:cBhvr>
                                    </p:animEffect>
                                    <p:anim calcmode="lin" valueType="num">
                                      <p:cBhvr>
                                        <p:cTn id="21" dur="1000"/>
                                        <p:tgtEl>
                                          <p:spTgt spid="86"/>
                                        </p:tgtEl>
                                        <p:attrNameLst>
                                          <p:attrName>ppt_x</p:attrName>
                                        </p:attrNameLst>
                                      </p:cBhvr>
                                      <p:tavLst>
                                        <p:tav tm="0">
                                          <p:val>
                                            <p:strVal val="ppt_x"/>
                                          </p:val>
                                        </p:tav>
                                        <p:tav tm="100000">
                                          <p:val>
                                            <p:strVal val="ppt_x"/>
                                          </p:val>
                                        </p:tav>
                                      </p:tavLst>
                                    </p:anim>
                                    <p:anim calcmode="lin" valueType="num">
                                      <p:cBhvr>
                                        <p:cTn id="22" dur="1000"/>
                                        <p:tgtEl>
                                          <p:spTgt spid="86"/>
                                        </p:tgtEl>
                                        <p:attrNameLst>
                                          <p:attrName>ppt_y</p:attrName>
                                        </p:attrNameLst>
                                      </p:cBhvr>
                                      <p:tavLst>
                                        <p:tav tm="0">
                                          <p:val>
                                            <p:strVal val="ppt_y"/>
                                          </p:val>
                                        </p:tav>
                                        <p:tav tm="100000">
                                          <p:val>
                                            <p:strVal val="ppt_y-.1"/>
                                          </p:val>
                                        </p:tav>
                                      </p:tavLst>
                                    </p:anim>
                                    <p:set>
                                      <p:cBhvr>
                                        <p:cTn id="23" dur="1" fill="hold">
                                          <p:stCondLst>
                                            <p:cond delay="999"/>
                                          </p:stCondLst>
                                        </p:cTn>
                                        <p:tgtEl>
                                          <p:spTgt spid="8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xit" presetSubtype="0" fill="hold" nodeType="clickEffect">
                                  <p:stCondLst>
                                    <p:cond delay="2000"/>
                                  </p:stCondLst>
                                  <p:childTnLst>
                                    <p:animEffect transition="out" filter="fade">
                                      <p:cBhvr>
                                        <p:cTn id="34" dur="1000"/>
                                        <p:tgtEl>
                                          <p:spTgt spid="2"/>
                                        </p:tgtEl>
                                      </p:cBhvr>
                                    </p:animEffect>
                                    <p:anim calcmode="lin" valueType="num">
                                      <p:cBhvr>
                                        <p:cTn id="35" dur="1000"/>
                                        <p:tgtEl>
                                          <p:spTgt spid="2"/>
                                        </p:tgtEl>
                                        <p:attrNameLst>
                                          <p:attrName>ppt_x</p:attrName>
                                        </p:attrNameLst>
                                      </p:cBhvr>
                                      <p:tavLst>
                                        <p:tav tm="0">
                                          <p:val>
                                            <p:strVal val="ppt_x"/>
                                          </p:val>
                                        </p:tav>
                                        <p:tav tm="100000">
                                          <p:val>
                                            <p:strVal val="ppt_x"/>
                                          </p:val>
                                        </p:tav>
                                      </p:tavLst>
                                    </p:anim>
                                    <p:anim calcmode="lin" valueType="num">
                                      <p:cBhvr>
                                        <p:cTn id="36" dur="1000"/>
                                        <p:tgtEl>
                                          <p:spTgt spid="2"/>
                                        </p:tgtEl>
                                        <p:attrNameLst>
                                          <p:attrName>ppt_y</p:attrName>
                                        </p:attrNameLst>
                                      </p:cBhvr>
                                      <p:tavLst>
                                        <p:tav tm="0">
                                          <p:val>
                                            <p:strVal val="ppt_y"/>
                                          </p:val>
                                        </p:tav>
                                        <p:tav tm="100000">
                                          <p:val>
                                            <p:strVal val="ppt_y-.1"/>
                                          </p:val>
                                        </p:tav>
                                      </p:tavLst>
                                    </p:anim>
                                    <p:set>
                                      <p:cBhvr>
                                        <p:cTn id="37" dur="1" fill="hold">
                                          <p:stCondLst>
                                            <p:cond delay="999"/>
                                          </p:stCondLst>
                                        </p:cTn>
                                        <p:tgtEl>
                                          <p:spTgt spid="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8"/>
                                        </p:tgtEl>
                                        <p:attrNameLst>
                                          <p:attrName>style.visibility</p:attrName>
                                        </p:attrNameLst>
                                      </p:cBhvr>
                                      <p:to>
                                        <p:strVal val="visible"/>
                                      </p:to>
                                    </p:set>
                                    <p:animEffect transition="in" filter="fade">
                                      <p:cBhvr>
                                        <p:cTn id="42" dur="500"/>
                                        <p:tgtEl>
                                          <p:spTgt spid="1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9"/>
                                        </p:tgtEl>
                                        <p:attrNameLst>
                                          <p:attrName>style.visibility</p:attrName>
                                        </p:attrNameLst>
                                      </p:cBhvr>
                                      <p:to>
                                        <p:strVal val="visible"/>
                                      </p:to>
                                    </p:set>
                                    <p:animEffect transition="in" filter="fade">
                                      <p:cBhvr>
                                        <p:cTn id="47"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D96131AD-C6CD-90FD-458E-CDB558C508C0}"/>
              </a:ext>
            </a:extLst>
          </p:cNvPr>
          <p:cNvPicPr>
            <a:picLocks noChangeAspect="1"/>
          </p:cNvPicPr>
          <p:nvPr/>
        </p:nvPicPr>
        <p:blipFill>
          <a:blip r:embed="rId10">
            <a:alphaModFix amt="20000"/>
            <a:extLst>
              <a:ext uri="{28A0092B-C50C-407E-A947-70E740481C1C}">
                <a14:useLocalDpi xmlns:a14="http://schemas.microsoft.com/office/drawing/2010/main" val="0"/>
              </a:ext>
            </a:extLst>
          </a:blip>
          <a:stretch>
            <a:fillRect/>
          </a:stretch>
        </p:blipFill>
        <p:spPr>
          <a:xfrm>
            <a:off x="-17343" y="-2518289"/>
            <a:ext cx="12318123" cy="9376289"/>
          </a:xfrm>
          <a:prstGeom prst="rect">
            <a:avLst/>
          </a:prstGeom>
        </p:spPr>
      </p:pic>
      <p:pic>
        <p:nvPicPr>
          <p:cNvPr id="2" name="fake_2_faces_0_miss">
            <a:hlinkClick r:id="" action="ppaction://media"/>
            <a:extLst>
              <a:ext uri="{FF2B5EF4-FFF2-40B4-BE49-F238E27FC236}">
                <a16:creationId xmlns:a16="http://schemas.microsoft.com/office/drawing/2014/main" id="{202B8C81-B475-FD7A-9EB5-B5DD75A262E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009456" y="3802104"/>
            <a:ext cx="5038407" cy="2834104"/>
          </a:xfrm>
          <a:prstGeom prst="rect">
            <a:avLst/>
          </a:prstGeom>
        </p:spPr>
      </p:pic>
      <p:pic>
        <p:nvPicPr>
          <p:cNvPr id="3" name="fake_2_faces_1">
            <a:hlinkClick r:id="" action="ppaction://media"/>
            <a:extLst>
              <a:ext uri="{FF2B5EF4-FFF2-40B4-BE49-F238E27FC236}">
                <a16:creationId xmlns:a16="http://schemas.microsoft.com/office/drawing/2014/main" id="{B58E785F-DF87-633B-FC12-C6F9A33316B3}"/>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144138" y="127599"/>
            <a:ext cx="5038407" cy="2834104"/>
          </a:xfrm>
          <a:prstGeom prst="rect">
            <a:avLst/>
          </a:prstGeom>
        </p:spPr>
      </p:pic>
      <p:pic>
        <p:nvPicPr>
          <p:cNvPr id="4" name="fake_2_faces_2">
            <a:hlinkClick r:id="" action="ppaction://media"/>
            <a:extLst>
              <a:ext uri="{FF2B5EF4-FFF2-40B4-BE49-F238E27FC236}">
                <a16:creationId xmlns:a16="http://schemas.microsoft.com/office/drawing/2014/main" id="{DB2212C9-8235-A917-7376-CF4D5F70AE07}"/>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144137" y="3834438"/>
            <a:ext cx="5038407" cy="2834104"/>
          </a:xfrm>
          <a:prstGeom prst="rect">
            <a:avLst/>
          </a:prstGeom>
        </p:spPr>
      </p:pic>
      <p:pic>
        <p:nvPicPr>
          <p:cNvPr id="5" name="fake_N_faces_0">
            <a:hlinkClick r:id="" action="ppaction://media"/>
            <a:extLst>
              <a:ext uri="{FF2B5EF4-FFF2-40B4-BE49-F238E27FC236}">
                <a16:creationId xmlns:a16="http://schemas.microsoft.com/office/drawing/2014/main" id="{9AED6254-83D8-8EA2-4A47-7268F06F2FBA}"/>
              </a:ext>
            </a:extLst>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7009457" y="127599"/>
            <a:ext cx="5038407" cy="2834104"/>
          </a:xfrm>
          <a:prstGeom prst="rect">
            <a:avLst/>
          </a:prstGeom>
        </p:spPr>
      </p:pic>
    </p:spTree>
    <p:extLst>
      <p:ext uri="{BB962C8B-B14F-4D97-AF65-F5344CB8AC3E}">
        <p14:creationId xmlns:p14="http://schemas.microsoft.com/office/powerpoint/2010/main" val="153966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50" fill="hold"/>
                                        <p:tgtEl>
                                          <p:spTgt spid="3"/>
                                        </p:tgtEl>
                                      </p:cBhvr>
                                    </p:cmd>
                                  </p:childTnLst>
                                </p:cTn>
                              </p:par>
                              <p:par>
                                <p:cTn id="7" presetID="1" presetClass="mediacall" presetSubtype="0" fill="hold" nodeType="withEffect">
                                  <p:stCondLst>
                                    <p:cond delay="0"/>
                                  </p:stCondLst>
                                  <p:childTnLst>
                                    <p:cmd type="call" cmd="playFrom(0.0)">
                                      <p:cBhvr>
                                        <p:cTn id="8" dur="7950" fill="hold"/>
                                        <p:tgtEl>
                                          <p:spTgt spid="5"/>
                                        </p:tgtEl>
                                      </p:cBhvr>
                                    </p:cmd>
                                  </p:childTnLst>
                                </p:cTn>
                              </p:par>
                              <p:par>
                                <p:cTn id="9" presetID="1" presetClass="mediacall" presetSubtype="0" fill="hold" nodeType="withEffect">
                                  <p:stCondLst>
                                    <p:cond delay="0"/>
                                  </p:stCondLst>
                                  <p:childTnLst>
                                    <p:cmd type="call" cmd="playFrom(0.0)">
                                      <p:cBhvr>
                                        <p:cTn id="10" dur="3400" fill="hold"/>
                                        <p:tgtEl>
                                          <p:spTgt spid="2"/>
                                        </p:tgtEl>
                                      </p:cBhvr>
                                    </p:cmd>
                                  </p:childTnLst>
                                </p:cTn>
                              </p:par>
                              <p:par>
                                <p:cTn id="11" presetID="1" presetClass="mediacall" presetSubtype="0" fill="hold" nodeType="withEffect">
                                  <p:stCondLst>
                                    <p:cond delay="0"/>
                                  </p:stCondLst>
                                  <p:childTnLst>
                                    <p:cmd type="call" cmd="playFrom(0.0)">
                                      <p:cBhvr>
                                        <p:cTn id="12" dur="2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display="0">
                  <p:stCondLst>
                    <p:cond delay="indefinite"/>
                  </p:stCondLst>
                </p:cTn>
                <p:tgtEl>
                  <p:spTgt spid="3"/>
                </p:tgtEl>
              </p:cMediaNode>
            </p:video>
            <p:video>
              <p:cMediaNode vol="80000">
                <p:cTn id="14" repeatCount="indefinite" display="0">
                  <p:stCondLst>
                    <p:cond delay="indefinite"/>
                  </p:stCondLst>
                </p:cTn>
                <p:tgtEl>
                  <p:spTgt spid="5"/>
                </p:tgtEl>
              </p:cMediaNode>
            </p:video>
            <p:video>
              <p:cMediaNode vol="80000">
                <p:cTn id="15" repeatCount="indefinite" display="0">
                  <p:stCondLst>
                    <p:cond delay="indefinite"/>
                  </p:stCondLst>
                </p:cTn>
                <p:tgtEl>
                  <p:spTgt spid="2"/>
                </p:tgtEl>
              </p:cMediaNode>
            </p:video>
            <p:video>
              <p:cMediaNode vol="80000">
                <p:cTn id="16" repeatCount="indefinite"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3">
            <a:extLst>
              <a:ext uri="{FF2B5EF4-FFF2-40B4-BE49-F238E27FC236}">
                <a16:creationId xmlns:a16="http://schemas.microsoft.com/office/drawing/2014/main" id="{EFF4DBA0-00E8-45D1-9604-7ED23CE98F85}"/>
              </a:ext>
            </a:extLst>
          </p:cNvPr>
          <p:cNvGrpSpPr/>
          <p:nvPr/>
        </p:nvGrpSpPr>
        <p:grpSpPr>
          <a:xfrm rot="4345541">
            <a:off x="9934743" y="-3299122"/>
            <a:ext cx="4736736" cy="6407275"/>
            <a:chOff x="4855953" y="-2833465"/>
            <a:chExt cx="8948964" cy="12105059"/>
          </a:xfrm>
        </p:grpSpPr>
        <p:sp>
          <p:nvSpPr>
            <p:cNvPr id="4" name="Freeform 10">
              <a:extLst>
                <a:ext uri="{FF2B5EF4-FFF2-40B4-BE49-F238E27FC236}">
                  <a16:creationId xmlns:a16="http://schemas.microsoft.com/office/drawing/2014/main" id="{84CB6309-9469-440C-BDA8-4E0C5239A585}"/>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Freeform 11">
              <a:extLst>
                <a:ext uri="{FF2B5EF4-FFF2-40B4-BE49-F238E27FC236}">
                  <a16:creationId xmlns:a16="http://schemas.microsoft.com/office/drawing/2014/main" id="{AA692F98-EC89-47CF-B07E-0F4ABE0F42E4}"/>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Freeform 12">
              <a:extLst>
                <a:ext uri="{FF2B5EF4-FFF2-40B4-BE49-F238E27FC236}">
                  <a16:creationId xmlns:a16="http://schemas.microsoft.com/office/drawing/2014/main" id="{BED9C8EE-88D8-4160-A59C-F6568EA68901}"/>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7" name="Group 93">
            <a:extLst>
              <a:ext uri="{FF2B5EF4-FFF2-40B4-BE49-F238E27FC236}">
                <a16:creationId xmlns:a16="http://schemas.microsoft.com/office/drawing/2014/main" id="{0DE9F17B-A7E7-4249-8FA6-F76C60CE2C34}"/>
              </a:ext>
            </a:extLst>
          </p:cNvPr>
          <p:cNvGrpSpPr/>
          <p:nvPr/>
        </p:nvGrpSpPr>
        <p:grpSpPr>
          <a:xfrm rot="15309759">
            <a:off x="-1850805" y="4704805"/>
            <a:ext cx="4736736" cy="6407275"/>
            <a:chOff x="4855953" y="-2833465"/>
            <a:chExt cx="8948964" cy="12105059"/>
          </a:xfrm>
        </p:grpSpPr>
        <p:sp>
          <p:nvSpPr>
            <p:cNvPr id="8" name="Freeform 10">
              <a:extLst>
                <a:ext uri="{FF2B5EF4-FFF2-40B4-BE49-F238E27FC236}">
                  <a16:creationId xmlns:a16="http://schemas.microsoft.com/office/drawing/2014/main" id="{B4CA6907-E6FD-4C94-A563-B9871AD65E5E}"/>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11">
              <a:extLst>
                <a:ext uri="{FF2B5EF4-FFF2-40B4-BE49-F238E27FC236}">
                  <a16:creationId xmlns:a16="http://schemas.microsoft.com/office/drawing/2014/main" id="{49CC6AC1-F80F-43A5-AD3A-F002B12C576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2">
              <a:extLst>
                <a:ext uri="{FF2B5EF4-FFF2-40B4-BE49-F238E27FC236}">
                  <a16:creationId xmlns:a16="http://schemas.microsoft.com/office/drawing/2014/main" id="{BBB0D756-0ED0-4AF4-9A03-B4C16477EBB7}"/>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3" name="TextBox 345">
            <a:extLst>
              <a:ext uri="{FF2B5EF4-FFF2-40B4-BE49-F238E27FC236}">
                <a16:creationId xmlns:a16="http://schemas.microsoft.com/office/drawing/2014/main" id="{0E6AC040-ADD9-4EB0-ADBC-E37AE999B433}"/>
              </a:ext>
            </a:extLst>
          </p:cNvPr>
          <p:cNvSpPr txBox="1"/>
          <p:nvPr/>
        </p:nvSpPr>
        <p:spPr>
          <a:xfrm>
            <a:off x="2357953" y="3574933"/>
            <a:ext cx="7179069" cy="1231106"/>
          </a:xfrm>
          <a:prstGeom prst="rect">
            <a:avLst/>
          </a:prstGeom>
          <a:noFill/>
        </p:spPr>
        <p:txBody>
          <a:bodyPr wrap="square" lIns="0" tIns="0" rIns="0" bIns="0" rtlCol="0">
            <a:spAutoFit/>
          </a:bodyPr>
          <a:lstStyle/>
          <a:p>
            <a:pPr algn="ctr"/>
            <a:r>
              <a:rPr lang="en-US" sz="4000" b="1" dirty="0">
                <a:solidFill>
                  <a:srgbClr val="002060"/>
                </a:solidFill>
                <a:latin typeface="Segoe UI" panose="020B0502040204020203" pitchFamily="34" charset="0"/>
                <a:cs typeface="Segoe UI" panose="020B0502040204020203" pitchFamily="34" charset="0"/>
              </a:rPr>
              <a:t>Detecting Images Generated by Diffusers</a:t>
            </a:r>
          </a:p>
        </p:txBody>
      </p:sp>
      <p:grpSp>
        <p:nvGrpSpPr>
          <p:cNvPr id="12" name="Gruppo 11">
            <a:extLst>
              <a:ext uri="{FF2B5EF4-FFF2-40B4-BE49-F238E27FC236}">
                <a16:creationId xmlns:a16="http://schemas.microsoft.com/office/drawing/2014/main" id="{A8A123B0-FDD6-4B22-65A8-A1C6F63A5195}"/>
              </a:ext>
            </a:extLst>
          </p:cNvPr>
          <p:cNvGrpSpPr/>
          <p:nvPr/>
        </p:nvGrpSpPr>
        <p:grpSpPr>
          <a:xfrm>
            <a:off x="5160590" y="1902117"/>
            <a:ext cx="1573793" cy="1573793"/>
            <a:chOff x="5160590" y="1902117"/>
            <a:chExt cx="1573793" cy="1573793"/>
          </a:xfrm>
        </p:grpSpPr>
        <p:sp>
          <p:nvSpPr>
            <p:cNvPr id="15" name="Oval 24">
              <a:extLst>
                <a:ext uri="{FF2B5EF4-FFF2-40B4-BE49-F238E27FC236}">
                  <a16:creationId xmlns:a16="http://schemas.microsoft.com/office/drawing/2014/main" id="{76D3211D-BB3E-4FB0-B35E-53F80D1C9910}"/>
                </a:ext>
              </a:extLst>
            </p:cNvPr>
            <p:cNvSpPr/>
            <p:nvPr/>
          </p:nvSpPr>
          <p:spPr>
            <a:xfrm>
              <a:off x="5160590" y="1902117"/>
              <a:ext cx="1573793" cy="1573793"/>
            </a:xfrm>
            <a:prstGeom prst="ellipse">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11" name="Immagine 10">
              <a:extLst>
                <a:ext uri="{FF2B5EF4-FFF2-40B4-BE49-F238E27FC236}">
                  <a16:creationId xmlns:a16="http://schemas.microsoft.com/office/drawing/2014/main" id="{BBF7072C-D009-4A7E-B4DA-25D135114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2592" y="2181229"/>
              <a:ext cx="1041728" cy="1041728"/>
            </a:xfrm>
            <a:prstGeom prst="rect">
              <a:avLst/>
            </a:prstGeom>
          </p:spPr>
        </p:pic>
      </p:grpSp>
    </p:spTree>
    <p:extLst>
      <p:ext uri="{BB962C8B-B14F-4D97-AF65-F5344CB8AC3E}">
        <p14:creationId xmlns:p14="http://schemas.microsoft.com/office/powerpoint/2010/main" val="114107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afterEffect">
                                  <p:stCondLst>
                                    <p:cond delay="0"/>
                                  </p:stCondLst>
                                  <p:childTnLst>
                                    <p:animMotion origin="layout" path="M -4.16667E-7 3.7037E-7 L -0.00026 -0.02477 " pathEditMode="relative" rAng="0" ptsTypes="AA">
                                      <p:cBhvr>
                                        <p:cTn id="6" dur="1500" fill="hold"/>
                                        <p:tgtEl>
                                          <p:spTgt spid="12"/>
                                        </p:tgtEl>
                                        <p:attrNameLst>
                                          <p:attrName>ppt_x</p:attrName>
                                          <p:attrName>ppt_y</p:attrName>
                                        </p:attrNameLst>
                                      </p:cBhvr>
                                      <p:rCtr x="-13"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264;p21">
            <a:extLst>
              <a:ext uri="{FF2B5EF4-FFF2-40B4-BE49-F238E27FC236}">
                <a16:creationId xmlns:a16="http://schemas.microsoft.com/office/drawing/2014/main" id="{BDD52AC1-A7A0-49EF-E67F-C77AA2291C11}"/>
              </a:ext>
            </a:extLst>
          </p:cNvPr>
          <p:cNvSpPr/>
          <p:nvPr/>
        </p:nvSpPr>
        <p:spPr>
          <a:xfrm>
            <a:off x="7829089" y="1524867"/>
            <a:ext cx="2504760" cy="2504760"/>
          </a:xfrm>
          <a:prstGeom prst="blockArc">
            <a:avLst>
              <a:gd name="adj1" fmla="val 10800000"/>
              <a:gd name="adj2" fmla="val 10799131"/>
              <a:gd name="adj3" fmla="val 25044"/>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5;p21">
            <a:extLst>
              <a:ext uri="{FF2B5EF4-FFF2-40B4-BE49-F238E27FC236}">
                <a16:creationId xmlns:a16="http://schemas.microsoft.com/office/drawing/2014/main" id="{BABDC252-C88B-4F3F-0810-3F1CD98E307A}"/>
              </a:ext>
            </a:extLst>
          </p:cNvPr>
          <p:cNvSpPr/>
          <p:nvPr/>
        </p:nvSpPr>
        <p:spPr>
          <a:xfrm>
            <a:off x="7829089" y="1524867"/>
            <a:ext cx="2504760" cy="2504760"/>
          </a:xfrm>
          <a:prstGeom prst="blockArc">
            <a:avLst>
              <a:gd name="adj1" fmla="val 14373116"/>
              <a:gd name="adj2" fmla="val 12859943"/>
              <a:gd name="adj3" fmla="val 24715"/>
            </a:avLst>
          </a:prstGeom>
          <a:solidFill>
            <a:srgbClr val="715B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270;p21">
            <a:extLst>
              <a:ext uri="{FF2B5EF4-FFF2-40B4-BE49-F238E27FC236}">
                <a16:creationId xmlns:a16="http://schemas.microsoft.com/office/drawing/2014/main" id="{DEADBC3A-3DF2-6696-96B5-0668E95C1900}"/>
              </a:ext>
            </a:extLst>
          </p:cNvPr>
          <p:cNvSpPr txBox="1"/>
          <p:nvPr/>
        </p:nvSpPr>
        <p:spPr>
          <a:xfrm>
            <a:off x="8373608" y="2515627"/>
            <a:ext cx="1429497" cy="5813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dirty="0">
                <a:solidFill>
                  <a:srgbClr val="715BE4"/>
                </a:solidFill>
                <a:latin typeface="Fira Sans"/>
                <a:ea typeface="Fira Sans"/>
                <a:cs typeface="Fira Sans"/>
                <a:sym typeface="Fira Sans"/>
              </a:rPr>
              <a:t>90%</a:t>
            </a:r>
            <a:endParaRPr sz="3000" b="1" dirty="0">
              <a:solidFill>
                <a:srgbClr val="715BE4"/>
              </a:solidFill>
              <a:latin typeface="Fira Sans"/>
              <a:ea typeface="Fira Sans"/>
              <a:cs typeface="Fira Sans"/>
              <a:sym typeface="Fira Sans"/>
            </a:endParaRPr>
          </a:p>
        </p:txBody>
      </p:sp>
      <p:grpSp>
        <p:nvGrpSpPr>
          <p:cNvPr id="20" name="Group 93">
            <a:extLst>
              <a:ext uri="{FF2B5EF4-FFF2-40B4-BE49-F238E27FC236}">
                <a16:creationId xmlns:a16="http://schemas.microsoft.com/office/drawing/2014/main" id="{40F2919C-C144-23FD-E3A9-86A5569D8B89}"/>
              </a:ext>
            </a:extLst>
          </p:cNvPr>
          <p:cNvGrpSpPr/>
          <p:nvPr/>
        </p:nvGrpSpPr>
        <p:grpSpPr>
          <a:xfrm rot="6751768">
            <a:off x="6638253" y="4825451"/>
            <a:ext cx="4736736" cy="6407275"/>
            <a:chOff x="4855953" y="-2833465"/>
            <a:chExt cx="8948964" cy="12105059"/>
          </a:xfrm>
        </p:grpSpPr>
        <p:sp>
          <p:nvSpPr>
            <p:cNvPr id="21" name="Freeform 10">
              <a:extLst>
                <a:ext uri="{FF2B5EF4-FFF2-40B4-BE49-F238E27FC236}">
                  <a16:creationId xmlns:a16="http://schemas.microsoft.com/office/drawing/2014/main" id="{8CACAAB0-20D8-11CA-027D-E5B277097A9D}"/>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11">
              <a:extLst>
                <a:ext uri="{FF2B5EF4-FFF2-40B4-BE49-F238E27FC236}">
                  <a16:creationId xmlns:a16="http://schemas.microsoft.com/office/drawing/2014/main" id="{511B4C28-493E-66C9-BC7D-B4947627D0AE}"/>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12">
              <a:extLst>
                <a:ext uri="{FF2B5EF4-FFF2-40B4-BE49-F238E27FC236}">
                  <a16:creationId xmlns:a16="http://schemas.microsoft.com/office/drawing/2014/main" id="{E015E9F3-3D84-4934-7E4E-FFB92BA18B13}"/>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4" name="Group 93">
            <a:extLst>
              <a:ext uri="{FF2B5EF4-FFF2-40B4-BE49-F238E27FC236}">
                <a16:creationId xmlns:a16="http://schemas.microsoft.com/office/drawing/2014/main" id="{928AE373-6073-2BEC-7BF1-B427CBBD5B09}"/>
              </a:ext>
            </a:extLst>
          </p:cNvPr>
          <p:cNvGrpSpPr/>
          <p:nvPr/>
        </p:nvGrpSpPr>
        <p:grpSpPr>
          <a:xfrm rot="6751768">
            <a:off x="9011236" y="-4072276"/>
            <a:ext cx="4736736" cy="6407275"/>
            <a:chOff x="4855953" y="-2833465"/>
            <a:chExt cx="8948964" cy="12105059"/>
          </a:xfrm>
        </p:grpSpPr>
        <p:sp>
          <p:nvSpPr>
            <p:cNvPr id="25" name="Freeform 10">
              <a:extLst>
                <a:ext uri="{FF2B5EF4-FFF2-40B4-BE49-F238E27FC236}">
                  <a16:creationId xmlns:a16="http://schemas.microsoft.com/office/drawing/2014/main" id="{6F79087B-3914-165F-0C3B-1899F8699765}"/>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1">
              <a:extLst>
                <a:ext uri="{FF2B5EF4-FFF2-40B4-BE49-F238E27FC236}">
                  <a16:creationId xmlns:a16="http://schemas.microsoft.com/office/drawing/2014/main" id="{EBD46ECB-297C-8845-3855-BE1262A4B236}"/>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12">
              <a:extLst>
                <a:ext uri="{FF2B5EF4-FFF2-40B4-BE49-F238E27FC236}">
                  <a16:creationId xmlns:a16="http://schemas.microsoft.com/office/drawing/2014/main" id="{AA01D9EA-9F78-8F80-CBEF-117B7ECFD84A}"/>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29" name="Immagine 28">
            <a:extLst>
              <a:ext uri="{FF2B5EF4-FFF2-40B4-BE49-F238E27FC236}">
                <a16:creationId xmlns:a16="http://schemas.microsoft.com/office/drawing/2014/main" id="{150DFB77-224C-57A8-FF7D-C812637DE3EA}"/>
              </a:ext>
            </a:extLst>
          </p:cNvPr>
          <p:cNvPicPr>
            <a:picLocks noChangeAspect="1"/>
          </p:cNvPicPr>
          <p:nvPr/>
        </p:nvPicPr>
        <p:blipFill>
          <a:blip r:embed="rId2"/>
          <a:stretch>
            <a:fillRect/>
          </a:stretch>
        </p:blipFill>
        <p:spPr>
          <a:xfrm>
            <a:off x="-33867" y="0"/>
            <a:ext cx="5850558" cy="6858000"/>
          </a:xfrm>
          <a:prstGeom prst="rect">
            <a:avLst/>
          </a:prstGeom>
        </p:spPr>
      </p:pic>
      <p:sp>
        <p:nvSpPr>
          <p:cNvPr id="30" name="Rectangle 118">
            <a:extLst>
              <a:ext uri="{FF2B5EF4-FFF2-40B4-BE49-F238E27FC236}">
                <a16:creationId xmlns:a16="http://schemas.microsoft.com/office/drawing/2014/main" id="{447012CC-9B51-5B73-085A-69C4CB430756}"/>
              </a:ext>
            </a:extLst>
          </p:cNvPr>
          <p:cNvSpPr/>
          <p:nvPr/>
        </p:nvSpPr>
        <p:spPr>
          <a:xfrm>
            <a:off x="7624326" y="4181274"/>
            <a:ext cx="2914286" cy="738664"/>
          </a:xfrm>
          <a:prstGeom prst="rect">
            <a:avLst/>
          </a:prstGeom>
        </p:spPr>
        <p:txBody>
          <a:bodyPr wrap="square" lIns="0" tIns="0" rIns="0" bIns="0">
            <a:spAutoFit/>
          </a:bodyPr>
          <a:lstStyle/>
          <a:p>
            <a:pPr algn="ctr"/>
            <a:r>
              <a:rPr lang="en-US" sz="2400" b="1" i="1" dirty="0">
                <a:solidFill>
                  <a:srgbClr val="002060"/>
                </a:solidFill>
                <a:latin typeface="+mj-lt"/>
                <a:cs typeface="Segoe UI" panose="020B0502040204020203" pitchFamily="34" charset="0"/>
              </a:rPr>
              <a:t>… of online contents will be synthetic by 2026</a:t>
            </a:r>
          </a:p>
        </p:txBody>
      </p:sp>
    </p:spTree>
    <p:extLst>
      <p:ext uri="{BB962C8B-B14F-4D97-AF65-F5344CB8AC3E}">
        <p14:creationId xmlns:p14="http://schemas.microsoft.com/office/powerpoint/2010/main" val="200456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cibo, carota, piatto, riso&#10;&#10;Descrizione generata automaticamente">
            <a:extLst>
              <a:ext uri="{FF2B5EF4-FFF2-40B4-BE49-F238E27FC236}">
                <a16:creationId xmlns:a16="http://schemas.microsoft.com/office/drawing/2014/main" id="{6A660156-4FDB-109A-0844-EA5DB907C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702" y="3102766"/>
            <a:ext cx="2160000" cy="2160000"/>
          </a:xfrm>
          <a:prstGeom prst="rect">
            <a:avLst/>
          </a:prstGeom>
        </p:spPr>
      </p:pic>
      <p:pic>
        <p:nvPicPr>
          <p:cNvPr id="9" name="Immagine 8" descr="Immagine che contiene cibo, piatto, interno, nero&#10;&#10;Descrizione generata automaticamente">
            <a:extLst>
              <a:ext uri="{FF2B5EF4-FFF2-40B4-BE49-F238E27FC236}">
                <a16:creationId xmlns:a16="http://schemas.microsoft.com/office/drawing/2014/main" id="{2BCB3DAB-A2C5-B21D-27AE-39A0C8ECE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129" y="3102764"/>
            <a:ext cx="2160000" cy="2160000"/>
          </a:xfrm>
          <a:prstGeom prst="rect">
            <a:avLst/>
          </a:prstGeom>
        </p:spPr>
      </p:pic>
      <p:sp>
        <p:nvSpPr>
          <p:cNvPr id="10" name="CasellaDiTesto 9">
            <a:extLst>
              <a:ext uri="{FF2B5EF4-FFF2-40B4-BE49-F238E27FC236}">
                <a16:creationId xmlns:a16="http://schemas.microsoft.com/office/drawing/2014/main" id="{675D9499-F4FC-9455-7C5F-D9712DE1FBA7}"/>
              </a:ext>
            </a:extLst>
          </p:cNvPr>
          <p:cNvSpPr txBox="1"/>
          <p:nvPr/>
        </p:nvSpPr>
        <p:spPr>
          <a:xfrm>
            <a:off x="1781261" y="2016178"/>
            <a:ext cx="7647606" cy="477054"/>
          </a:xfrm>
          <a:prstGeom prst="rect">
            <a:avLst/>
          </a:prstGeom>
          <a:noFill/>
        </p:spPr>
        <p:txBody>
          <a:bodyPr wrap="none" rtlCol="0">
            <a:spAutoFit/>
          </a:bodyPr>
          <a:lstStyle/>
          <a:p>
            <a:r>
              <a:rPr lang="en-US" sz="2500" b="1" dirty="0">
                <a:solidFill>
                  <a:srgbClr val="002060"/>
                </a:solidFill>
              </a:rPr>
              <a:t> </a:t>
            </a:r>
            <a:r>
              <a:rPr lang="en-US" sz="2500" b="1" u="sng" dirty="0">
                <a:solidFill>
                  <a:srgbClr val="002060"/>
                </a:solidFill>
              </a:rPr>
              <a:t>Description:</a:t>
            </a:r>
            <a:r>
              <a:rPr lang="en-US" sz="2500" b="1" dirty="0">
                <a:solidFill>
                  <a:srgbClr val="002060"/>
                </a:solidFill>
              </a:rPr>
              <a:t> A dish with rice, carrots and hush puppies* </a:t>
            </a:r>
            <a:endParaRPr lang="it-IT" sz="2500" b="1" dirty="0">
              <a:solidFill>
                <a:srgbClr val="002060"/>
              </a:solidFill>
            </a:endParaRPr>
          </a:p>
        </p:txBody>
      </p:sp>
      <p:sp>
        <p:nvSpPr>
          <p:cNvPr id="11" name="CasellaDiTesto 10">
            <a:extLst>
              <a:ext uri="{FF2B5EF4-FFF2-40B4-BE49-F238E27FC236}">
                <a16:creationId xmlns:a16="http://schemas.microsoft.com/office/drawing/2014/main" id="{D1C46C4D-B83A-382D-5986-32541EA863FF}"/>
              </a:ext>
            </a:extLst>
          </p:cNvPr>
          <p:cNvSpPr txBox="1"/>
          <p:nvPr/>
        </p:nvSpPr>
        <p:spPr>
          <a:xfrm>
            <a:off x="1851435" y="5713453"/>
            <a:ext cx="968535" cy="477054"/>
          </a:xfrm>
          <a:prstGeom prst="rect">
            <a:avLst/>
          </a:prstGeom>
          <a:noFill/>
        </p:spPr>
        <p:txBody>
          <a:bodyPr wrap="none" rtlCol="0">
            <a:spAutoFit/>
          </a:bodyPr>
          <a:lstStyle/>
          <a:p>
            <a:r>
              <a:rPr lang="en-US" sz="2500" b="1" dirty="0">
                <a:solidFill>
                  <a:srgbClr val="002060"/>
                </a:solidFill>
              </a:rPr>
              <a:t>GLIDE</a:t>
            </a:r>
            <a:endParaRPr lang="it-IT" sz="2500" b="1" dirty="0">
              <a:solidFill>
                <a:srgbClr val="002060"/>
              </a:solidFill>
            </a:endParaRPr>
          </a:p>
        </p:txBody>
      </p:sp>
      <p:sp>
        <p:nvSpPr>
          <p:cNvPr id="12" name="CasellaDiTesto 11">
            <a:extLst>
              <a:ext uri="{FF2B5EF4-FFF2-40B4-BE49-F238E27FC236}">
                <a16:creationId xmlns:a16="http://schemas.microsoft.com/office/drawing/2014/main" id="{4C94439F-3028-6A09-2298-96714AC3B8C1}"/>
              </a:ext>
            </a:extLst>
          </p:cNvPr>
          <p:cNvSpPr txBox="1"/>
          <p:nvPr/>
        </p:nvSpPr>
        <p:spPr>
          <a:xfrm>
            <a:off x="4907576" y="5654385"/>
            <a:ext cx="2292679" cy="477054"/>
          </a:xfrm>
          <a:prstGeom prst="rect">
            <a:avLst/>
          </a:prstGeom>
          <a:noFill/>
        </p:spPr>
        <p:txBody>
          <a:bodyPr wrap="none" rtlCol="0">
            <a:spAutoFit/>
          </a:bodyPr>
          <a:lstStyle/>
          <a:p>
            <a:r>
              <a:rPr lang="en-US" sz="2500" b="1" dirty="0">
                <a:solidFill>
                  <a:srgbClr val="002060"/>
                </a:solidFill>
              </a:rPr>
              <a:t>Stable Diffusion</a:t>
            </a:r>
            <a:endParaRPr lang="it-IT" sz="2500" b="1" dirty="0">
              <a:solidFill>
                <a:srgbClr val="002060"/>
              </a:solidFill>
            </a:endParaRPr>
          </a:p>
        </p:txBody>
      </p:sp>
      <p:sp>
        <p:nvSpPr>
          <p:cNvPr id="13" name="CasellaDiTesto 12">
            <a:extLst>
              <a:ext uri="{FF2B5EF4-FFF2-40B4-BE49-F238E27FC236}">
                <a16:creationId xmlns:a16="http://schemas.microsoft.com/office/drawing/2014/main" id="{CBF999BD-BDF7-B99B-4DE6-D2DFAC7F3BEF}"/>
              </a:ext>
            </a:extLst>
          </p:cNvPr>
          <p:cNvSpPr txBox="1"/>
          <p:nvPr/>
        </p:nvSpPr>
        <p:spPr>
          <a:xfrm>
            <a:off x="8948602" y="5654385"/>
            <a:ext cx="1647054" cy="477054"/>
          </a:xfrm>
          <a:prstGeom prst="rect">
            <a:avLst/>
          </a:prstGeom>
          <a:noFill/>
        </p:spPr>
        <p:txBody>
          <a:bodyPr wrap="none" rtlCol="0">
            <a:spAutoFit/>
          </a:bodyPr>
          <a:lstStyle/>
          <a:p>
            <a:r>
              <a:rPr lang="en-US" sz="2500" b="1" dirty="0">
                <a:solidFill>
                  <a:srgbClr val="002060"/>
                </a:solidFill>
              </a:rPr>
              <a:t>Real World</a:t>
            </a:r>
            <a:endParaRPr lang="it-IT" sz="2500" b="1" dirty="0">
              <a:solidFill>
                <a:srgbClr val="002060"/>
              </a:solidFill>
            </a:endParaRPr>
          </a:p>
        </p:txBody>
      </p:sp>
      <p:sp>
        <p:nvSpPr>
          <p:cNvPr id="14" name="TextBox 345">
            <a:extLst>
              <a:ext uri="{FF2B5EF4-FFF2-40B4-BE49-F238E27FC236}">
                <a16:creationId xmlns:a16="http://schemas.microsoft.com/office/drawing/2014/main" id="{FD749931-F477-6285-8FCD-0DC078F7270A}"/>
              </a:ext>
            </a:extLst>
          </p:cNvPr>
          <p:cNvSpPr txBox="1"/>
          <p:nvPr/>
        </p:nvSpPr>
        <p:spPr>
          <a:xfrm>
            <a:off x="2357953" y="145796"/>
            <a:ext cx="7179069" cy="1231106"/>
          </a:xfrm>
          <a:prstGeom prst="rect">
            <a:avLst/>
          </a:prstGeom>
          <a:noFill/>
        </p:spPr>
        <p:txBody>
          <a:bodyPr wrap="square" lIns="0" tIns="0" rIns="0" bIns="0" rtlCol="0">
            <a:spAutoFit/>
          </a:bodyPr>
          <a:lstStyle/>
          <a:p>
            <a:pPr algn="ctr"/>
            <a:r>
              <a:rPr lang="en-US" sz="4000" b="1" dirty="0">
                <a:solidFill>
                  <a:srgbClr val="002060"/>
                </a:solidFill>
                <a:latin typeface="Segoe UI" panose="020B0502040204020203" pitchFamily="34" charset="0"/>
                <a:cs typeface="Segoe UI" panose="020B0502040204020203" pitchFamily="34" charset="0"/>
              </a:rPr>
              <a:t>Which of these images are fake?</a:t>
            </a:r>
          </a:p>
        </p:txBody>
      </p:sp>
      <p:grpSp>
        <p:nvGrpSpPr>
          <p:cNvPr id="15" name="Group 93">
            <a:extLst>
              <a:ext uri="{FF2B5EF4-FFF2-40B4-BE49-F238E27FC236}">
                <a16:creationId xmlns:a16="http://schemas.microsoft.com/office/drawing/2014/main" id="{3BC6D8C8-8581-5FDD-31CF-164731B65D08}"/>
              </a:ext>
            </a:extLst>
          </p:cNvPr>
          <p:cNvGrpSpPr/>
          <p:nvPr/>
        </p:nvGrpSpPr>
        <p:grpSpPr>
          <a:xfrm rot="3072499">
            <a:off x="10911990" y="-1152004"/>
            <a:ext cx="4039236" cy="5463783"/>
            <a:chOff x="4855953" y="-2833465"/>
            <a:chExt cx="8948964" cy="12105059"/>
          </a:xfrm>
        </p:grpSpPr>
        <p:sp>
          <p:nvSpPr>
            <p:cNvPr id="16" name="Freeform 10">
              <a:extLst>
                <a:ext uri="{FF2B5EF4-FFF2-40B4-BE49-F238E27FC236}">
                  <a16:creationId xmlns:a16="http://schemas.microsoft.com/office/drawing/2014/main" id="{49D53C06-9C3E-4F91-733F-F3BADCF2E539}"/>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1">
              <a:extLst>
                <a:ext uri="{FF2B5EF4-FFF2-40B4-BE49-F238E27FC236}">
                  <a16:creationId xmlns:a16="http://schemas.microsoft.com/office/drawing/2014/main" id="{1DE25F59-3356-4CB9-1060-11E6FE7B5060}"/>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2">
              <a:extLst>
                <a:ext uri="{FF2B5EF4-FFF2-40B4-BE49-F238E27FC236}">
                  <a16:creationId xmlns:a16="http://schemas.microsoft.com/office/drawing/2014/main" id="{954ED9A1-3FE1-91C9-19AA-AA67F44C9785}"/>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9" name="Group 93">
            <a:extLst>
              <a:ext uri="{FF2B5EF4-FFF2-40B4-BE49-F238E27FC236}">
                <a16:creationId xmlns:a16="http://schemas.microsoft.com/office/drawing/2014/main" id="{D01743C3-DBC4-DF3B-A96F-1FFCB6231912}"/>
              </a:ext>
            </a:extLst>
          </p:cNvPr>
          <p:cNvGrpSpPr/>
          <p:nvPr/>
        </p:nvGrpSpPr>
        <p:grpSpPr>
          <a:xfrm rot="3072499">
            <a:off x="-2351301" y="-2281921"/>
            <a:ext cx="4039236" cy="5463783"/>
            <a:chOff x="4855953" y="-2833465"/>
            <a:chExt cx="8948964" cy="12105059"/>
          </a:xfrm>
        </p:grpSpPr>
        <p:sp>
          <p:nvSpPr>
            <p:cNvPr id="20" name="Freeform 10">
              <a:extLst>
                <a:ext uri="{FF2B5EF4-FFF2-40B4-BE49-F238E27FC236}">
                  <a16:creationId xmlns:a16="http://schemas.microsoft.com/office/drawing/2014/main" id="{19AF9AB1-BE29-23E5-F5F7-8D26F6520E4A}"/>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51836D12-15F2-3E54-B321-736AA9A9428E}"/>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12">
              <a:extLst>
                <a:ext uri="{FF2B5EF4-FFF2-40B4-BE49-F238E27FC236}">
                  <a16:creationId xmlns:a16="http://schemas.microsoft.com/office/drawing/2014/main" id="{A1E56958-498E-B034-76A1-06121CCBC1B0}"/>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24" name="Immagine 23" descr="Immagine che contiene cibo, riso, piatto, carne&#10;&#10;Descrizione generata automaticamente">
            <a:extLst>
              <a:ext uri="{FF2B5EF4-FFF2-40B4-BE49-F238E27FC236}">
                <a16:creationId xmlns:a16="http://schemas.microsoft.com/office/drawing/2014/main" id="{2DCFBBF7-87A2-12ED-1D23-403C358422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915" y="3102764"/>
            <a:ext cx="2160000" cy="2160000"/>
          </a:xfrm>
          <a:prstGeom prst="rect">
            <a:avLst/>
          </a:prstGeom>
        </p:spPr>
      </p:pic>
      <p:sp>
        <p:nvSpPr>
          <p:cNvPr id="25" name="Rettangolo 24">
            <a:extLst>
              <a:ext uri="{FF2B5EF4-FFF2-40B4-BE49-F238E27FC236}">
                <a16:creationId xmlns:a16="http://schemas.microsoft.com/office/drawing/2014/main" id="{5F7A39B7-DC1A-65D2-BB44-07AB8EAC1093}"/>
              </a:ext>
            </a:extLst>
          </p:cNvPr>
          <p:cNvSpPr/>
          <p:nvPr/>
        </p:nvSpPr>
        <p:spPr>
          <a:xfrm>
            <a:off x="1255702" y="3102764"/>
            <a:ext cx="2160000" cy="2160000"/>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a:extLst>
              <a:ext uri="{FF2B5EF4-FFF2-40B4-BE49-F238E27FC236}">
                <a16:creationId xmlns:a16="http://schemas.microsoft.com/office/drawing/2014/main" id="{5A47D36C-4549-430E-C022-BFF5A9A5AF4F}"/>
              </a:ext>
            </a:extLst>
          </p:cNvPr>
          <p:cNvSpPr/>
          <p:nvPr/>
        </p:nvSpPr>
        <p:spPr>
          <a:xfrm>
            <a:off x="4973915" y="3102764"/>
            <a:ext cx="2160000" cy="2160000"/>
          </a:xfrm>
          <a:prstGeom prst="rect">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a:extLst>
              <a:ext uri="{FF2B5EF4-FFF2-40B4-BE49-F238E27FC236}">
                <a16:creationId xmlns:a16="http://schemas.microsoft.com/office/drawing/2014/main" id="{298C158F-DBB8-0E34-894E-D7D4354BE5AB}"/>
              </a:ext>
            </a:extLst>
          </p:cNvPr>
          <p:cNvSpPr/>
          <p:nvPr/>
        </p:nvSpPr>
        <p:spPr>
          <a:xfrm>
            <a:off x="8692129" y="3102764"/>
            <a:ext cx="2160000" cy="2160000"/>
          </a:xfrm>
          <a:prstGeom prst="rect">
            <a:avLst/>
          </a:prstGeom>
          <a:solidFill>
            <a:srgbClr val="00B050">
              <a:alpha val="3019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CasellaDiTesto 27">
            <a:extLst>
              <a:ext uri="{FF2B5EF4-FFF2-40B4-BE49-F238E27FC236}">
                <a16:creationId xmlns:a16="http://schemas.microsoft.com/office/drawing/2014/main" id="{D5F77572-FB0A-D6F5-DB85-D90BE11B78F2}"/>
              </a:ext>
            </a:extLst>
          </p:cNvPr>
          <p:cNvSpPr txBox="1"/>
          <p:nvPr/>
        </p:nvSpPr>
        <p:spPr>
          <a:xfrm>
            <a:off x="2133484" y="5244818"/>
            <a:ext cx="346570" cy="477054"/>
          </a:xfrm>
          <a:prstGeom prst="rect">
            <a:avLst/>
          </a:prstGeom>
          <a:noFill/>
        </p:spPr>
        <p:txBody>
          <a:bodyPr wrap="none" rtlCol="0">
            <a:spAutoFit/>
          </a:bodyPr>
          <a:lstStyle/>
          <a:p>
            <a:r>
              <a:rPr lang="en-US" sz="2500" b="1" dirty="0">
                <a:solidFill>
                  <a:srgbClr val="002060"/>
                </a:solidFill>
              </a:rPr>
              <a:t>1</a:t>
            </a:r>
            <a:endParaRPr lang="it-IT" sz="2500" b="1" dirty="0">
              <a:solidFill>
                <a:srgbClr val="002060"/>
              </a:solidFill>
            </a:endParaRPr>
          </a:p>
        </p:txBody>
      </p:sp>
      <p:sp>
        <p:nvSpPr>
          <p:cNvPr id="29" name="CasellaDiTesto 28">
            <a:extLst>
              <a:ext uri="{FF2B5EF4-FFF2-40B4-BE49-F238E27FC236}">
                <a16:creationId xmlns:a16="http://schemas.microsoft.com/office/drawing/2014/main" id="{4DA2EB87-6901-EB88-71DC-42578BC6E573}"/>
              </a:ext>
            </a:extLst>
          </p:cNvPr>
          <p:cNvSpPr txBox="1"/>
          <p:nvPr/>
        </p:nvSpPr>
        <p:spPr>
          <a:xfrm>
            <a:off x="5880630" y="5220048"/>
            <a:ext cx="346570" cy="477054"/>
          </a:xfrm>
          <a:prstGeom prst="rect">
            <a:avLst/>
          </a:prstGeom>
          <a:noFill/>
        </p:spPr>
        <p:txBody>
          <a:bodyPr wrap="none" rtlCol="0">
            <a:spAutoFit/>
          </a:bodyPr>
          <a:lstStyle/>
          <a:p>
            <a:r>
              <a:rPr lang="en-US" sz="2500" b="1" dirty="0">
                <a:solidFill>
                  <a:srgbClr val="002060"/>
                </a:solidFill>
              </a:rPr>
              <a:t>2</a:t>
            </a:r>
            <a:endParaRPr lang="it-IT" sz="2500" b="1" dirty="0">
              <a:solidFill>
                <a:srgbClr val="002060"/>
              </a:solidFill>
            </a:endParaRPr>
          </a:p>
        </p:txBody>
      </p:sp>
      <p:sp>
        <p:nvSpPr>
          <p:cNvPr id="30" name="CasellaDiTesto 29">
            <a:extLst>
              <a:ext uri="{FF2B5EF4-FFF2-40B4-BE49-F238E27FC236}">
                <a16:creationId xmlns:a16="http://schemas.microsoft.com/office/drawing/2014/main" id="{9A1767A9-11F1-1BE2-3E03-90524F7AFA90}"/>
              </a:ext>
            </a:extLst>
          </p:cNvPr>
          <p:cNvSpPr txBox="1"/>
          <p:nvPr/>
        </p:nvSpPr>
        <p:spPr>
          <a:xfrm>
            <a:off x="9662376" y="5231213"/>
            <a:ext cx="346570" cy="477054"/>
          </a:xfrm>
          <a:prstGeom prst="rect">
            <a:avLst/>
          </a:prstGeom>
          <a:noFill/>
        </p:spPr>
        <p:txBody>
          <a:bodyPr wrap="none" rtlCol="0">
            <a:spAutoFit/>
          </a:bodyPr>
          <a:lstStyle/>
          <a:p>
            <a:r>
              <a:rPr lang="en-US" sz="2500" b="1" dirty="0">
                <a:solidFill>
                  <a:srgbClr val="002060"/>
                </a:solidFill>
              </a:rPr>
              <a:t>3</a:t>
            </a:r>
            <a:endParaRPr lang="it-IT" sz="2500" b="1" dirty="0">
              <a:solidFill>
                <a:srgbClr val="002060"/>
              </a:solidFill>
            </a:endParaRPr>
          </a:p>
        </p:txBody>
      </p:sp>
      <p:sp>
        <p:nvSpPr>
          <p:cNvPr id="5" name="CasellaDiTesto 4">
            <a:extLst>
              <a:ext uri="{FF2B5EF4-FFF2-40B4-BE49-F238E27FC236}">
                <a16:creationId xmlns:a16="http://schemas.microsoft.com/office/drawing/2014/main" id="{EE4B273B-FCF2-CE08-42C9-4DA7E7CFE75E}"/>
              </a:ext>
            </a:extLst>
          </p:cNvPr>
          <p:cNvSpPr txBox="1"/>
          <p:nvPr/>
        </p:nvSpPr>
        <p:spPr>
          <a:xfrm>
            <a:off x="-38605" y="6573704"/>
            <a:ext cx="2408160" cy="276999"/>
          </a:xfrm>
          <a:prstGeom prst="rect">
            <a:avLst/>
          </a:prstGeom>
          <a:noFill/>
        </p:spPr>
        <p:txBody>
          <a:bodyPr wrap="none" rtlCol="0">
            <a:spAutoFit/>
          </a:bodyPr>
          <a:lstStyle/>
          <a:p>
            <a:r>
              <a:rPr lang="en-US" sz="1200" b="1" dirty="0">
                <a:solidFill>
                  <a:srgbClr val="002060"/>
                </a:solidFill>
              </a:rPr>
              <a:t>*Hush puppies -&gt; </a:t>
            </a:r>
            <a:r>
              <a:rPr lang="en-US" sz="1200" b="1" dirty="0" err="1">
                <a:solidFill>
                  <a:srgbClr val="002060"/>
                </a:solidFill>
              </a:rPr>
              <a:t>Frittelle</a:t>
            </a:r>
            <a:r>
              <a:rPr lang="en-US" sz="1200" b="1" dirty="0">
                <a:solidFill>
                  <a:srgbClr val="002060"/>
                </a:solidFill>
              </a:rPr>
              <a:t> di Farina</a:t>
            </a:r>
            <a:endParaRPr lang="it-IT" sz="1200" b="1" dirty="0">
              <a:solidFill>
                <a:srgbClr val="002060"/>
              </a:solidFill>
            </a:endParaRPr>
          </a:p>
        </p:txBody>
      </p:sp>
    </p:spTree>
    <p:extLst>
      <p:ext uri="{BB962C8B-B14F-4D97-AF65-F5344CB8AC3E}">
        <p14:creationId xmlns:p14="http://schemas.microsoft.com/office/powerpoint/2010/main" val="294030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25" grpId="0" animBg="1"/>
      <p:bldP spid="26" grpId="0" animBg="1"/>
      <p:bldP spid="27"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345">
            <a:extLst>
              <a:ext uri="{FF2B5EF4-FFF2-40B4-BE49-F238E27FC236}">
                <a16:creationId xmlns:a16="http://schemas.microsoft.com/office/drawing/2014/main" id="{FD749931-F477-6285-8FCD-0DC078F7270A}"/>
              </a:ext>
            </a:extLst>
          </p:cNvPr>
          <p:cNvSpPr txBox="1"/>
          <p:nvPr/>
        </p:nvSpPr>
        <p:spPr>
          <a:xfrm>
            <a:off x="2464633" y="145796"/>
            <a:ext cx="7179069" cy="615553"/>
          </a:xfrm>
          <a:prstGeom prst="rect">
            <a:avLst/>
          </a:prstGeom>
          <a:noFill/>
        </p:spPr>
        <p:txBody>
          <a:bodyPr wrap="square" lIns="0" tIns="0" rIns="0" bIns="0" rtlCol="0">
            <a:spAutoFit/>
          </a:bodyPr>
          <a:lstStyle/>
          <a:p>
            <a:pPr algn="ctr"/>
            <a:r>
              <a:rPr lang="en-US" sz="4000" b="1" dirty="0">
                <a:solidFill>
                  <a:srgbClr val="002060"/>
                </a:solidFill>
                <a:latin typeface="Segoe UI" panose="020B0502040204020203" pitchFamily="34" charset="0"/>
                <a:cs typeface="Segoe UI" panose="020B0502040204020203" pitchFamily="34" charset="0"/>
              </a:rPr>
              <a:t>How did classifiers perform?</a:t>
            </a:r>
          </a:p>
        </p:txBody>
      </p:sp>
      <p:grpSp>
        <p:nvGrpSpPr>
          <p:cNvPr id="15" name="Group 93">
            <a:extLst>
              <a:ext uri="{FF2B5EF4-FFF2-40B4-BE49-F238E27FC236}">
                <a16:creationId xmlns:a16="http://schemas.microsoft.com/office/drawing/2014/main" id="{3BC6D8C8-8581-5FDD-31CF-164731B65D08}"/>
              </a:ext>
            </a:extLst>
          </p:cNvPr>
          <p:cNvGrpSpPr/>
          <p:nvPr/>
        </p:nvGrpSpPr>
        <p:grpSpPr>
          <a:xfrm rot="3072499">
            <a:off x="10817405" y="-335542"/>
            <a:ext cx="4039236" cy="5463783"/>
            <a:chOff x="4855953" y="-2833465"/>
            <a:chExt cx="8948964" cy="12105059"/>
          </a:xfrm>
        </p:grpSpPr>
        <p:sp>
          <p:nvSpPr>
            <p:cNvPr id="16" name="Freeform 10">
              <a:extLst>
                <a:ext uri="{FF2B5EF4-FFF2-40B4-BE49-F238E27FC236}">
                  <a16:creationId xmlns:a16="http://schemas.microsoft.com/office/drawing/2014/main" id="{49D53C06-9C3E-4F91-733F-F3BADCF2E539}"/>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1">
              <a:extLst>
                <a:ext uri="{FF2B5EF4-FFF2-40B4-BE49-F238E27FC236}">
                  <a16:creationId xmlns:a16="http://schemas.microsoft.com/office/drawing/2014/main" id="{1DE25F59-3356-4CB9-1060-11E6FE7B5060}"/>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2">
              <a:extLst>
                <a:ext uri="{FF2B5EF4-FFF2-40B4-BE49-F238E27FC236}">
                  <a16:creationId xmlns:a16="http://schemas.microsoft.com/office/drawing/2014/main" id="{954ED9A1-3FE1-91C9-19AA-AA67F44C9785}"/>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9" name="Group 93">
            <a:extLst>
              <a:ext uri="{FF2B5EF4-FFF2-40B4-BE49-F238E27FC236}">
                <a16:creationId xmlns:a16="http://schemas.microsoft.com/office/drawing/2014/main" id="{D01743C3-DBC4-DF3B-A96F-1FFCB6231912}"/>
              </a:ext>
            </a:extLst>
          </p:cNvPr>
          <p:cNvGrpSpPr/>
          <p:nvPr/>
        </p:nvGrpSpPr>
        <p:grpSpPr>
          <a:xfrm rot="3072499">
            <a:off x="-2093300" y="-2731891"/>
            <a:ext cx="4039236" cy="5463783"/>
            <a:chOff x="4855953" y="-2833465"/>
            <a:chExt cx="8948964" cy="12105059"/>
          </a:xfrm>
        </p:grpSpPr>
        <p:sp>
          <p:nvSpPr>
            <p:cNvPr id="20" name="Freeform 10">
              <a:extLst>
                <a:ext uri="{FF2B5EF4-FFF2-40B4-BE49-F238E27FC236}">
                  <a16:creationId xmlns:a16="http://schemas.microsoft.com/office/drawing/2014/main" id="{19AF9AB1-BE29-23E5-F5F7-8D26F6520E4A}"/>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51836D12-15F2-3E54-B321-736AA9A9428E}"/>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12">
              <a:extLst>
                <a:ext uri="{FF2B5EF4-FFF2-40B4-BE49-F238E27FC236}">
                  <a16:creationId xmlns:a16="http://schemas.microsoft.com/office/drawing/2014/main" id="{A1E56958-498E-B034-76A1-06121CCBC1B0}"/>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CasellaDiTesto 1">
            <a:extLst>
              <a:ext uri="{FF2B5EF4-FFF2-40B4-BE49-F238E27FC236}">
                <a16:creationId xmlns:a16="http://schemas.microsoft.com/office/drawing/2014/main" id="{9BD1424B-7542-5F07-29AC-CBFCAA0FC60D}"/>
              </a:ext>
            </a:extLst>
          </p:cNvPr>
          <p:cNvSpPr txBox="1"/>
          <p:nvPr/>
        </p:nvSpPr>
        <p:spPr>
          <a:xfrm>
            <a:off x="1756593" y="1149496"/>
            <a:ext cx="2177327" cy="630942"/>
          </a:xfrm>
          <a:prstGeom prst="rect">
            <a:avLst/>
          </a:prstGeom>
          <a:noFill/>
        </p:spPr>
        <p:txBody>
          <a:bodyPr wrap="none" rtlCol="0">
            <a:spAutoFit/>
          </a:bodyPr>
          <a:lstStyle/>
          <a:p>
            <a:r>
              <a:rPr lang="it-IT" sz="3500" b="1" dirty="0">
                <a:solidFill>
                  <a:srgbClr val="002060"/>
                </a:solidFill>
              </a:rPr>
              <a:t>In-Method</a:t>
            </a:r>
          </a:p>
        </p:txBody>
      </p:sp>
      <p:sp>
        <p:nvSpPr>
          <p:cNvPr id="3" name="CasellaDiTesto 2">
            <a:extLst>
              <a:ext uri="{FF2B5EF4-FFF2-40B4-BE49-F238E27FC236}">
                <a16:creationId xmlns:a16="http://schemas.microsoft.com/office/drawing/2014/main" id="{5C1EF89D-A5A1-B348-99D4-8EFCA8BA4820}"/>
              </a:ext>
            </a:extLst>
          </p:cNvPr>
          <p:cNvSpPr txBox="1"/>
          <p:nvPr/>
        </p:nvSpPr>
        <p:spPr>
          <a:xfrm>
            <a:off x="7258908" y="1056742"/>
            <a:ext cx="2809872" cy="630942"/>
          </a:xfrm>
          <a:prstGeom prst="rect">
            <a:avLst/>
          </a:prstGeom>
          <a:noFill/>
        </p:spPr>
        <p:txBody>
          <a:bodyPr wrap="none" rtlCol="0">
            <a:spAutoFit/>
          </a:bodyPr>
          <a:lstStyle/>
          <a:p>
            <a:r>
              <a:rPr lang="it-IT" sz="3500" b="1" dirty="0">
                <a:solidFill>
                  <a:srgbClr val="002060"/>
                </a:solidFill>
              </a:rPr>
              <a:t>Cross-Method</a:t>
            </a:r>
          </a:p>
        </p:txBody>
      </p:sp>
      <p:sp>
        <p:nvSpPr>
          <p:cNvPr id="4" name="CasellaDiTesto 3">
            <a:extLst>
              <a:ext uri="{FF2B5EF4-FFF2-40B4-BE49-F238E27FC236}">
                <a16:creationId xmlns:a16="http://schemas.microsoft.com/office/drawing/2014/main" id="{881D69CF-ADBA-E5FA-076D-0EC8670DCE48}"/>
              </a:ext>
            </a:extLst>
          </p:cNvPr>
          <p:cNvSpPr txBox="1"/>
          <p:nvPr/>
        </p:nvSpPr>
        <p:spPr>
          <a:xfrm>
            <a:off x="1418017" y="2059971"/>
            <a:ext cx="3020991" cy="738664"/>
          </a:xfrm>
          <a:prstGeom prst="rect">
            <a:avLst/>
          </a:prstGeom>
          <a:noFill/>
        </p:spPr>
        <p:txBody>
          <a:bodyPr wrap="square" rtlCol="0">
            <a:spAutoFit/>
          </a:bodyPr>
          <a:lstStyle/>
          <a:p>
            <a:pPr algn="ctr"/>
            <a:r>
              <a:rPr lang="en-US" sz="2100" u="sng" dirty="0">
                <a:solidFill>
                  <a:srgbClr val="002060"/>
                </a:solidFill>
              </a:rPr>
              <a:t>ResNet50 Image-Only</a:t>
            </a:r>
          </a:p>
          <a:p>
            <a:pPr algn="ctr"/>
            <a:r>
              <a:rPr lang="en-US" sz="2100" dirty="0">
                <a:solidFill>
                  <a:srgbClr val="002060"/>
                </a:solidFill>
              </a:rPr>
              <a:t>Up to 97% accuracy</a:t>
            </a:r>
            <a:endParaRPr lang="it-IT" sz="2100" dirty="0">
              <a:solidFill>
                <a:srgbClr val="002060"/>
              </a:solidFill>
            </a:endParaRPr>
          </a:p>
        </p:txBody>
      </p:sp>
      <p:sp>
        <p:nvSpPr>
          <p:cNvPr id="5" name="CasellaDiTesto 4">
            <a:extLst>
              <a:ext uri="{FF2B5EF4-FFF2-40B4-BE49-F238E27FC236}">
                <a16:creationId xmlns:a16="http://schemas.microsoft.com/office/drawing/2014/main" id="{3F084F22-80FB-132E-CC3A-CC594B8D7E91}"/>
              </a:ext>
            </a:extLst>
          </p:cNvPr>
          <p:cNvSpPr txBox="1"/>
          <p:nvPr/>
        </p:nvSpPr>
        <p:spPr>
          <a:xfrm>
            <a:off x="6896998" y="1992915"/>
            <a:ext cx="3433020" cy="1708160"/>
          </a:xfrm>
          <a:prstGeom prst="rect">
            <a:avLst/>
          </a:prstGeom>
          <a:noFill/>
        </p:spPr>
        <p:txBody>
          <a:bodyPr wrap="square" rtlCol="0">
            <a:spAutoFit/>
          </a:bodyPr>
          <a:lstStyle/>
          <a:p>
            <a:pPr algn="ctr"/>
            <a:r>
              <a:rPr lang="en-US" sz="2100" u="sng" dirty="0">
                <a:solidFill>
                  <a:srgbClr val="002060"/>
                </a:solidFill>
              </a:rPr>
              <a:t>MLP-CLIP </a:t>
            </a:r>
            <a:r>
              <a:rPr lang="en-US" sz="2100" u="sng" dirty="0" err="1">
                <a:solidFill>
                  <a:srgbClr val="002060"/>
                </a:solidFill>
              </a:rPr>
              <a:t>Image+Text</a:t>
            </a:r>
            <a:endParaRPr lang="en-US" sz="2100" u="sng" dirty="0">
              <a:solidFill>
                <a:srgbClr val="002060"/>
              </a:solidFill>
            </a:endParaRPr>
          </a:p>
          <a:p>
            <a:pPr algn="ctr"/>
            <a:r>
              <a:rPr lang="en-US" sz="2100" dirty="0">
                <a:solidFill>
                  <a:srgbClr val="002060"/>
                </a:solidFill>
              </a:rPr>
              <a:t>Up to 70% accuracy</a:t>
            </a:r>
          </a:p>
          <a:p>
            <a:pPr algn="ctr"/>
            <a:r>
              <a:rPr lang="en-US" sz="2100" dirty="0">
                <a:solidFill>
                  <a:srgbClr val="002060"/>
                </a:solidFill>
              </a:rPr>
              <a:t>vs</a:t>
            </a:r>
          </a:p>
          <a:p>
            <a:pPr algn="ctr"/>
            <a:r>
              <a:rPr lang="it-IT" sz="2100" u="sng" dirty="0">
                <a:solidFill>
                  <a:srgbClr val="002060"/>
                </a:solidFill>
              </a:rPr>
              <a:t>Resnet50 Image-</a:t>
            </a:r>
            <a:r>
              <a:rPr lang="it-IT" sz="2100" u="sng" dirty="0" err="1">
                <a:solidFill>
                  <a:srgbClr val="002060"/>
                </a:solidFill>
              </a:rPr>
              <a:t>Only</a:t>
            </a:r>
            <a:endParaRPr lang="it-IT" sz="2100" u="sng" dirty="0">
              <a:solidFill>
                <a:srgbClr val="002060"/>
              </a:solidFill>
            </a:endParaRPr>
          </a:p>
          <a:p>
            <a:pPr algn="ctr"/>
            <a:r>
              <a:rPr lang="it-IT" sz="2100" dirty="0">
                <a:solidFill>
                  <a:srgbClr val="002060"/>
                </a:solidFill>
              </a:rPr>
              <a:t>Up to 61% of </a:t>
            </a:r>
            <a:r>
              <a:rPr lang="it-IT" sz="2100" dirty="0" err="1">
                <a:solidFill>
                  <a:srgbClr val="002060"/>
                </a:solidFill>
              </a:rPr>
              <a:t>accuracy</a:t>
            </a:r>
            <a:endParaRPr lang="it-IT" sz="2100" dirty="0">
              <a:solidFill>
                <a:srgbClr val="002060"/>
              </a:solidFill>
            </a:endParaRPr>
          </a:p>
        </p:txBody>
      </p:sp>
      <p:sp>
        <p:nvSpPr>
          <p:cNvPr id="8" name="CasellaDiTesto 7">
            <a:extLst>
              <a:ext uri="{FF2B5EF4-FFF2-40B4-BE49-F238E27FC236}">
                <a16:creationId xmlns:a16="http://schemas.microsoft.com/office/drawing/2014/main" id="{E0964555-740E-2D9E-1890-8B471F5DE262}"/>
              </a:ext>
            </a:extLst>
          </p:cNvPr>
          <p:cNvSpPr txBox="1"/>
          <p:nvPr/>
        </p:nvSpPr>
        <p:spPr>
          <a:xfrm>
            <a:off x="6564944" y="1614378"/>
            <a:ext cx="4083823" cy="492443"/>
          </a:xfrm>
          <a:prstGeom prst="rect">
            <a:avLst/>
          </a:prstGeom>
          <a:noFill/>
        </p:spPr>
        <p:txBody>
          <a:bodyPr wrap="square" rtlCol="0">
            <a:spAutoFit/>
          </a:bodyPr>
          <a:lstStyle/>
          <a:p>
            <a:pPr algn="ctr"/>
            <a:r>
              <a:rPr lang="en-US" sz="1300" dirty="0">
                <a:solidFill>
                  <a:srgbClr val="002060"/>
                </a:solidFill>
              </a:rPr>
              <a:t>Trained on images generated with Stable Diffusion and tested on images generated with GLIDE and </a:t>
            </a:r>
            <a:r>
              <a:rPr lang="en-US" sz="1300" dirty="0" err="1">
                <a:solidFill>
                  <a:srgbClr val="002060"/>
                </a:solidFill>
              </a:rPr>
              <a:t>viceversa</a:t>
            </a:r>
            <a:endParaRPr lang="it-IT" sz="1300" dirty="0">
              <a:solidFill>
                <a:srgbClr val="002060"/>
              </a:solidFill>
            </a:endParaRPr>
          </a:p>
        </p:txBody>
      </p:sp>
      <p:sp>
        <p:nvSpPr>
          <p:cNvPr id="23" name="CasellaDiTesto 22">
            <a:extLst>
              <a:ext uri="{FF2B5EF4-FFF2-40B4-BE49-F238E27FC236}">
                <a16:creationId xmlns:a16="http://schemas.microsoft.com/office/drawing/2014/main" id="{1E0741FB-4514-1DB4-1445-E22D3F644EE0}"/>
              </a:ext>
            </a:extLst>
          </p:cNvPr>
          <p:cNvSpPr txBox="1"/>
          <p:nvPr/>
        </p:nvSpPr>
        <p:spPr>
          <a:xfrm>
            <a:off x="1393839" y="1707469"/>
            <a:ext cx="3020991" cy="492443"/>
          </a:xfrm>
          <a:prstGeom prst="rect">
            <a:avLst/>
          </a:prstGeom>
          <a:noFill/>
        </p:spPr>
        <p:txBody>
          <a:bodyPr wrap="square" rtlCol="0">
            <a:spAutoFit/>
          </a:bodyPr>
          <a:lstStyle/>
          <a:p>
            <a:pPr algn="ctr"/>
            <a:r>
              <a:rPr lang="en-US" sz="1300" dirty="0">
                <a:solidFill>
                  <a:srgbClr val="002060"/>
                </a:solidFill>
              </a:rPr>
              <a:t>Trained and tested with images generated with the same method</a:t>
            </a:r>
            <a:endParaRPr lang="it-IT" sz="1300" dirty="0">
              <a:solidFill>
                <a:srgbClr val="002060"/>
              </a:solidFill>
            </a:endParaRPr>
          </a:p>
        </p:txBody>
      </p:sp>
      <p:grpSp>
        <p:nvGrpSpPr>
          <p:cNvPr id="26" name="Group 93">
            <a:extLst>
              <a:ext uri="{FF2B5EF4-FFF2-40B4-BE49-F238E27FC236}">
                <a16:creationId xmlns:a16="http://schemas.microsoft.com/office/drawing/2014/main" id="{702BA6D8-62C3-8C57-3541-9E235F556202}"/>
              </a:ext>
            </a:extLst>
          </p:cNvPr>
          <p:cNvGrpSpPr/>
          <p:nvPr/>
        </p:nvGrpSpPr>
        <p:grpSpPr>
          <a:xfrm rot="7117020">
            <a:off x="5303610" y="2688984"/>
            <a:ext cx="1242163" cy="1680246"/>
            <a:chOff x="4855953" y="-2833465"/>
            <a:chExt cx="8948964" cy="12105059"/>
          </a:xfrm>
        </p:grpSpPr>
        <p:sp>
          <p:nvSpPr>
            <p:cNvPr id="27" name="Freeform 10">
              <a:extLst>
                <a:ext uri="{FF2B5EF4-FFF2-40B4-BE49-F238E27FC236}">
                  <a16:creationId xmlns:a16="http://schemas.microsoft.com/office/drawing/2014/main" id="{5B2A7947-4534-D0D9-2E2A-F4FE65A9A018}"/>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11">
              <a:extLst>
                <a:ext uri="{FF2B5EF4-FFF2-40B4-BE49-F238E27FC236}">
                  <a16:creationId xmlns:a16="http://schemas.microsoft.com/office/drawing/2014/main" id="{6C6FE022-0B37-B213-19EC-93473741362B}"/>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12">
              <a:extLst>
                <a:ext uri="{FF2B5EF4-FFF2-40B4-BE49-F238E27FC236}">
                  <a16:creationId xmlns:a16="http://schemas.microsoft.com/office/drawing/2014/main" id="{1C7FC1EA-69BB-5EBB-43BC-F81391602419}"/>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4" name="Gruppo 43">
            <a:extLst>
              <a:ext uri="{FF2B5EF4-FFF2-40B4-BE49-F238E27FC236}">
                <a16:creationId xmlns:a16="http://schemas.microsoft.com/office/drawing/2014/main" id="{DFF7ECC8-0B6C-A124-90BE-E952DA3FEF55}"/>
              </a:ext>
            </a:extLst>
          </p:cNvPr>
          <p:cNvGrpSpPr/>
          <p:nvPr/>
        </p:nvGrpSpPr>
        <p:grpSpPr>
          <a:xfrm>
            <a:off x="72497" y="4102344"/>
            <a:ext cx="12072429" cy="2423994"/>
            <a:chOff x="72497" y="3683244"/>
            <a:chExt cx="12072429" cy="2423994"/>
          </a:xfrm>
        </p:grpSpPr>
        <p:sp>
          <p:nvSpPr>
            <p:cNvPr id="25" name="CasellaDiTesto 24">
              <a:extLst>
                <a:ext uri="{FF2B5EF4-FFF2-40B4-BE49-F238E27FC236}">
                  <a16:creationId xmlns:a16="http://schemas.microsoft.com/office/drawing/2014/main" id="{892210D4-51CC-8A6B-736C-CC9E9F8CFBFF}"/>
                </a:ext>
              </a:extLst>
            </p:cNvPr>
            <p:cNvSpPr txBox="1"/>
            <p:nvPr/>
          </p:nvSpPr>
          <p:spPr>
            <a:xfrm>
              <a:off x="3751710" y="3683244"/>
              <a:ext cx="4568173" cy="861774"/>
            </a:xfrm>
            <a:prstGeom prst="rect">
              <a:avLst/>
            </a:prstGeom>
            <a:noFill/>
          </p:spPr>
          <p:txBody>
            <a:bodyPr wrap="square" rtlCol="0">
              <a:spAutoFit/>
            </a:bodyPr>
            <a:lstStyle/>
            <a:p>
              <a:pPr algn="ctr"/>
              <a:r>
                <a:rPr lang="en-US" sz="2500" b="1" dirty="0">
                  <a:solidFill>
                    <a:srgbClr val="002060"/>
                  </a:solidFill>
                </a:rPr>
                <a:t>Worst performances on inanimate objects</a:t>
              </a:r>
              <a:endParaRPr lang="it-IT" sz="2500" b="1" dirty="0">
                <a:solidFill>
                  <a:srgbClr val="002060"/>
                </a:solidFill>
              </a:endParaRPr>
            </a:p>
          </p:txBody>
        </p:sp>
        <p:pic>
          <p:nvPicPr>
            <p:cNvPr id="31" name="Immagine 30" descr="Immagine che contiene moto, edificio, strada, aria aperta&#10;&#10;Descrizione generata automaticamente">
              <a:extLst>
                <a:ext uri="{FF2B5EF4-FFF2-40B4-BE49-F238E27FC236}">
                  <a16:creationId xmlns:a16="http://schemas.microsoft.com/office/drawing/2014/main" id="{F0C9655A-54D1-585B-A8AE-1AA996B4E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6219" y="4667238"/>
              <a:ext cx="1440000" cy="1440000"/>
            </a:xfrm>
            <a:prstGeom prst="rect">
              <a:avLst/>
            </a:prstGeom>
          </p:spPr>
        </p:pic>
        <p:pic>
          <p:nvPicPr>
            <p:cNvPr id="33" name="Immagine 32" descr="Immagine che contiene umbrella, pioggia, accessorio, persona&#10;&#10;Descrizione generata automaticamente">
              <a:extLst>
                <a:ext uri="{FF2B5EF4-FFF2-40B4-BE49-F238E27FC236}">
                  <a16:creationId xmlns:a16="http://schemas.microsoft.com/office/drawing/2014/main" id="{01B5DE85-1798-8BE9-3167-1198FE3B8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97" y="4594086"/>
              <a:ext cx="1440000" cy="1440000"/>
            </a:xfrm>
            <a:prstGeom prst="rect">
              <a:avLst/>
            </a:prstGeom>
          </p:spPr>
        </p:pic>
        <p:pic>
          <p:nvPicPr>
            <p:cNvPr id="35" name="Immagine 34" descr="Immagine che contiene muro, bagno, interno, pavimento&#10;&#10;Descrizione generata automaticamente">
              <a:extLst>
                <a:ext uri="{FF2B5EF4-FFF2-40B4-BE49-F238E27FC236}">
                  <a16:creationId xmlns:a16="http://schemas.microsoft.com/office/drawing/2014/main" id="{EEC652B5-2C01-318A-1140-499ABBC7B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2032" y="4648422"/>
              <a:ext cx="1440000" cy="1440000"/>
            </a:xfrm>
            <a:prstGeom prst="rect">
              <a:avLst/>
            </a:prstGeom>
          </p:spPr>
        </p:pic>
        <p:pic>
          <p:nvPicPr>
            <p:cNvPr id="37" name="Immagine 36" descr="Immagine che contiene baseball, erba, terreno, aria aperta&#10;&#10;Descrizione generata automaticamente">
              <a:extLst>
                <a:ext uri="{FF2B5EF4-FFF2-40B4-BE49-F238E27FC236}">
                  <a16:creationId xmlns:a16="http://schemas.microsoft.com/office/drawing/2014/main" id="{2C28382D-3C8D-5DDF-6A38-9AE3A268C8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8310" y="4590418"/>
              <a:ext cx="1440000" cy="1440000"/>
            </a:xfrm>
            <a:prstGeom prst="rect">
              <a:avLst/>
            </a:prstGeom>
          </p:spPr>
        </p:pic>
        <p:pic>
          <p:nvPicPr>
            <p:cNvPr id="39" name="Immagine 38" descr="Immagine che contiene aria aperta, orso, acqua, roccia&#10;&#10;Descrizione generata automaticamente">
              <a:extLst>
                <a:ext uri="{FF2B5EF4-FFF2-40B4-BE49-F238E27FC236}">
                  <a16:creationId xmlns:a16="http://schemas.microsoft.com/office/drawing/2014/main" id="{1FC3017B-7937-89DB-A33B-D22B607263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6730" y="4587895"/>
              <a:ext cx="1440000" cy="1440000"/>
            </a:xfrm>
            <a:prstGeom prst="rect">
              <a:avLst/>
            </a:prstGeom>
          </p:spPr>
        </p:pic>
        <p:pic>
          <p:nvPicPr>
            <p:cNvPr id="41" name="Immagine 40" descr="Immagine che contiene interno, nero, verdura, carota&#10;&#10;Descrizione generata automaticamente">
              <a:extLst>
                <a:ext uri="{FF2B5EF4-FFF2-40B4-BE49-F238E27FC236}">
                  <a16:creationId xmlns:a16="http://schemas.microsoft.com/office/drawing/2014/main" id="{F35E07BC-3716-D730-B573-99421F3014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04926" y="4648422"/>
              <a:ext cx="1440000" cy="1440000"/>
            </a:xfrm>
            <a:prstGeom prst="rect">
              <a:avLst/>
            </a:prstGeom>
          </p:spPr>
        </p:pic>
        <p:sp>
          <p:nvSpPr>
            <p:cNvPr id="42" name="CasellaDiTesto 41">
              <a:extLst>
                <a:ext uri="{FF2B5EF4-FFF2-40B4-BE49-F238E27FC236}">
                  <a16:creationId xmlns:a16="http://schemas.microsoft.com/office/drawing/2014/main" id="{C847BF7E-CEBD-BF18-DC06-A79D3343CD37}"/>
                </a:ext>
              </a:extLst>
            </p:cNvPr>
            <p:cNvSpPr txBox="1"/>
            <p:nvPr/>
          </p:nvSpPr>
          <p:spPr>
            <a:xfrm>
              <a:off x="9285421" y="4236276"/>
              <a:ext cx="993221" cy="323165"/>
            </a:xfrm>
            <a:prstGeom prst="rect">
              <a:avLst/>
            </a:prstGeom>
            <a:noFill/>
          </p:spPr>
          <p:txBody>
            <a:bodyPr wrap="none" rtlCol="0">
              <a:spAutoFit/>
            </a:bodyPr>
            <a:lstStyle/>
            <a:p>
              <a:r>
                <a:rPr lang="it-IT" sz="1500" b="1" dirty="0">
                  <a:solidFill>
                    <a:srgbClr val="002060"/>
                  </a:solidFill>
                </a:rPr>
                <a:t>Inanimate</a:t>
              </a:r>
            </a:p>
          </p:txBody>
        </p:sp>
        <p:sp>
          <p:nvSpPr>
            <p:cNvPr id="43" name="CasellaDiTesto 42">
              <a:extLst>
                <a:ext uri="{FF2B5EF4-FFF2-40B4-BE49-F238E27FC236}">
                  <a16:creationId xmlns:a16="http://schemas.microsoft.com/office/drawing/2014/main" id="{14CF430D-6E46-D71A-0602-D316F4A2DFAF}"/>
                </a:ext>
              </a:extLst>
            </p:cNvPr>
            <p:cNvSpPr txBox="1"/>
            <p:nvPr/>
          </p:nvSpPr>
          <p:spPr>
            <a:xfrm>
              <a:off x="1976126" y="4227446"/>
              <a:ext cx="964367" cy="323165"/>
            </a:xfrm>
            <a:prstGeom prst="rect">
              <a:avLst/>
            </a:prstGeom>
            <a:noFill/>
          </p:spPr>
          <p:txBody>
            <a:bodyPr wrap="none" rtlCol="0">
              <a:spAutoFit/>
            </a:bodyPr>
            <a:lstStyle/>
            <a:p>
              <a:r>
                <a:rPr lang="it-IT" sz="1500" b="1" dirty="0" err="1">
                  <a:solidFill>
                    <a:srgbClr val="002060"/>
                  </a:solidFill>
                </a:rPr>
                <a:t>Animated</a:t>
              </a:r>
              <a:endParaRPr lang="it-IT" sz="1500" b="1" dirty="0">
                <a:solidFill>
                  <a:srgbClr val="002060"/>
                </a:solidFill>
              </a:endParaRPr>
            </a:p>
          </p:txBody>
        </p:sp>
      </p:grpSp>
      <p:sp>
        <p:nvSpPr>
          <p:cNvPr id="7" name="CasellaDiTesto 6">
            <a:extLst>
              <a:ext uri="{FF2B5EF4-FFF2-40B4-BE49-F238E27FC236}">
                <a16:creationId xmlns:a16="http://schemas.microsoft.com/office/drawing/2014/main" id="{42B728DF-FD54-2C5E-BA8A-4AD2E4EAAE40}"/>
              </a:ext>
            </a:extLst>
          </p:cNvPr>
          <p:cNvSpPr txBox="1"/>
          <p:nvPr/>
        </p:nvSpPr>
        <p:spPr>
          <a:xfrm>
            <a:off x="0" y="6577967"/>
            <a:ext cx="12192000" cy="292388"/>
          </a:xfrm>
          <a:prstGeom prst="rect">
            <a:avLst/>
          </a:prstGeom>
          <a:noFill/>
        </p:spPr>
        <p:txBody>
          <a:bodyPr wrap="square" rtlCol="0">
            <a:spAutoFit/>
          </a:bodyPr>
          <a:lstStyle/>
          <a:p>
            <a:r>
              <a:rPr lang="en-US" sz="1300" dirty="0">
                <a:solidFill>
                  <a:srgbClr val="002060"/>
                </a:solidFill>
              </a:rPr>
              <a:t>Coccomini, D.A., </a:t>
            </a:r>
            <a:r>
              <a:rPr lang="en-US" sz="1300" dirty="0" err="1">
                <a:solidFill>
                  <a:srgbClr val="002060"/>
                </a:solidFill>
              </a:rPr>
              <a:t>Esuli</a:t>
            </a:r>
            <a:r>
              <a:rPr lang="en-US" sz="1300" dirty="0">
                <a:solidFill>
                  <a:srgbClr val="002060"/>
                </a:solidFill>
              </a:rPr>
              <a:t>, A., </a:t>
            </a:r>
            <a:r>
              <a:rPr lang="en-US" sz="1300" dirty="0" err="1">
                <a:solidFill>
                  <a:srgbClr val="002060"/>
                </a:solidFill>
              </a:rPr>
              <a:t>Falchi</a:t>
            </a:r>
            <a:r>
              <a:rPr lang="en-US" sz="1300" dirty="0">
                <a:solidFill>
                  <a:srgbClr val="002060"/>
                </a:solidFill>
              </a:rPr>
              <a:t>, F., Gennaro, C., &amp; Amato, G. (2023). Detecting Images Generated by Diffusers. </a:t>
            </a:r>
            <a:r>
              <a:rPr lang="en-US" sz="1300" dirty="0" err="1">
                <a:solidFill>
                  <a:srgbClr val="002060"/>
                </a:solidFill>
              </a:rPr>
              <a:t>ArXiv</a:t>
            </a:r>
            <a:r>
              <a:rPr lang="en-US" sz="1300" dirty="0">
                <a:solidFill>
                  <a:srgbClr val="002060"/>
                </a:solidFill>
              </a:rPr>
              <a:t>, abs/2303.05275.</a:t>
            </a:r>
            <a:endParaRPr lang="it-IT" sz="1300" dirty="0">
              <a:solidFill>
                <a:srgbClr val="002060"/>
              </a:solidFill>
            </a:endParaRPr>
          </a:p>
        </p:txBody>
      </p:sp>
    </p:spTree>
    <p:extLst>
      <p:ext uri="{BB962C8B-B14F-4D97-AF65-F5344CB8AC3E}">
        <p14:creationId xmlns:p14="http://schemas.microsoft.com/office/powerpoint/2010/main" val="308123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36B850-15F2-41BC-A54E-6E0F332F011D}"/>
              </a:ext>
            </a:extLst>
          </p:cNvPr>
          <p:cNvSpPr txBox="1"/>
          <p:nvPr/>
        </p:nvSpPr>
        <p:spPr>
          <a:xfrm>
            <a:off x="733195" y="546419"/>
            <a:ext cx="4845709" cy="831125"/>
          </a:xfrm>
          <a:prstGeom prst="rect">
            <a:avLst/>
          </a:prstGeom>
          <a:noFill/>
        </p:spPr>
        <p:txBody>
          <a:bodyPr wrap="square" lIns="0" tIns="0" rIns="0" bIns="0" rtlCol="0">
            <a:spAutoFit/>
          </a:bodyPr>
          <a:lstStyle/>
          <a:p>
            <a:r>
              <a:rPr lang="id-ID" sz="5401" b="1" dirty="0">
                <a:solidFill>
                  <a:srgbClr val="002060"/>
                </a:solidFill>
                <a:latin typeface="Segoe UI" panose="020B0502040204020203" pitchFamily="34" charset="0"/>
                <a:cs typeface="Segoe UI" panose="020B0502040204020203" pitchFamily="34" charset="0"/>
              </a:rPr>
              <a:t>Thank You</a:t>
            </a:r>
            <a:endParaRPr lang="en-US" sz="5401" b="1" dirty="0">
              <a:solidFill>
                <a:srgbClr val="002060"/>
              </a:solidFill>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A9B74FAF-1757-48A8-BBFB-722E8E1D6FA4}"/>
              </a:ext>
            </a:extLst>
          </p:cNvPr>
          <p:cNvSpPr/>
          <p:nvPr/>
        </p:nvSpPr>
        <p:spPr>
          <a:xfrm>
            <a:off x="733194" y="1387017"/>
            <a:ext cx="3536194" cy="307777"/>
          </a:xfrm>
          <a:prstGeom prst="rect">
            <a:avLst/>
          </a:prstGeom>
        </p:spPr>
        <p:txBody>
          <a:bodyPr wrap="square" lIns="0" tIns="0" rIns="0" bIns="0">
            <a:spAutoFit/>
          </a:bodyPr>
          <a:lstStyle/>
          <a:p>
            <a:r>
              <a:rPr lang="en-US" sz="2000" i="1" dirty="0">
                <a:solidFill>
                  <a:srgbClr val="002060"/>
                </a:solidFill>
                <a:latin typeface="+mj-lt"/>
                <a:cs typeface="Segoe UI" panose="020B0502040204020203" pitchFamily="34" charset="0"/>
              </a:rPr>
              <a:t>Any question?</a:t>
            </a:r>
          </a:p>
        </p:txBody>
      </p:sp>
      <p:grpSp>
        <p:nvGrpSpPr>
          <p:cNvPr id="23" name="Group 22">
            <a:extLst>
              <a:ext uri="{FF2B5EF4-FFF2-40B4-BE49-F238E27FC236}">
                <a16:creationId xmlns:a16="http://schemas.microsoft.com/office/drawing/2014/main" id="{C5C1EC81-7459-4B76-B0C8-CF221BB21A2F}"/>
              </a:ext>
            </a:extLst>
          </p:cNvPr>
          <p:cNvGrpSpPr/>
          <p:nvPr/>
        </p:nvGrpSpPr>
        <p:grpSpPr>
          <a:xfrm>
            <a:off x="4855953" y="-2833465"/>
            <a:ext cx="8948964" cy="12105059"/>
            <a:chOff x="4855953" y="-2833465"/>
            <a:chExt cx="8948964" cy="12105059"/>
          </a:xfrm>
        </p:grpSpPr>
        <p:sp>
          <p:nvSpPr>
            <p:cNvPr id="20" name="Freeform 10">
              <a:extLst>
                <a:ext uri="{FF2B5EF4-FFF2-40B4-BE49-F238E27FC236}">
                  <a16:creationId xmlns:a16="http://schemas.microsoft.com/office/drawing/2014/main" id="{6067105C-8C4E-4F4D-AF25-4E9E7FEE0199}"/>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11">
              <a:extLst>
                <a:ext uri="{FF2B5EF4-FFF2-40B4-BE49-F238E27FC236}">
                  <a16:creationId xmlns:a16="http://schemas.microsoft.com/office/drawing/2014/main" id="{70B75532-3E3F-4E79-89ED-8E7671BB9C68}"/>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12">
              <a:extLst>
                <a:ext uri="{FF2B5EF4-FFF2-40B4-BE49-F238E27FC236}">
                  <a16:creationId xmlns:a16="http://schemas.microsoft.com/office/drawing/2014/main" id="{517F7404-4FD2-4A56-9BC1-55945A2E0042}"/>
                </a:ext>
              </a:extLst>
            </p:cNvPr>
            <p:cNvSpPr>
              <a:spLocks/>
            </p:cNvSpPr>
            <p:nvPr/>
          </p:nvSpPr>
          <p:spPr bwMode="auto">
            <a:xfrm rot="9420272">
              <a:off x="5218811" y="-1993836"/>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12" name="Elemento grafico 11">
            <a:extLst>
              <a:ext uri="{FF2B5EF4-FFF2-40B4-BE49-F238E27FC236}">
                <a16:creationId xmlns:a16="http://schemas.microsoft.com/office/drawing/2014/main" id="{B165EC45-489B-486F-861F-EDCBB90CBF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02698" y="1927672"/>
            <a:ext cx="3002665" cy="3002665"/>
          </a:xfrm>
          <a:prstGeom prst="rect">
            <a:avLst/>
          </a:prstGeom>
        </p:spPr>
      </p:pic>
      <p:pic>
        <p:nvPicPr>
          <p:cNvPr id="13" name="Immagine 12">
            <a:extLst>
              <a:ext uri="{FF2B5EF4-FFF2-40B4-BE49-F238E27FC236}">
                <a16:creationId xmlns:a16="http://schemas.microsoft.com/office/drawing/2014/main" id="{3C59A9F8-9360-497D-ACA8-1B60C6F1A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50" y="5146355"/>
            <a:ext cx="561525" cy="561525"/>
          </a:xfrm>
          <a:prstGeom prst="rect">
            <a:avLst/>
          </a:prstGeom>
        </p:spPr>
      </p:pic>
      <p:pic>
        <p:nvPicPr>
          <p:cNvPr id="14" name="Immagine 13">
            <a:extLst>
              <a:ext uri="{FF2B5EF4-FFF2-40B4-BE49-F238E27FC236}">
                <a16:creationId xmlns:a16="http://schemas.microsoft.com/office/drawing/2014/main" id="{1F29F0BE-A9F8-4308-B6C1-2B3B62D3D0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0086" y="5100754"/>
            <a:ext cx="652716" cy="652716"/>
          </a:xfrm>
          <a:prstGeom prst="rect">
            <a:avLst/>
          </a:prstGeom>
        </p:spPr>
      </p:pic>
      <p:pic>
        <p:nvPicPr>
          <p:cNvPr id="15" name="Immagine 14">
            <a:extLst>
              <a:ext uri="{FF2B5EF4-FFF2-40B4-BE49-F238E27FC236}">
                <a16:creationId xmlns:a16="http://schemas.microsoft.com/office/drawing/2014/main" id="{B0071066-8C92-42F0-B73E-42C076A911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0115" y="5074054"/>
            <a:ext cx="652716" cy="652716"/>
          </a:xfrm>
          <a:prstGeom prst="rect">
            <a:avLst/>
          </a:prstGeom>
        </p:spPr>
      </p:pic>
      <p:sp>
        <p:nvSpPr>
          <p:cNvPr id="17" name="Rectangle 3">
            <a:extLst>
              <a:ext uri="{FF2B5EF4-FFF2-40B4-BE49-F238E27FC236}">
                <a16:creationId xmlns:a16="http://schemas.microsoft.com/office/drawing/2014/main" id="{B5F12D1D-5224-4ABA-8311-AF2A635A1158}"/>
              </a:ext>
            </a:extLst>
          </p:cNvPr>
          <p:cNvSpPr/>
          <p:nvPr/>
        </p:nvSpPr>
        <p:spPr>
          <a:xfrm>
            <a:off x="701249" y="4785899"/>
            <a:ext cx="3536194" cy="307777"/>
          </a:xfrm>
          <a:prstGeom prst="rect">
            <a:avLst/>
          </a:prstGeom>
        </p:spPr>
        <p:txBody>
          <a:bodyPr wrap="square" lIns="0" tIns="0" rIns="0" bIns="0">
            <a:spAutoFit/>
          </a:bodyPr>
          <a:lstStyle/>
          <a:p>
            <a:r>
              <a:rPr lang="en-US" sz="2000" i="1" dirty="0">
                <a:solidFill>
                  <a:srgbClr val="002060"/>
                </a:solidFill>
                <a:latin typeface="+mj-lt"/>
                <a:cs typeface="Segoe UI" panose="020B0502040204020203" pitchFamily="34" charset="0"/>
              </a:rPr>
              <a:t>Reach me on…</a:t>
            </a:r>
          </a:p>
        </p:txBody>
      </p:sp>
      <p:sp>
        <p:nvSpPr>
          <p:cNvPr id="18" name="Rectangle 3">
            <a:extLst>
              <a:ext uri="{FF2B5EF4-FFF2-40B4-BE49-F238E27FC236}">
                <a16:creationId xmlns:a16="http://schemas.microsoft.com/office/drawing/2014/main" id="{06957FF1-A9B0-4F40-BAA0-0205129ABC75}"/>
              </a:ext>
            </a:extLst>
          </p:cNvPr>
          <p:cNvSpPr/>
          <p:nvPr/>
        </p:nvSpPr>
        <p:spPr>
          <a:xfrm>
            <a:off x="699145" y="5840005"/>
            <a:ext cx="4359559" cy="615553"/>
          </a:xfrm>
          <a:prstGeom prst="rect">
            <a:avLst/>
          </a:prstGeom>
        </p:spPr>
        <p:txBody>
          <a:bodyPr wrap="square" lIns="0" tIns="0" rIns="0" bIns="0">
            <a:spAutoFit/>
          </a:bodyPr>
          <a:lstStyle/>
          <a:p>
            <a:r>
              <a:rPr lang="en-US" sz="2000" i="1" dirty="0">
                <a:solidFill>
                  <a:srgbClr val="002060"/>
                </a:solidFill>
                <a:latin typeface="+mj-lt"/>
                <a:cs typeface="Segoe UI" panose="020B0502040204020203" pitchFamily="34" charset="0"/>
              </a:rPr>
              <a:t>Or write me an email at:</a:t>
            </a:r>
          </a:p>
          <a:p>
            <a:r>
              <a:rPr lang="en-US" sz="2000" i="1" dirty="0">
                <a:solidFill>
                  <a:srgbClr val="002060"/>
                </a:solidFill>
                <a:latin typeface="+mj-lt"/>
                <a:cs typeface="Segoe UI" panose="020B0502040204020203" pitchFamily="34" charset="0"/>
              </a:rPr>
              <a:t>davidealessandro.coccomini@isti.cnr.it</a:t>
            </a:r>
          </a:p>
        </p:txBody>
      </p:sp>
      <p:sp>
        <p:nvSpPr>
          <p:cNvPr id="6" name="Rectangle 3">
            <a:extLst>
              <a:ext uri="{FF2B5EF4-FFF2-40B4-BE49-F238E27FC236}">
                <a16:creationId xmlns:a16="http://schemas.microsoft.com/office/drawing/2014/main" id="{0DE2A2E9-341C-FEFF-406E-CD55AEAD7A2C}"/>
              </a:ext>
            </a:extLst>
          </p:cNvPr>
          <p:cNvSpPr/>
          <p:nvPr/>
        </p:nvSpPr>
        <p:spPr>
          <a:xfrm>
            <a:off x="699145" y="2205062"/>
            <a:ext cx="3536194" cy="307777"/>
          </a:xfrm>
          <a:prstGeom prst="rect">
            <a:avLst/>
          </a:prstGeom>
        </p:spPr>
        <p:txBody>
          <a:bodyPr wrap="square" lIns="0" tIns="0" rIns="0" bIns="0">
            <a:spAutoFit/>
          </a:bodyPr>
          <a:lstStyle/>
          <a:p>
            <a:r>
              <a:rPr lang="en-US" sz="2000" i="1" dirty="0">
                <a:solidFill>
                  <a:srgbClr val="002060"/>
                </a:solidFill>
                <a:latin typeface="+mj-lt"/>
                <a:cs typeface="Segoe UI" panose="020B0502040204020203" pitchFamily="34" charset="0"/>
              </a:rPr>
              <a:t>Scan for all the papers:</a:t>
            </a:r>
          </a:p>
        </p:txBody>
      </p:sp>
      <p:pic>
        <p:nvPicPr>
          <p:cNvPr id="10" name="Immagine 9">
            <a:extLst>
              <a:ext uri="{FF2B5EF4-FFF2-40B4-BE49-F238E27FC236}">
                <a16:creationId xmlns:a16="http://schemas.microsoft.com/office/drawing/2014/main" id="{3980A846-E1DA-149C-69A2-25EB2FC765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413" y="2516378"/>
            <a:ext cx="2250440" cy="2250440"/>
          </a:xfrm>
          <a:prstGeom prst="rect">
            <a:avLst/>
          </a:prstGeom>
        </p:spPr>
      </p:pic>
    </p:spTree>
    <p:extLst>
      <p:ext uri="{BB962C8B-B14F-4D97-AF65-F5344CB8AC3E}">
        <p14:creationId xmlns:p14="http://schemas.microsoft.com/office/powerpoint/2010/main" val="366934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3">
            <a:extLst>
              <a:ext uri="{FF2B5EF4-FFF2-40B4-BE49-F238E27FC236}">
                <a16:creationId xmlns:a16="http://schemas.microsoft.com/office/drawing/2014/main" id="{EFF4DBA0-00E8-45D1-9604-7ED23CE98F85}"/>
              </a:ext>
            </a:extLst>
          </p:cNvPr>
          <p:cNvGrpSpPr/>
          <p:nvPr/>
        </p:nvGrpSpPr>
        <p:grpSpPr>
          <a:xfrm rot="4345541">
            <a:off x="9934743" y="-3299122"/>
            <a:ext cx="4736736" cy="6407275"/>
            <a:chOff x="4855953" y="-2833465"/>
            <a:chExt cx="8948964" cy="12105059"/>
          </a:xfrm>
        </p:grpSpPr>
        <p:sp>
          <p:nvSpPr>
            <p:cNvPr id="4" name="Freeform 10">
              <a:extLst>
                <a:ext uri="{FF2B5EF4-FFF2-40B4-BE49-F238E27FC236}">
                  <a16:creationId xmlns:a16="http://schemas.microsoft.com/office/drawing/2014/main" id="{84CB6309-9469-440C-BDA8-4E0C5239A585}"/>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Freeform 11">
              <a:extLst>
                <a:ext uri="{FF2B5EF4-FFF2-40B4-BE49-F238E27FC236}">
                  <a16:creationId xmlns:a16="http://schemas.microsoft.com/office/drawing/2014/main" id="{AA692F98-EC89-47CF-B07E-0F4ABE0F42E4}"/>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Freeform 12">
              <a:extLst>
                <a:ext uri="{FF2B5EF4-FFF2-40B4-BE49-F238E27FC236}">
                  <a16:creationId xmlns:a16="http://schemas.microsoft.com/office/drawing/2014/main" id="{BED9C8EE-88D8-4160-A59C-F6568EA68901}"/>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7" name="Group 93">
            <a:extLst>
              <a:ext uri="{FF2B5EF4-FFF2-40B4-BE49-F238E27FC236}">
                <a16:creationId xmlns:a16="http://schemas.microsoft.com/office/drawing/2014/main" id="{0DE9F17B-A7E7-4249-8FA6-F76C60CE2C34}"/>
              </a:ext>
            </a:extLst>
          </p:cNvPr>
          <p:cNvGrpSpPr/>
          <p:nvPr/>
        </p:nvGrpSpPr>
        <p:grpSpPr>
          <a:xfrm rot="15309759">
            <a:off x="-1850805" y="4704805"/>
            <a:ext cx="4736736" cy="6407275"/>
            <a:chOff x="4855953" y="-2833465"/>
            <a:chExt cx="8948964" cy="12105059"/>
          </a:xfrm>
        </p:grpSpPr>
        <p:sp>
          <p:nvSpPr>
            <p:cNvPr id="8" name="Freeform 10">
              <a:extLst>
                <a:ext uri="{FF2B5EF4-FFF2-40B4-BE49-F238E27FC236}">
                  <a16:creationId xmlns:a16="http://schemas.microsoft.com/office/drawing/2014/main" id="{B4CA6907-E6FD-4C94-A563-B9871AD65E5E}"/>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11">
              <a:extLst>
                <a:ext uri="{FF2B5EF4-FFF2-40B4-BE49-F238E27FC236}">
                  <a16:creationId xmlns:a16="http://schemas.microsoft.com/office/drawing/2014/main" id="{49CC6AC1-F80F-43A5-AD3A-F002B12C576D}"/>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2">
              <a:extLst>
                <a:ext uri="{FF2B5EF4-FFF2-40B4-BE49-F238E27FC236}">
                  <a16:creationId xmlns:a16="http://schemas.microsoft.com/office/drawing/2014/main" id="{BBB0D756-0ED0-4AF4-9A03-B4C16477EBB7}"/>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3" name="TextBox 345">
            <a:extLst>
              <a:ext uri="{FF2B5EF4-FFF2-40B4-BE49-F238E27FC236}">
                <a16:creationId xmlns:a16="http://schemas.microsoft.com/office/drawing/2014/main" id="{0E6AC040-ADD9-4EB0-ADBC-E37AE999B433}"/>
              </a:ext>
            </a:extLst>
          </p:cNvPr>
          <p:cNvSpPr txBox="1"/>
          <p:nvPr/>
        </p:nvSpPr>
        <p:spPr>
          <a:xfrm>
            <a:off x="2357953" y="3574933"/>
            <a:ext cx="7179069" cy="615553"/>
          </a:xfrm>
          <a:prstGeom prst="rect">
            <a:avLst/>
          </a:prstGeom>
          <a:noFill/>
        </p:spPr>
        <p:txBody>
          <a:bodyPr wrap="square" lIns="0" tIns="0" rIns="0" bIns="0" rtlCol="0">
            <a:spAutoFit/>
          </a:bodyPr>
          <a:lstStyle/>
          <a:p>
            <a:pPr algn="ctr"/>
            <a:r>
              <a:rPr lang="en-US" sz="4000" b="1" dirty="0">
                <a:solidFill>
                  <a:srgbClr val="002060"/>
                </a:solidFill>
                <a:latin typeface="Segoe UI" panose="020B0502040204020203" pitchFamily="34" charset="0"/>
                <a:cs typeface="Segoe UI" panose="020B0502040204020203" pitchFamily="34" charset="0"/>
              </a:rPr>
              <a:t>Supplementary Slides</a:t>
            </a:r>
          </a:p>
        </p:txBody>
      </p:sp>
      <p:sp>
        <p:nvSpPr>
          <p:cNvPr id="15" name="Oval 24">
            <a:extLst>
              <a:ext uri="{FF2B5EF4-FFF2-40B4-BE49-F238E27FC236}">
                <a16:creationId xmlns:a16="http://schemas.microsoft.com/office/drawing/2014/main" id="{76D3211D-BB3E-4FB0-B35E-53F80D1C9910}"/>
              </a:ext>
            </a:extLst>
          </p:cNvPr>
          <p:cNvSpPr/>
          <p:nvPr/>
        </p:nvSpPr>
        <p:spPr>
          <a:xfrm>
            <a:off x="5160590" y="1902117"/>
            <a:ext cx="1573793" cy="1573793"/>
          </a:xfrm>
          <a:prstGeom prst="ellipse">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1978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2" name="Google Shape;1012;p36"/>
          <p:cNvSpPr/>
          <p:nvPr/>
        </p:nvSpPr>
        <p:spPr>
          <a:xfrm>
            <a:off x="2306306" y="3613000"/>
            <a:ext cx="29000" cy="29000"/>
          </a:xfrm>
          <a:custGeom>
            <a:avLst/>
            <a:gdLst/>
            <a:ahLst/>
            <a:cxnLst/>
            <a:rect l="l" t="t" r="r" b="b"/>
            <a:pathLst>
              <a:path w="870" h="870" extrusionOk="0">
                <a:moveTo>
                  <a:pt x="441" y="0"/>
                </a:moveTo>
                <a:lnTo>
                  <a:pt x="1" y="441"/>
                </a:lnTo>
                <a:lnTo>
                  <a:pt x="441" y="869"/>
                </a:lnTo>
                <a:lnTo>
                  <a:pt x="870" y="441"/>
                </a:lnTo>
                <a:lnTo>
                  <a:pt x="441"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13" name="Google Shape;1013;p36"/>
          <p:cNvSpPr/>
          <p:nvPr/>
        </p:nvSpPr>
        <p:spPr>
          <a:xfrm>
            <a:off x="2132873" y="3786833"/>
            <a:ext cx="29000" cy="29000"/>
          </a:xfrm>
          <a:custGeom>
            <a:avLst/>
            <a:gdLst/>
            <a:ahLst/>
            <a:cxnLst/>
            <a:rect l="l" t="t" r="r" b="b"/>
            <a:pathLst>
              <a:path w="870" h="870" extrusionOk="0">
                <a:moveTo>
                  <a:pt x="429" y="0"/>
                </a:moveTo>
                <a:lnTo>
                  <a:pt x="1" y="429"/>
                </a:lnTo>
                <a:lnTo>
                  <a:pt x="429" y="869"/>
                </a:lnTo>
                <a:lnTo>
                  <a:pt x="870" y="429"/>
                </a:lnTo>
                <a:lnTo>
                  <a:pt x="429"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14" name="Google Shape;1014;p36"/>
          <p:cNvSpPr/>
          <p:nvPr/>
        </p:nvSpPr>
        <p:spPr>
          <a:xfrm>
            <a:off x="2263040" y="3627667"/>
            <a:ext cx="29033" cy="29000"/>
          </a:xfrm>
          <a:custGeom>
            <a:avLst/>
            <a:gdLst/>
            <a:ahLst/>
            <a:cxnLst/>
            <a:rect l="l" t="t" r="r" b="b"/>
            <a:pathLst>
              <a:path w="871" h="870" extrusionOk="0">
                <a:moveTo>
                  <a:pt x="430" y="1"/>
                </a:moveTo>
                <a:lnTo>
                  <a:pt x="1" y="429"/>
                </a:lnTo>
                <a:lnTo>
                  <a:pt x="430" y="870"/>
                </a:lnTo>
                <a:lnTo>
                  <a:pt x="870" y="429"/>
                </a:lnTo>
                <a:lnTo>
                  <a:pt x="430"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15" name="Google Shape;1015;p36"/>
          <p:cNvSpPr/>
          <p:nvPr/>
        </p:nvSpPr>
        <p:spPr>
          <a:xfrm>
            <a:off x="2292039" y="3656634"/>
            <a:ext cx="29000" cy="29033"/>
          </a:xfrm>
          <a:custGeom>
            <a:avLst/>
            <a:gdLst/>
            <a:ahLst/>
            <a:cxnLst/>
            <a:rect l="l" t="t" r="r" b="b"/>
            <a:pathLst>
              <a:path w="870" h="871" extrusionOk="0">
                <a:moveTo>
                  <a:pt x="429" y="1"/>
                </a:moveTo>
                <a:lnTo>
                  <a:pt x="0" y="430"/>
                </a:lnTo>
                <a:lnTo>
                  <a:pt x="429" y="870"/>
                </a:lnTo>
                <a:lnTo>
                  <a:pt x="869" y="430"/>
                </a:lnTo>
                <a:lnTo>
                  <a:pt x="429"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16" name="Google Shape;1016;p36"/>
          <p:cNvSpPr/>
          <p:nvPr/>
        </p:nvSpPr>
        <p:spPr>
          <a:xfrm>
            <a:off x="2147173" y="3743567"/>
            <a:ext cx="29000" cy="28600"/>
          </a:xfrm>
          <a:custGeom>
            <a:avLst/>
            <a:gdLst/>
            <a:ahLst/>
            <a:cxnLst/>
            <a:rect l="l" t="t" r="r" b="b"/>
            <a:pathLst>
              <a:path w="870" h="858" extrusionOk="0">
                <a:moveTo>
                  <a:pt x="441" y="0"/>
                </a:moveTo>
                <a:lnTo>
                  <a:pt x="0" y="429"/>
                </a:lnTo>
                <a:lnTo>
                  <a:pt x="441" y="858"/>
                </a:lnTo>
                <a:lnTo>
                  <a:pt x="869" y="429"/>
                </a:lnTo>
                <a:lnTo>
                  <a:pt x="441"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17" name="Google Shape;1017;p36"/>
          <p:cNvSpPr/>
          <p:nvPr/>
        </p:nvSpPr>
        <p:spPr>
          <a:xfrm>
            <a:off x="2176139" y="3772533"/>
            <a:ext cx="29000" cy="28600"/>
          </a:xfrm>
          <a:custGeom>
            <a:avLst/>
            <a:gdLst/>
            <a:ahLst/>
            <a:cxnLst/>
            <a:rect l="l" t="t" r="r" b="b"/>
            <a:pathLst>
              <a:path w="870" h="858" extrusionOk="0">
                <a:moveTo>
                  <a:pt x="441" y="1"/>
                </a:moveTo>
                <a:lnTo>
                  <a:pt x="0" y="429"/>
                </a:lnTo>
                <a:lnTo>
                  <a:pt x="441" y="858"/>
                </a:lnTo>
                <a:lnTo>
                  <a:pt x="870" y="429"/>
                </a:lnTo>
                <a:lnTo>
                  <a:pt x="441"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18" name="Google Shape;1018;p36"/>
          <p:cNvSpPr/>
          <p:nvPr/>
        </p:nvSpPr>
        <p:spPr>
          <a:xfrm>
            <a:off x="2190840" y="3699900"/>
            <a:ext cx="57567" cy="58000"/>
          </a:xfrm>
          <a:custGeom>
            <a:avLst/>
            <a:gdLst/>
            <a:ahLst/>
            <a:cxnLst/>
            <a:rect l="l" t="t" r="r" b="b"/>
            <a:pathLst>
              <a:path w="1727" h="1740" extrusionOk="0">
                <a:moveTo>
                  <a:pt x="429" y="1"/>
                </a:moveTo>
                <a:lnTo>
                  <a:pt x="0" y="441"/>
                </a:lnTo>
                <a:lnTo>
                  <a:pt x="1298" y="1739"/>
                </a:lnTo>
                <a:lnTo>
                  <a:pt x="1726" y="1310"/>
                </a:lnTo>
                <a:lnTo>
                  <a:pt x="429"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19" name="Google Shape;1019;p36"/>
          <p:cNvSpPr/>
          <p:nvPr/>
        </p:nvSpPr>
        <p:spPr>
          <a:xfrm>
            <a:off x="2219407" y="3670934"/>
            <a:ext cx="57967" cy="57967"/>
          </a:xfrm>
          <a:custGeom>
            <a:avLst/>
            <a:gdLst/>
            <a:ahLst/>
            <a:cxnLst/>
            <a:rect l="l" t="t" r="r" b="b"/>
            <a:pathLst>
              <a:path w="1739" h="1739" extrusionOk="0">
                <a:moveTo>
                  <a:pt x="441" y="1"/>
                </a:moveTo>
                <a:lnTo>
                  <a:pt x="0" y="441"/>
                </a:lnTo>
                <a:lnTo>
                  <a:pt x="1310" y="1739"/>
                </a:lnTo>
                <a:lnTo>
                  <a:pt x="1739" y="1310"/>
                </a:lnTo>
                <a:lnTo>
                  <a:pt x="441"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20" name="Google Shape;1020;p36"/>
          <p:cNvSpPr/>
          <p:nvPr/>
        </p:nvSpPr>
        <p:spPr>
          <a:xfrm>
            <a:off x="2248373" y="4410301"/>
            <a:ext cx="19467" cy="19900"/>
          </a:xfrm>
          <a:custGeom>
            <a:avLst/>
            <a:gdLst/>
            <a:ahLst/>
            <a:cxnLst/>
            <a:rect l="l" t="t" r="r" b="b"/>
            <a:pathLst>
              <a:path w="584" h="597" extrusionOk="0">
                <a:moveTo>
                  <a:pt x="0" y="1"/>
                </a:moveTo>
                <a:lnTo>
                  <a:pt x="0" y="596"/>
                </a:lnTo>
                <a:lnTo>
                  <a:pt x="584" y="596"/>
                </a:lnTo>
                <a:lnTo>
                  <a:pt x="584"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21" name="Google Shape;1021;p36"/>
          <p:cNvSpPr/>
          <p:nvPr/>
        </p:nvSpPr>
        <p:spPr>
          <a:xfrm>
            <a:off x="2228940" y="4509134"/>
            <a:ext cx="58767" cy="58767"/>
          </a:xfrm>
          <a:custGeom>
            <a:avLst/>
            <a:gdLst/>
            <a:ahLst/>
            <a:cxnLst/>
            <a:rect l="l" t="t" r="r" b="b"/>
            <a:pathLst>
              <a:path w="1763" h="1763" extrusionOk="0">
                <a:moveTo>
                  <a:pt x="583" y="1"/>
                </a:moveTo>
                <a:lnTo>
                  <a:pt x="583" y="596"/>
                </a:lnTo>
                <a:lnTo>
                  <a:pt x="0" y="596"/>
                </a:lnTo>
                <a:lnTo>
                  <a:pt x="0" y="1179"/>
                </a:lnTo>
                <a:lnTo>
                  <a:pt x="583" y="1179"/>
                </a:lnTo>
                <a:lnTo>
                  <a:pt x="583" y="1763"/>
                </a:lnTo>
                <a:lnTo>
                  <a:pt x="1167" y="1763"/>
                </a:lnTo>
                <a:lnTo>
                  <a:pt x="1167" y="1179"/>
                </a:lnTo>
                <a:lnTo>
                  <a:pt x="1762" y="1179"/>
                </a:lnTo>
                <a:lnTo>
                  <a:pt x="1762" y="596"/>
                </a:lnTo>
                <a:lnTo>
                  <a:pt x="1167" y="596"/>
                </a:lnTo>
                <a:lnTo>
                  <a:pt x="1167"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22" name="Google Shape;1022;p36"/>
          <p:cNvSpPr/>
          <p:nvPr/>
        </p:nvSpPr>
        <p:spPr>
          <a:xfrm>
            <a:off x="1776873" y="5260800"/>
            <a:ext cx="23867" cy="23867"/>
          </a:xfrm>
          <a:custGeom>
            <a:avLst/>
            <a:gdLst/>
            <a:ahLst/>
            <a:cxnLst/>
            <a:rect l="l" t="t" r="r" b="b"/>
            <a:pathLst>
              <a:path w="716" h="716" extrusionOk="0">
                <a:moveTo>
                  <a:pt x="1" y="1"/>
                </a:moveTo>
                <a:lnTo>
                  <a:pt x="1" y="715"/>
                </a:lnTo>
                <a:lnTo>
                  <a:pt x="715" y="715"/>
                </a:lnTo>
                <a:lnTo>
                  <a:pt x="71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nvGrpSpPr>
          <p:cNvPr id="1023" name="Google Shape;1023;p36"/>
          <p:cNvGrpSpPr/>
          <p:nvPr/>
        </p:nvGrpSpPr>
        <p:grpSpPr>
          <a:xfrm>
            <a:off x="1135140" y="1546234"/>
            <a:ext cx="6301633" cy="2604567"/>
            <a:chOff x="2214100" y="1138950"/>
            <a:chExt cx="4726225" cy="1953425"/>
          </a:xfrm>
        </p:grpSpPr>
        <p:grpSp>
          <p:nvGrpSpPr>
            <p:cNvPr id="1024" name="Google Shape;1024;p36"/>
            <p:cNvGrpSpPr/>
            <p:nvPr/>
          </p:nvGrpSpPr>
          <p:grpSpPr>
            <a:xfrm>
              <a:off x="2290300" y="1138950"/>
              <a:ext cx="4650025" cy="1238275"/>
              <a:chOff x="2290300" y="1138950"/>
              <a:chExt cx="4650025" cy="1238275"/>
            </a:xfrm>
          </p:grpSpPr>
          <p:sp>
            <p:nvSpPr>
              <p:cNvPr id="1025" name="Google Shape;1025;p36"/>
              <p:cNvSpPr txBox="1"/>
              <p:nvPr/>
            </p:nvSpPr>
            <p:spPr>
              <a:xfrm>
                <a:off x="5682125" y="1273650"/>
                <a:ext cx="1258200" cy="429600"/>
              </a:xfrm>
              <a:prstGeom prst="rect">
                <a:avLst/>
              </a:prstGeom>
              <a:noFill/>
              <a:ln>
                <a:noFill/>
              </a:ln>
            </p:spPr>
            <p:txBody>
              <a:bodyPr spcFirstLastPara="1" wrap="square" lIns="121900" tIns="121900" rIns="121900" bIns="121900" anchor="ctr" anchorCtr="0">
                <a:noAutofit/>
              </a:bodyPr>
              <a:lstStyle/>
              <a:p>
                <a:endParaRPr sz="2267" dirty="0">
                  <a:solidFill>
                    <a:srgbClr val="434343"/>
                  </a:solidFill>
                  <a:latin typeface="Fira Sans Extra Condensed Medium"/>
                  <a:ea typeface="Fira Sans Extra Condensed Medium"/>
                  <a:cs typeface="Fira Sans Extra Condensed Medium"/>
                  <a:sym typeface="Fira Sans Extra Condensed Medium"/>
                </a:endParaRPr>
              </a:p>
            </p:txBody>
          </p:sp>
          <p:sp>
            <p:nvSpPr>
              <p:cNvPr id="1026" name="Google Shape;1026;p36"/>
              <p:cNvSpPr/>
              <p:nvPr/>
            </p:nvSpPr>
            <p:spPr>
              <a:xfrm>
                <a:off x="3271075" y="1138950"/>
                <a:ext cx="2182450" cy="656375"/>
              </a:xfrm>
              <a:custGeom>
                <a:avLst/>
                <a:gdLst/>
                <a:ahLst/>
                <a:cxnLst/>
                <a:rect l="l" t="t" r="r" b="b"/>
                <a:pathLst>
                  <a:path w="87298" h="26255" extrusionOk="0">
                    <a:moveTo>
                      <a:pt x="14979" y="1"/>
                    </a:moveTo>
                    <a:cubicBezTo>
                      <a:pt x="6704" y="1"/>
                      <a:pt x="1" y="6716"/>
                      <a:pt x="1" y="14979"/>
                    </a:cubicBezTo>
                    <a:lnTo>
                      <a:pt x="1" y="26254"/>
                    </a:lnTo>
                    <a:lnTo>
                      <a:pt x="78356" y="26254"/>
                    </a:lnTo>
                    <a:lnTo>
                      <a:pt x="87297" y="13419"/>
                    </a:lnTo>
                    <a:lnTo>
                      <a:pt x="78356" y="1"/>
                    </a:lnTo>
                    <a:close/>
                  </a:path>
                </a:pathLst>
              </a:custGeom>
              <a:solidFill>
                <a:srgbClr val="F3F3F3"/>
              </a:solidFill>
              <a:ln>
                <a:noFill/>
              </a:ln>
            </p:spPr>
            <p:txBody>
              <a:bodyPr spcFirstLastPara="1" wrap="square" lIns="121900" tIns="121900" rIns="365733" bIns="182867" anchor="ctr" anchorCtr="0">
                <a:noAutofit/>
              </a:bodyPr>
              <a:lstStyle/>
              <a:p>
                <a:pPr algn="ctr"/>
                <a:r>
                  <a:rPr lang="it-IT" sz="1600" dirty="0" err="1">
                    <a:solidFill>
                      <a:srgbClr val="434343"/>
                    </a:solidFill>
                    <a:latin typeface="Roboto"/>
                    <a:ea typeface="Roboto"/>
                    <a:cs typeface="Roboto"/>
                    <a:sym typeface="Roboto"/>
                  </a:rPr>
                  <a:t>Detect</a:t>
                </a:r>
                <a:r>
                  <a:rPr lang="it-IT" sz="1600" dirty="0">
                    <a:solidFill>
                      <a:srgbClr val="434343"/>
                    </a:solidFill>
                    <a:latin typeface="Roboto"/>
                    <a:ea typeface="Roboto"/>
                    <a:cs typeface="Roboto"/>
                    <a:sym typeface="Roboto"/>
                  </a:rPr>
                  <a:t> face-</a:t>
                </a:r>
                <a:r>
                  <a:rPr lang="it-IT" sz="1600" dirty="0" err="1">
                    <a:solidFill>
                      <a:srgbClr val="434343"/>
                    </a:solidFill>
                    <a:latin typeface="Roboto"/>
                    <a:ea typeface="Roboto"/>
                    <a:cs typeface="Roboto"/>
                    <a:sym typeface="Roboto"/>
                  </a:rPr>
                  <a:t>only</a:t>
                </a:r>
                <a:r>
                  <a:rPr lang="it-IT" sz="1600" dirty="0">
                    <a:solidFill>
                      <a:srgbClr val="434343"/>
                    </a:solidFill>
                    <a:latin typeface="Roboto"/>
                    <a:ea typeface="Roboto"/>
                    <a:cs typeface="Roboto"/>
                    <a:sym typeface="Roboto"/>
                  </a:rPr>
                  <a:t> or with background</a:t>
                </a:r>
                <a:endParaRPr sz="1600" dirty="0">
                  <a:solidFill>
                    <a:srgbClr val="434343"/>
                  </a:solidFill>
                  <a:latin typeface="Roboto"/>
                  <a:ea typeface="Roboto"/>
                  <a:cs typeface="Roboto"/>
                  <a:sym typeface="Roboto"/>
                </a:endParaRPr>
              </a:p>
            </p:txBody>
          </p:sp>
          <p:sp>
            <p:nvSpPr>
              <p:cNvPr id="1027" name="Google Shape;1027;p36"/>
              <p:cNvSpPr/>
              <p:nvPr/>
            </p:nvSpPr>
            <p:spPr>
              <a:xfrm>
                <a:off x="2290300" y="1140750"/>
                <a:ext cx="3163225" cy="1236475"/>
              </a:xfrm>
              <a:custGeom>
                <a:avLst/>
                <a:gdLst/>
                <a:ahLst/>
                <a:cxnLst/>
                <a:rect l="l" t="t" r="r" b="b"/>
                <a:pathLst>
                  <a:path w="126529" h="49459" extrusionOk="0">
                    <a:moveTo>
                      <a:pt x="112896" y="0"/>
                    </a:moveTo>
                    <a:lnTo>
                      <a:pt x="121992" y="13347"/>
                    </a:lnTo>
                    <a:lnTo>
                      <a:pt x="115634" y="22467"/>
                    </a:lnTo>
                    <a:lnTo>
                      <a:pt x="24396" y="22467"/>
                    </a:lnTo>
                    <a:lnTo>
                      <a:pt x="24396" y="22432"/>
                    </a:lnTo>
                    <a:lnTo>
                      <a:pt x="24373" y="22432"/>
                    </a:lnTo>
                    <a:lnTo>
                      <a:pt x="0" y="46804"/>
                    </a:lnTo>
                    <a:lnTo>
                      <a:pt x="2644" y="49459"/>
                    </a:lnTo>
                    <a:lnTo>
                      <a:pt x="25897" y="26194"/>
                    </a:lnTo>
                    <a:lnTo>
                      <a:pt x="117587" y="26194"/>
                    </a:lnTo>
                    <a:lnTo>
                      <a:pt x="126528" y="13383"/>
                    </a:lnTo>
                    <a:lnTo>
                      <a:pt x="117587" y="0"/>
                    </a:lnTo>
                    <a:close/>
                  </a:path>
                </a:pathLst>
              </a:custGeom>
              <a:solidFill>
                <a:srgbClr val="715BE4"/>
              </a:solidFill>
              <a:ln>
                <a:noFill/>
              </a:ln>
            </p:spPr>
            <p:txBody>
              <a:bodyPr spcFirstLastPara="1" wrap="square" lIns="121900" tIns="121900" rIns="121900" bIns="121900" anchor="ctr" anchorCtr="0">
                <a:noAutofit/>
              </a:bodyPr>
              <a:lstStyle/>
              <a:p>
                <a:endParaRPr sz="2400"/>
              </a:p>
            </p:txBody>
          </p:sp>
        </p:grpSp>
        <p:sp>
          <p:nvSpPr>
            <p:cNvPr id="1028" name="Google Shape;1028;p36"/>
            <p:cNvSpPr/>
            <p:nvPr/>
          </p:nvSpPr>
          <p:spPr>
            <a:xfrm>
              <a:off x="2214100" y="1939525"/>
              <a:ext cx="809950" cy="1152850"/>
            </a:xfrm>
            <a:custGeom>
              <a:avLst/>
              <a:gdLst/>
              <a:ahLst/>
              <a:cxnLst/>
              <a:rect l="l" t="t" r="r" b="b"/>
              <a:pathLst>
                <a:path w="32398" h="46114" extrusionOk="0">
                  <a:moveTo>
                    <a:pt x="0" y="0"/>
                  </a:moveTo>
                  <a:lnTo>
                    <a:pt x="0" y="46113"/>
                  </a:lnTo>
                  <a:lnTo>
                    <a:pt x="23384" y="22729"/>
                  </a:lnTo>
                  <a:lnTo>
                    <a:pt x="25754" y="20372"/>
                  </a:lnTo>
                  <a:lnTo>
                    <a:pt x="32397" y="13728"/>
                  </a:lnTo>
                  <a:cubicBezTo>
                    <a:pt x="24158" y="5299"/>
                    <a:pt x="12692" y="60"/>
                    <a:pt x="0" y="0"/>
                  </a:cubicBezTo>
                  <a:close/>
                </a:path>
              </a:pathLst>
            </a:custGeom>
            <a:solidFill>
              <a:srgbClr val="715BE4"/>
            </a:solidFill>
            <a:ln>
              <a:noFill/>
            </a:ln>
          </p:spPr>
          <p:txBody>
            <a:bodyPr spcFirstLastPara="1" wrap="square" lIns="121900" tIns="121900" rIns="121900" bIns="121900" anchor="ctr" anchorCtr="0">
              <a:noAutofit/>
            </a:bodyPr>
            <a:lstStyle/>
            <a:p>
              <a:endParaRPr sz="2400"/>
            </a:p>
          </p:txBody>
        </p:sp>
      </p:grpSp>
      <p:grpSp>
        <p:nvGrpSpPr>
          <p:cNvPr id="1030" name="Google Shape;1030;p36"/>
          <p:cNvGrpSpPr/>
          <p:nvPr/>
        </p:nvGrpSpPr>
        <p:grpSpPr>
          <a:xfrm>
            <a:off x="1135140" y="4150769"/>
            <a:ext cx="6301633" cy="1991701"/>
            <a:chOff x="2214100" y="3092350"/>
            <a:chExt cx="4726225" cy="1493775"/>
          </a:xfrm>
        </p:grpSpPr>
        <p:grpSp>
          <p:nvGrpSpPr>
            <p:cNvPr id="1031" name="Google Shape;1031;p36"/>
            <p:cNvGrpSpPr/>
            <p:nvPr/>
          </p:nvGrpSpPr>
          <p:grpSpPr>
            <a:xfrm>
              <a:off x="2290600" y="3911025"/>
              <a:ext cx="4649725" cy="675100"/>
              <a:chOff x="2290600" y="3911025"/>
              <a:chExt cx="4649725" cy="675100"/>
            </a:xfrm>
          </p:grpSpPr>
          <p:sp>
            <p:nvSpPr>
              <p:cNvPr id="1032" name="Google Shape;1032;p36"/>
              <p:cNvSpPr txBox="1"/>
              <p:nvPr/>
            </p:nvSpPr>
            <p:spPr>
              <a:xfrm>
                <a:off x="5682125" y="4074600"/>
                <a:ext cx="1258200" cy="429600"/>
              </a:xfrm>
              <a:prstGeom prst="rect">
                <a:avLst/>
              </a:prstGeom>
              <a:noFill/>
              <a:ln>
                <a:noFill/>
              </a:ln>
            </p:spPr>
            <p:txBody>
              <a:bodyPr spcFirstLastPara="1" wrap="square" lIns="121900" tIns="121900" rIns="121900" bIns="121900" anchor="ctr" anchorCtr="0">
                <a:noAutofit/>
              </a:bodyPr>
              <a:lstStyle/>
              <a:p>
                <a:endParaRPr lang="en" sz="2267" dirty="0">
                  <a:solidFill>
                    <a:srgbClr val="434343"/>
                  </a:solidFill>
                  <a:latin typeface="Fira Sans Extra Condensed Medium"/>
                  <a:ea typeface="Fira Sans Extra Condensed Medium"/>
                  <a:cs typeface="Fira Sans Extra Condensed Medium"/>
                  <a:sym typeface="Fira Sans Extra Condensed Medium"/>
                </a:endParaRPr>
              </a:p>
            </p:txBody>
          </p:sp>
          <p:sp>
            <p:nvSpPr>
              <p:cNvPr id="1033" name="Google Shape;1033;p36"/>
              <p:cNvSpPr/>
              <p:nvPr/>
            </p:nvSpPr>
            <p:spPr>
              <a:xfrm>
                <a:off x="3271075" y="3929175"/>
                <a:ext cx="2182450" cy="656375"/>
              </a:xfrm>
              <a:custGeom>
                <a:avLst/>
                <a:gdLst/>
                <a:ahLst/>
                <a:cxnLst/>
                <a:rect l="l" t="t" r="r" b="b"/>
                <a:pathLst>
                  <a:path w="87298" h="26255" extrusionOk="0">
                    <a:moveTo>
                      <a:pt x="14979" y="1"/>
                    </a:moveTo>
                    <a:cubicBezTo>
                      <a:pt x="6704" y="1"/>
                      <a:pt x="1" y="6704"/>
                      <a:pt x="1" y="14979"/>
                    </a:cubicBezTo>
                    <a:lnTo>
                      <a:pt x="1" y="26254"/>
                    </a:lnTo>
                    <a:lnTo>
                      <a:pt x="78356" y="26254"/>
                    </a:lnTo>
                    <a:lnTo>
                      <a:pt x="87297" y="13419"/>
                    </a:lnTo>
                    <a:lnTo>
                      <a:pt x="78356" y="1"/>
                    </a:lnTo>
                    <a:close/>
                  </a:path>
                </a:pathLst>
              </a:custGeom>
              <a:solidFill>
                <a:srgbClr val="F3F3F3"/>
              </a:solidFill>
              <a:ln>
                <a:noFill/>
              </a:ln>
            </p:spPr>
            <p:txBody>
              <a:bodyPr spcFirstLastPara="1" wrap="square" lIns="121900" tIns="121900" rIns="365733" bIns="182867" anchor="ctr" anchorCtr="0">
                <a:noAutofit/>
              </a:bodyPr>
              <a:lstStyle/>
              <a:p>
                <a:pPr algn="ctr"/>
                <a:r>
                  <a:rPr lang="it-IT" sz="1600" dirty="0" err="1">
                    <a:solidFill>
                      <a:srgbClr val="434343"/>
                    </a:solidFill>
                    <a:latin typeface="Roboto"/>
                    <a:ea typeface="Roboto"/>
                    <a:cs typeface="Roboto"/>
                    <a:sym typeface="Roboto"/>
                  </a:rPr>
                  <a:t>Clean</a:t>
                </a:r>
                <a:r>
                  <a:rPr lang="it-IT" sz="1600" dirty="0">
                    <a:solidFill>
                      <a:srgbClr val="434343"/>
                    </a:solidFill>
                    <a:latin typeface="Roboto"/>
                    <a:ea typeface="Roboto"/>
                    <a:cs typeface="Roboto"/>
                    <a:sym typeface="Roboto"/>
                  </a:rPr>
                  <a:t> the data</a:t>
                </a:r>
                <a:endParaRPr sz="1600" dirty="0">
                  <a:solidFill>
                    <a:srgbClr val="434343"/>
                  </a:solidFill>
                  <a:latin typeface="Roboto"/>
                  <a:ea typeface="Roboto"/>
                  <a:cs typeface="Roboto"/>
                  <a:sym typeface="Roboto"/>
                </a:endParaRPr>
              </a:p>
            </p:txBody>
          </p:sp>
          <p:sp>
            <p:nvSpPr>
              <p:cNvPr id="1034" name="Google Shape;1034;p36"/>
              <p:cNvSpPr/>
              <p:nvPr/>
            </p:nvSpPr>
            <p:spPr>
              <a:xfrm>
                <a:off x="2290600" y="3911025"/>
                <a:ext cx="3162925" cy="675100"/>
              </a:xfrm>
              <a:custGeom>
                <a:avLst/>
                <a:gdLst/>
                <a:ahLst/>
                <a:cxnLst/>
                <a:rect l="l" t="t" r="r" b="b"/>
                <a:pathLst>
                  <a:path w="126517" h="27004" extrusionOk="0">
                    <a:moveTo>
                      <a:pt x="2632" y="1"/>
                    </a:moveTo>
                    <a:lnTo>
                      <a:pt x="0" y="2632"/>
                    </a:lnTo>
                    <a:lnTo>
                      <a:pt x="24384" y="26968"/>
                    </a:lnTo>
                    <a:lnTo>
                      <a:pt x="24384" y="27004"/>
                    </a:lnTo>
                    <a:lnTo>
                      <a:pt x="117575" y="27004"/>
                    </a:lnTo>
                    <a:lnTo>
                      <a:pt x="126516" y="14193"/>
                    </a:lnTo>
                    <a:lnTo>
                      <a:pt x="117575" y="810"/>
                    </a:lnTo>
                    <a:lnTo>
                      <a:pt x="112884" y="810"/>
                    </a:lnTo>
                    <a:lnTo>
                      <a:pt x="121980" y="14157"/>
                    </a:lnTo>
                    <a:lnTo>
                      <a:pt x="115622" y="23277"/>
                    </a:lnTo>
                    <a:lnTo>
                      <a:pt x="25885" y="23277"/>
                    </a:lnTo>
                    <a:lnTo>
                      <a:pt x="2632" y="1"/>
                    </a:lnTo>
                    <a:close/>
                  </a:path>
                </a:pathLst>
              </a:custGeom>
              <a:solidFill>
                <a:srgbClr val="AE74ED"/>
              </a:solidFill>
              <a:ln>
                <a:noFill/>
              </a:ln>
            </p:spPr>
            <p:txBody>
              <a:bodyPr spcFirstLastPara="1" wrap="square" lIns="121900" tIns="121900" rIns="365733" bIns="121900" anchor="ctr" anchorCtr="0">
                <a:noAutofit/>
              </a:bodyPr>
              <a:lstStyle/>
              <a:p>
                <a:endParaRPr sz="2400"/>
              </a:p>
            </p:txBody>
          </p:sp>
        </p:grpSp>
        <p:sp>
          <p:nvSpPr>
            <p:cNvPr id="1035" name="Google Shape;1035;p36"/>
            <p:cNvSpPr/>
            <p:nvPr/>
          </p:nvSpPr>
          <p:spPr>
            <a:xfrm>
              <a:off x="2214100" y="3092350"/>
              <a:ext cx="797450" cy="1127525"/>
            </a:xfrm>
            <a:custGeom>
              <a:avLst/>
              <a:gdLst/>
              <a:ahLst/>
              <a:cxnLst/>
              <a:rect l="l" t="t" r="r" b="b"/>
              <a:pathLst>
                <a:path w="31898" h="45101" extrusionOk="0">
                  <a:moveTo>
                    <a:pt x="0" y="0"/>
                  </a:moveTo>
                  <a:lnTo>
                    <a:pt x="0" y="45101"/>
                  </a:lnTo>
                  <a:cubicBezTo>
                    <a:pt x="12431" y="45041"/>
                    <a:pt x="23694" y="40017"/>
                    <a:pt x="31897" y="31897"/>
                  </a:cubicBezTo>
                  <a:lnTo>
                    <a:pt x="0" y="0"/>
                  </a:lnTo>
                  <a:close/>
                </a:path>
              </a:pathLst>
            </a:custGeom>
            <a:solidFill>
              <a:srgbClr val="AE74ED"/>
            </a:solidFill>
            <a:ln>
              <a:solidFill>
                <a:srgbClr val="AE74ED"/>
              </a:solidFill>
            </a:ln>
          </p:spPr>
          <p:txBody>
            <a:bodyPr spcFirstLastPara="1" wrap="square" lIns="121900" tIns="121900" rIns="121900" bIns="121900" anchor="ctr" anchorCtr="0">
              <a:noAutofit/>
            </a:bodyPr>
            <a:lstStyle/>
            <a:p>
              <a:endParaRPr sz="2400"/>
            </a:p>
          </p:txBody>
        </p:sp>
      </p:grpSp>
      <p:grpSp>
        <p:nvGrpSpPr>
          <p:cNvPr id="1037" name="Google Shape;1037;p36"/>
          <p:cNvGrpSpPr/>
          <p:nvPr/>
        </p:nvGrpSpPr>
        <p:grpSpPr>
          <a:xfrm>
            <a:off x="1135140" y="2705501"/>
            <a:ext cx="7181900" cy="1445300"/>
            <a:chOff x="2214100" y="2008400"/>
            <a:chExt cx="5386425" cy="1083975"/>
          </a:xfrm>
        </p:grpSpPr>
        <p:grpSp>
          <p:nvGrpSpPr>
            <p:cNvPr id="1038" name="Google Shape;1038;p36"/>
            <p:cNvGrpSpPr/>
            <p:nvPr/>
          </p:nvGrpSpPr>
          <p:grpSpPr>
            <a:xfrm>
              <a:off x="3035625" y="2008400"/>
              <a:ext cx="4564900" cy="656075"/>
              <a:chOff x="3035625" y="2008400"/>
              <a:chExt cx="4564900" cy="656075"/>
            </a:xfrm>
          </p:grpSpPr>
          <p:sp>
            <p:nvSpPr>
              <p:cNvPr id="1039" name="Google Shape;1039;p36"/>
              <p:cNvSpPr txBox="1"/>
              <p:nvPr/>
            </p:nvSpPr>
            <p:spPr>
              <a:xfrm>
                <a:off x="6342325" y="2162900"/>
                <a:ext cx="1258200" cy="429600"/>
              </a:xfrm>
              <a:prstGeom prst="rect">
                <a:avLst/>
              </a:prstGeom>
              <a:noFill/>
              <a:ln>
                <a:noFill/>
              </a:ln>
            </p:spPr>
            <p:txBody>
              <a:bodyPr spcFirstLastPara="1" wrap="square" lIns="121900" tIns="121900" rIns="121900" bIns="121900" anchor="ctr" anchorCtr="0">
                <a:noAutofit/>
              </a:bodyPr>
              <a:lstStyle/>
              <a:p>
                <a:endParaRPr sz="2267" dirty="0">
                  <a:solidFill>
                    <a:srgbClr val="434343"/>
                  </a:solidFill>
                  <a:latin typeface="Fira Sans Extra Condensed Medium"/>
                  <a:ea typeface="Fira Sans Extra Condensed Medium"/>
                  <a:cs typeface="Fira Sans Extra Condensed Medium"/>
                  <a:sym typeface="Fira Sans Extra Condensed Medium"/>
                </a:endParaRPr>
              </a:p>
            </p:txBody>
          </p:sp>
          <p:sp>
            <p:nvSpPr>
              <p:cNvPr id="1040" name="Google Shape;1040;p36"/>
              <p:cNvSpPr/>
              <p:nvPr/>
            </p:nvSpPr>
            <p:spPr>
              <a:xfrm>
                <a:off x="3931275" y="2008400"/>
                <a:ext cx="2182450" cy="656075"/>
              </a:xfrm>
              <a:custGeom>
                <a:avLst/>
                <a:gdLst/>
                <a:ahLst/>
                <a:cxnLst/>
                <a:rect l="l" t="t" r="r" b="b"/>
                <a:pathLst>
                  <a:path w="87298" h="26243" extrusionOk="0">
                    <a:moveTo>
                      <a:pt x="14979" y="1"/>
                    </a:moveTo>
                    <a:cubicBezTo>
                      <a:pt x="6704" y="1"/>
                      <a:pt x="1" y="6704"/>
                      <a:pt x="1" y="14979"/>
                    </a:cubicBezTo>
                    <a:lnTo>
                      <a:pt x="1" y="26242"/>
                    </a:lnTo>
                    <a:lnTo>
                      <a:pt x="78356" y="26242"/>
                    </a:lnTo>
                    <a:lnTo>
                      <a:pt x="87297" y="13407"/>
                    </a:lnTo>
                    <a:lnTo>
                      <a:pt x="78356" y="1"/>
                    </a:lnTo>
                    <a:close/>
                  </a:path>
                </a:pathLst>
              </a:custGeom>
              <a:solidFill>
                <a:srgbClr val="F3F3F3"/>
              </a:solidFill>
              <a:ln>
                <a:noFill/>
              </a:ln>
            </p:spPr>
            <p:txBody>
              <a:bodyPr spcFirstLastPara="1" wrap="square" lIns="121900" tIns="121900" rIns="365733" bIns="182867" anchor="ctr" anchorCtr="0">
                <a:noAutofit/>
              </a:bodyPr>
              <a:lstStyle/>
              <a:p>
                <a:pPr algn="ctr"/>
                <a:r>
                  <a:rPr lang="it-IT" sz="1600" dirty="0" err="1">
                    <a:solidFill>
                      <a:srgbClr val="434343"/>
                    </a:solidFill>
                    <a:latin typeface="Roboto"/>
                    <a:ea typeface="Roboto"/>
                    <a:cs typeface="Roboto"/>
                    <a:sym typeface="Roboto"/>
                  </a:rPr>
                  <a:t>Choose</a:t>
                </a:r>
                <a:r>
                  <a:rPr lang="it-IT" sz="1600" dirty="0">
                    <a:solidFill>
                      <a:srgbClr val="434343"/>
                    </a:solidFill>
                    <a:latin typeface="Roboto"/>
                    <a:ea typeface="Roboto"/>
                    <a:cs typeface="Roboto"/>
                    <a:sym typeface="Roboto"/>
                  </a:rPr>
                  <a:t> the </a:t>
                </a:r>
                <a:r>
                  <a:rPr lang="it-IT" sz="1600" dirty="0" err="1">
                    <a:solidFill>
                      <a:srgbClr val="434343"/>
                    </a:solidFill>
                    <a:latin typeface="Roboto"/>
                    <a:ea typeface="Roboto"/>
                    <a:cs typeface="Roboto"/>
                    <a:sym typeface="Roboto"/>
                  </a:rPr>
                  <a:t>correct</a:t>
                </a:r>
                <a:r>
                  <a:rPr lang="it-IT" sz="1600" dirty="0">
                    <a:solidFill>
                      <a:srgbClr val="434343"/>
                    </a:solidFill>
                    <a:latin typeface="Roboto"/>
                    <a:ea typeface="Roboto"/>
                    <a:cs typeface="Roboto"/>
                    <a:sym typeface="Roboto"/>
                  </a:rPr>
                  <a:t> detector</a:t>
                </a:r>
                <a:endParaRPr sz="1600" dirty="0">
                  <a:solidFill>
                    <a:srgbClr val="434343"/>
                  </a:solidFill>
                  <a:latin typeface="Roboto"/>
                  <a:ea typeface="Roboto"/>
                  <a:cs typeface="Roboto"/>
                  <a:sym typeface="Roboto"/>
                </a:endParaRPr>
              </a:p>
            </p:txBody>
          </p:sp>
          <p:sp>
            <p:nvSpPr>
              <p:cNvPr id="1041" name="Google Shape;1041;p36"/>
              <p:cNvSpPr/>
              <p:nvPr/>
            </p:nvSpPr>
            <p:spPr>
              <a:xfrm>
                <a:off x="3035625" y="2008400"/>
                <a:ext cx="3078100" cy="656075"/>
              </a:xfrm>
              <a:custGeom>
                <a:avLst/>
                <a:gdLst/>
                <a:ahLst/>
                <a:cxnLst/>
                <a:rect l="l" t="t" r="r" b="b"/>
                <a:pathLst>
                  <a:path w="123124" h="26243" extrusionOk="0">
                    <a:moveTo>
                      <a:pt x="109491" y="1"/>
                    </a:moveTo>
                    <a:lnTo>
                      <a:pt x="118599" y="13360"/>
                    </a:lnTo>
                    <a:lnTo>
                      <a:pt x="112229" y="22504"/>
                    </a:lnTo>
                    <a:lnTo>
                      <a:pt x="1" y="22504"/>
                    </a:lnTo>
                    <a:lnTo>
                      <a:pt x="1" y="26242"/>
                    </a:lnTo>
                    <a:lnTo>
                      <a:pt x="114182" y="26242"/>
                    </a:lnTo>
                    <a:lnTo>
                      <a:pt x="123123" y="13407"/>
                    </a:lnTo>
                    <a:lnTo>
                      <a:pt x="114182" y="1"/>
                    </a:lnTo>
                    <a:close/>
                  </a:path>
                </a:pathLst>
              </a:custGeom>
              <a:solidFill>
                <a:srgbClr val="8ADAD7"/>
              </a:solidFill>
              <a:ln>
                <a:noFill/>
              </a:ln>
            </p:spPr>
            <p:txBody>
              <a:bodyPr spcFirstLastPara="1" wrap="square" lIns="121900" tIns="121900" rIns="121900" bIns="121900" anchor="ctr" anchorCtr="0">
                <a:noAutofit/>
              </a:bodyPr>
              <a:lstStyle/>
              <a:p>
                <a:endParaRPr sz="2400"/>
              </a:p>
            </p:txBody>
          </p:sp>
        </p:grpSp>
        <p:sp>
          <p:nvSpPr>
            <p:cNvPr id="1042" name="Google Shape;1042;p36"/>
            <p:cNvSpPr/>
            <p:nvPr/>
          </p:nvSpPr>
          <p:spPr>
            <a:xfrm>
              <a:off x="2214100" y="2282425"/>
              <a:ext cx="1134975" cy="809950"/>
            </a:xfrm>
            <a:custGeom>
              <a:avLst/>
              <a:gdLst/>
              <a:ahLst/>
              <a:cxnLst/>
              <a:rect l="l" t="t" r="r" b="b"/>
              <a:pathLst>
                <a:path w="45399" h="32398" extrusionOk="0">
                  <a:moveTo>
                    <a:pt x="32397" y="0"/>
                  </a:moveTo>
                  <a:lnTo>
                    <a:pt x="0" y="32397"/>
                  </a:lnTo>
                  <a:lnTo>
                    <a:pt x="45387" y="32397"/>
                  </a:lnTo>
                  <a:cubicBezTo>
                    <a:pt x="45399" y="32231"/>
                    <a:pt x="45399" y="32064"/>
                    <a:pt x="45399" y="31897"/>
                  </a:cubicBezTo>
                  <a:cubicBezTo>
                    <a:pt x="45399" y="19479"/>
                    <a:pt x="40434" y="8228"/>
                    <a:pt x="32397" y="0"/>
                  </a:cubicBezTo>
                  <a:close/>
                </a:path>
              </a:pathLst>
            </a:custGeom>
            <a:solidFill>
              <a:srgbClr val="8ADAD7"/>
            </a:solidFill>
            <a:ln>
              <a:solidFill>
                <a:srgbClr val="8ADAD7"/>
              </a:solidFill>
            </a:ln>
          </p:spPr>
          <p:txBody>
            <a:bodyPr spcFirstLastPara="1" wrap="square" lIns="121900" tIns="121900" rIns="121900" bIns="121900" anchor="ctr" anchorCtr="0">
              <a:noAutofit/>
            </a:bodyPr>
            <a:lstStyle/>
            <a:p>
              <a:endParaRPr sz="2400" dirty="0"/>
            </a:p>
          </p:txBody>
        </p:sp>
      </p:grpSp>
      <p:grpSp>
        <p:nvGrpSpPr>
          <p:cNvPr id="1044" name="Google Shape;1044;p36"/>
          <p:cNvGrpSpPr/>
          <p:nvPr/>
        </p:nvGrpSpPr>
        <p:grpSpPr>
          <a:xfrm>
            <a:off x="1135140" y="4068768"/>
            <a:ext cx="7181900" cy="1145233"/>
            <a:chOff x="2214100" y="3030850"/>
            <a:chExt cx="5386425" cy="858925"/>
          </a:xfrm>
        </p:grpSpPr>
        <p:grpSp>
          <p:nvGrpSpPr>
            <p:cNvPr id="1045" name="Google Shape;1045;p36"/>
            <p:cNvGrpSpPr/>
            <p:nvPr/>
          </p:nvGrpSpPr>
          <p:grpSpPr>
            <a:xfrm>
              <a:off x="3035625" y="3030850"/>
              <a:ext cx="4564900" cy="656075"/>
              <a:chOff x="3035625" y="3030850"/>
              <a:chExt cx="4564900" cy="656075"/>
            </a:xfrm>
          </p:grpSpPr>
          <p:sp>
            <p:nvSpPr>
              <p:cNvPr id="1046" name="Google Shape;1046;p36"/>
              <p:cNvSpPr txBox="1"/>
              <p:nvPr/>
            </p:nvSpPr>
            <p:spPr>
              <a:xfrm>
                <a:off x="6342325" y="3165379"/>
                <a:ext cx="1258200" cy="429600"/>
              </a:xfrm>
              <a:prstGeom prst="rect">
                <a:avLst/>
              </a:prstGeom>
              <a:noFill/>
              <a:ln>
                <a:noFill/>
              </a:ln>
            </p:spPr>
            <p:txBody>
              <a:bodyPr spcFirstLastPara="1" wrap="square" lIns="121900" tIns="121900" rIns="121900" bIns="121900" anchor="ctr" anchorCtr="0">
                <a:noAutofit/>
              </a:bodyPr>
              <a:lstStyle/>
              <a:p>
                <a:endParaRPr sz="2267" dirty="0">
                  <a:solidFill>
                    <a:srgbClr val="434343"/>
                  </a:solidFill>
                  <a:latin typeface="Fira Sans Extra Condensed Medium"/>
                  <a:ea typeface="Fira Sans Extra Condensed Medium"/>
                  <a:cs typeface="Fira Sans Extra Condensed Medium"/>
                  <a:sym typeface="Fira Sans Extra Condensed Medium"/>
                </a:endParaRPr>
              </a:p>
            </p:txBody>
          </p:sp>
          <p:sp>
            <p:nvSpPr>
              <p:cNvPr id="1047" name="Google Shape;1047;p36"/>
              <p:cNvSpPr/>
              <p:nvPr/>
            </p:nvSpPr>
            <p:spPr>
              <a:xfrm>
                <a:off x="3931275" y="3030850"/>
                <a:ext cx="2182450" cy="656075"/>
              </a:xfrm>
              <a:custGeom>
                <a:avLst/>
                <a:gdLst/>
                <a:ahLst/>
                <a:cxnLst/>
                <a:rect l="l" t="t" r="r" b="b"/>
                <a:pathLst>
                  <a:path w="87298" h="26243" extrusionOk="0">
                    <a:moveTo>
                      <a:pt x="14979" y="1"/>
                    </a:moveTo>
                    <a:cubicBezTo>
                      <a:pt x="6704" y="1"/>
                      <a:pt x="1" y="6704"/>
                      <a:pt x="1" y="14979"/>
                    </a:cubicBezTo>
                    <a:lnTo>
                      <a:pt x="1" y="26242"/>
                    </a:lnTo>
                    <a:lnTo>
                      <a:pt x="78356" y="26242"/>
                    </a:lnTo>
                    <a:lnTo>
                      <a:pt x="87297" y="13407"/>
                    </a:lnTo>
                    <a:lnTo>
                      <a:pt x="78356" y="1"/>
                    </a:lnTo>
                    <a:close/>
                  </a:path>
                </a:pathLst>
              </a:custGeom>
              <a:solidFill>
                <a:srgbClr val="F3F3F3"/>
              </a:solidFill>
              <a:ln>
                <a:noFill/>
              </a:ln>
            </p:spPr>
            <p:txBody>
              <a:bodyPr spcFirstLastPara="1" wrap="square" lIns="121900" tIns="121900" rIns="365733" bIns="182867" anchor="ctr" anchorCtr="0">
                <a:noAutofit/>
              </a:bodyPr>
              <a:lstStyle/>
              <a:p>
                <a:pPr algn="ctr"/>
                <a:r>
                  <a:rPr lang="it-IT" sz="1600" dirty="0" err="1">
                    <a:solidFill>
                      <a:srgbClr val="434343"/>
                    </a:solidFill>
                    <a:latin typeface="Roboto"/>
                    <a:ea typeface="Roboto"/>
                    <a:cs typeface="Roboto"/>
                    <a:sym typeface="Roboto"/>
                  </a:rPr>
                  <a:t>Refine</a:t>
                </a:r>
                <a:r>
                  <a:rPr lang="it-IT" sz="1600" dirty="0">
                    <a:solidFill>
                      <a:srgbClr val="434343"/>
                    </a:solidFill>
                    <a:latin typeface="Roboto"/>
                    <a:ea typeface="Roboto"/>
                    <a:cs typeface="Roboto"/>
                    <a:sym typeface="Roboto"/>
                  </a:rPr>
                  <a:t> the </a:t>
                </a:r>
                <a:r>
                  <a:rPr lang="it-IT" sz="1600" dirty="0" err="1">
                    <a:solidFill>
                      <a:srgbClr val="434343"/>
                    </a:solidFill>
                    <a:latin typeface="Roboto"/>
                    <a:ea typeface="Roboto"/>
                    <a:cs typeface="Roboto"/>
                    <a:sym typeface="Roboto"/>
                  </a:rPr>
                  <a:t>detection</a:t>
                </a:r>
                <a:r>
                  <a:rPr lang="it-IT" sz="1600" dirty="0">
                    <a:solidFill>
                      <a:srgbClr val="434343"/>
                    </a:solidFill>
                    <a:latin typeface="Roboto"/>
                    <a:ea typeface="Roboto"/>
                    <a:cs typeface="Roboto"/>
                    <a:sym typeface="Roboto"/>
                  </a:rPr>
                  <a:t> </a:t>
                </a:r>
                <a:r>
                  <a:rPr lang="it-IT" sz="1600" dirty="0" err="1">
                    <a:solidFill>
                      <a:srgbClr val="434343"/>
                    </a:solidFill>
                    <a:latin typeface="Roboto"/>
                    <a:ea typeface="Roboto"/>
                    <a:cs typeface="Roboto"/>
                    <a:sym typeface="Roboto"/>
                  </a:rPr>
                  <a:t>parameters</a:t>
                </a:r>
                <a:endParaRPr sz="1600" dirty="0">
                  <a:solidFill>
                    <a:srgbClr val="434343"/>
                  </a:solidFill>
                  <a:latin typeface="Roboto"/>
                  <a:ea typeface="Roboto"/>
                  <a:cs typeface="Roboto"/>
                  <a:sym typeface="Roboto"/>
                </a:endParaRPr>
              </a:p>
            </p:txBody>
          </p:sp>
          <p:sp>
            <p:nvSpPr>
              <p:cNvPr id="1048" name="Google Shape;1048;p36"/>
              <p:cNvSpPr/>
              <p:nvPr/>
            </p:nvSpPr>
            <p:spPr>
              <a:xfrm>
                <a:off x="3035625" y="3030850"/>
                <a:ext cx="3078100" cy="656075"/>
              </a:xfrm>
              <a:custGeom>
                <a:avLst/>
                <a:gdLst/>
                <a:ahLst/>
                <a:cxnLst/>
                <a:rect l="l" t="t" r="r" b="b"/>
                <a:pathLst>
                  <a:path w="123124" h="26243" extrusionOk="0">
                    <a:moveTo>
                      <a:pt x="109491" y="1"/>
                    </a:moveTo>
                    <a:lnTo>
                      <a:pt x="118599" y="13360"/>
                    </a:lnTo>
                    <a:lnTo>
                      <a:pt x="112229" y="22504"/>
                    </a:lnTo>
                    <a:lnTo>
                      <a:pt x="1" y="22504"/>
                    </a:lnTo>
                    <a:lnTo>
                      <a:pt x="1" y="26242"/>
                    </a:lnTo>
                    <a:lnTo>
                      <a:pt x="114182" y="26242"/>
                    </a:lnTo>
                    <a:lnTo>
                      <a:pt x="123123" y="13407"/>
                    </a:lnTo>
                    <a:lnTo>
                      <a:pt x="114182" y="1"/>
                    </a:lnTo>
                    <a:close/>
                  </a:path>
                </a:pathLst>
              </a:custGeom>
              <a:solidFill>
                <a:srgbClr val="787FE1"/>
              </a:solidFill>
              <a:ln>
                <a:noFill/>
              </a:ln>
            </p:spPr>
            <p:txBody>
              <a:bodyPr spcFirstLastPara="1" wrap="square" lIns="121900" tIns="121900" rIns="121900" bIns="121900" anchor="ctr" anchorCtr="0">
                <a:noAutofit/>
              </a:bodyPr>
              <a:lstStyle/>
              <a:p>
                <a:endParaRPr sz="2400"/>
              </a:p>
            </p:txBody>
          </p:sp>
        </p:grpSp>
        <p:sp>
          <p:nvSpPr>
            <p:cNvPr id="1049" name="Google Shape;1049;p36"/>
            <p:cNvSpPr/>
            <p:nvPr/>
          </p:nvSpPr>
          <p:spPr>
            <a:xfrm>
              <a:off x="2214100" y="3092350"/>
              <a:ext cx="1134675" cy="797425"/>
            </a:xfrm>
            <a:custGeom>
              <a:avLst/>
              <a:gdLst/>
              <a:ahLst/>
              <a:cxnLst/>
              <a:rect l="l" t="t" r="r" b="b"/>
              <a:pathLst>
                <a:path w="45387" h="31897" extrusionOk="0">
                  <a:moveTo>
                    <a:pt x="0" y="0"/>
                  </a:moveTo>
                  <a:lnTo>
                    <a:pt x="31897" y="31897"/>
                  </a:lnTo>
                  <a:cubicBezTo>
                    <a:pt x="40124" y="23741"/>
                    <a:pt x="45256" y="12478"/>
                    <a:pt x="45387" y="0"/>
                  </a:cubicBezTo>
                  <a:close/>
                </a:path>
              </a:pathLst>
            </a:custGeom>
            <a:solidFill>
              <a:srgbClr val="787FE1"/>
            </a:solidFill>
            <a:ln>
              <a:solidFill>
                <a:srgbClr val="787FE1"/>
              </a:solidFill>
            </a:ln>
          </p:spPr>
          <p:txBody>
            <a:bodyPr spcFirstLastPara="1" wrap="square" lIns="121900" tIns="121900" rIns="121900" bIns="121900" anchor="ctr" anchorCtr="0">
              <a:noAutofit/>
            </a:bodyPr>
            <a:lstStyle/>
            <a:p>
              <a:endParaRPr sz="2400"/>
            </a:p>
          </p:txBody>
        </p:sp>
      </p:grpSp>
      <p:sp>
        <p:nvSpPr>
          <p:cNvPr id="1051" name="Google Shape;1051;p36"/>
          <p:cNvSpPr/>
          <p:nvPr/>
        </p:nvSpPr>
        <p:spPr>
          <a:xfrm>
            <a:off x="240973" y="3246667"/>
            <a:ext cx="1774467" cy="1774467"/>
          </a:xfrm>
          <a:custGeom>
            <a:avLst/>
            <a:gdLst/>
            <a:ahLst/>
            <a:cxnLst/>
            <a:rect l="l" t="t" r="r" b="b"/>
            <a:pathLst>
              <a:path w="53234" h="53234" extrusionOk="0">
                <a:moveTo>
                  <a:pt x="26611" y="1"/>
                </a:moveTo>
                <a:cubicBezTo>
                  <a:pt x="11919" y="1"/>
                  <a:pt x="1" y="11919"/>
                  <a:pt x="1" y="26623"/>
                </a:cubicBezTo>
                <a:cubicBezTo>
                  <a:pt x="1" y="40756"/>
                  <a:pt x="11002" y="52317"/>
                  <a:pt x="24920" y="53186"/>
                </a:cubicBezTo>
                <a:cubicBezTo>
                  <a:pt x="25480" y="53222"/>
                  <a:pt x="26051" y="53234"/>
                  <a:pt x="26611" y="53234"/>
                </a:cubicBezTo>
                <a:cubicBezTo>
                  <a:pt x="41315" y="53234"/>
                  <a:pt x="53233" y="41315"/>
                  <a:pt x="53233" y="26623"/>
                </a:cubicBezTo>
                <a:cubicBezTo>
                  <a:pt x="53233" y="17098"/>
                  <a:pt x="48245" y="8740"/>
                  <a:pt x="40732" y="4037"/>
                </a:cubicBezTo>
                <a:cubicBezTo>
                  <a:pt x="36636" y="1477"/>
                  <a:pt x="31802" y="1"/>
                  <a:pt x="26611" y="1"/>
                </a:cubicBezTo>
                <a:close/>
              </a:path>
            </a:pathLst>
          </a:custGeom>
          <a:solidFill>
            <a:schemeClr val="lt1"/>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endParaRPr sz="2667" dirty="0">
              <a:solidFill>
                <a:srgbClr val="434343"/>
              </a:solidFill>
              <a:latin typeface="Fira Sans Extra Condensed Medium"/>
              <a:ea typeface="Fira Sans Extra Condensed Medium"/>
              <a:cs typeface="Fira Sans Extra Condensed Medium"/>
              <a:sym typeface="Fira Sans Extra Condensed Medium"/>
            </a:endParaRPr>
          </a:p>
        </p:txBody>
      </p:sp>
      <p:grpSp>
        <p:nvGrpSpPr>
          <p:cNvPr id="2" name="Gruppo 1">
            <a:extLst>
              <a:ext uri="{FF2B5EF4-FFF2-40B4-BE49-F238E27FC236}">
                <a16:creationId xmlns:a16="http://schemas.microsoft.com/office/drawing/2014/main" id="{D54E69D1-E444-D822-D87F-2CB1F181C5BB}"/>
              </a:ext>
            </a:extLst>
          </p:cNvPr>
          <p:cNvGrpSpPr/>
          <p:nvPr/>
        </p:nvGrpSpPr>
        <p:grpSpPr>
          <a:xfrm>
            <a:off x="671060" y="3738652"/>
            <a:ext cx="1062165" cy="824228"/>
            <a:chOff x="4522206" y="2097009"/>
            <a:chExt cx="2039743" cy="1582817"/>
          </a:xfrm>
        </p:grpSpPr>
        <p:grpSp>
          <p:nvGrpSpPr>
            <p:cNvPr id="3" name="Google Shape;801;p30">
              <a:extLst>
                <a:ext uri="{FF2B5EF4-FFF2-40B4-BE49-F238E27FC236}">
                  <a16:creationId xmlns:a16="http://schemas.microsoft.com/office/drawing/2014/main" id="{B792A053-9AC1-9210-EF81-9F5C12FD8C17}"/>
                </a:ext>
              </a:extLst>
            </p:cNvPr>
            <p:cNvGrpSpPr/>
            <p:nvPr/>
          </p:nvGrpSpPr>
          <p:grpSpPr>
            <a:xfrm>
              <a:off x="4522206" y="2097009"/>
              <a:ext cx="2039743" cy="1582817"/>
              <a:chOff x="3391654" y="1572756"/>
              <a:chExt cx="1529807" cy="1187113"/>
            </a:xfrm>
            <a:solidFill>
              <a:srgbClr val="715BE4"/>
            </a:solidFill>
          </p:grpSpPr>
          <p:sp>
            <p:nvSpPr>
              <p:cNvPr id="5" name="Google Shape;802;p30">
                <a:extLst>
                  <a:ext uri="{FF2B5EF4-FFF2-40B4-BE49-F238E27FC236}">
                    <a16:creationId xmlns:a16="http://schemas.microsoft.com/office/drawing/2014/main" id="{8D7586F4-9B27-BF3F-6A8D-8D627E02976A}"/>
                  </a:ext>
                </a:extLst>
              </p:cNvPr>
              <p:cNvSpPr/>
              <p:nvPr/>
            </p:nvSpPr>
            <p:spPr>
              <a:xfrm>
                <a:off x="3391654" y="1572756"/>
                <a:ext cx="1529807" cy="1187113"/>
              </a:xfrm>
              <a:custGeom>
                <a:avLst/>
                <a:gdLst/>
                <a:ahLst/>
                <a:cxnLst/>
                <a:rect l="l" t="t" r="r" b="b"/>
                <a:pathLst>
                  <a:path w="31302" h="24290" extrusionOk="0">
                    <a:moveTo>
                      <a:pt x="10454" y="1"/>
                    </a:moveTo>
                    <a:cubicBezTo>
                      <a:pt x="5239" y="1"/>
                      <a:pt x="917" y="3787"/>
                      <a:pt x="72" y="8763"/>
                    </a:cubicBezTo>
                    <a:lnTo>
                      <a:pt x="72" y="8930"/>
                    </a:lnTo>
                    <a:cubicBezTo>
                      <a:pt x="72" y="8978"/>
                      <a:pt x="72" y="9025"/>
                      <a:pt x="60" y="9073"/>
                    </a:cubicBezTo>
                    <a:cubicBezTo>
                      <a:pt x="0" y="10216"/>
                      <a:pt x="72" y="15979"/>
                      <a:pt x="72" y="16038"/>
                    </a:cubicBezTo>
                    <a:lnTo>
                      <a:pt x="72" y="24277"/>
                    </a:lnTo>
                    <a:lnTo>
                      <a:pt x="8311" y="24277"/>
                    </a:lnTo>
                    <a:lnTo>
                      <a:pt x="8489" y="24289"/>
                    </a:lnTo>
                    <a:lnTo>
                      <a:pt x="8549" y="24289"/>
                    </a:lnTo>
                    <a:cubicBezTo>
                      <a:pt x="8894" y="24253"/>
                      <a:pt x="9156" y="24123"/>
                      <a:pt x="9263" y="23920"/>
                    </a:cubicBezTo>
                    <a:cubicBezTo>
                      <a:pt x="9371" y="23730"/>
                      <a:pt x="9347" y="23480"/>
                      <a:pt x="9216" y="23194"/>
                    </a:cubicBezTo>
                    <a:cubicBezTo>
                      <a:pt x="9132" y="23027"/>
                      <a:pt x="8394" y="21503"/>
                      <a:pt x="8394" y="20634"/>
                    </a:cubicBezTo>
                    <a:cubicBezTo>
                      <a:pt x="8394" y="18860"/>
                      <a:pt x="9978" y="17419"/>
                      <a:pt x="11930" y="17419"/>
                    </a:cubicBezTo>
                    <a:cubicBezTo>
                      <a:pt x="13883" y="17419"/>
                      <a:pt x="15467" y="18860"/>
                      <a:pt x="15467" y="20634"/>
                    </a:cubicBezTo>
                    <a:cubicBezTo>
                      <a:pt x="15467" y="21503"/>
                      <a:pt x="14740" y="23027"/>
                      <a:pt x="14657" y="23194"/>
                    </a:cubicBezTo>
                    <a:cubicBezTo>
                      <a:pt x="14550" y="23396"/>
                      <a:pt x="14466" y="23682"/>
                      <a:pt x="14597" y="23920"/>
                    </a:cubicBezTo>
                    <a:cubicBezTo>
                      <a:pt x="14705" y="24111"/>
                      <a:pt x="14943" y="24242"/>
                      <a:pt x="15264" y="24277"/>
                    </a:cubicBezTo>
                    <a:lnTo>
                      <a:pt x="24420" y="24277"/>
                    </a:lnTo>
                    <a:lnTo>
                      <a:pt x="24420" y="16038"/>
                    </a:lnTo>
                    <a:lnTo>
                      <a:pt x="24432" y="15812"/>
                    </a:lnTo>
                    <a:lnTo>
                      <a:pt x="24432" y="15824"/>
                    </a:lnTo>
                    <a:cubicBezTo>
                      <a:pt x="24503" y="14800"/>
                      <a:pt x="25123" y="14121"/>
                      <a:pt x="25980" y="14121"/>
                    </a:cubicBezTo>
                    <a:cubicBezTo>
                      <a:pt x="26254" y="14121"/>
                      <a:pt x="26539" y="14193"/>
                      <a:pt x="26825" y="14336"/>
                    </a:cubicBezTo>
                    <a:cubicBezTo>
                      <a:pt x="27397" y="14621"/>
                      <a:pt x="28492" y="15062"/>
                      <a:pt x="28992" y="15062"/>
                    </a:cubicBezTo>
                    <a:cubicBezTo>
                      <a:pt x="30266" y="15062"/>
                      <a:pt x="31302" y="13883"/>
                      <a:pt x="31302" y="12431"/>
                    </a:cubicBezTo>
                    <a:cubicBezTo>
                      <a:pt x="31302" y="10966"/>
                      <a:pt x="30266" y="9787"/>
                      <a:pt x="28992" y="9787"/>
                    </a:cubicBezTo>
                    <a:cubicBezTo>
                      <a:pt x="28492" y="9787"/>
                      <a:pt x="27397" y="10228"/>
                      <a:pt x="26825" y="10514"/>
                    </a:cubicBezTo>
                    <a:cubicBezTo>
                      <a:pt x="26539" y="10657"/>
                      <a:pt x="26254" y="10728"/>
                      <a:pt x="25980" y="10728"/>
                    </a:cubicBezTo>
                    <a:cubicBezTo>
                      <a:pt x="25134" y="10728"/>
                      <a:pt x="24539" y="10097"/>
                      <a:pt x="24444" y="9109"/>
                    </a:cubicBezTo>
                    <a:cubicBezTo>
                      <a:pt x="24444" y="9109"/>
                      <a:pt x="24420" y="8942"/>
                      <a:pt x="24420" y="8847"/>
                    </a:cubicBezTo>
                    <a:lnTo>
                      <a:pt x="24420" y="1"/>
                    </a:lnTo>
                    <a:close/>
                  </a:path>
                </a:pathLst>
              </a:custGeom>
              <a:grpFill/>
              <a:ln>
                <a:noFill/>
              </a:ln>
            </p:spPr>
            <p:txBody>
              <a:bodyPr spcFirstLastPara="1" wrap="square" lIns="121900" tIns="121900" rIns="121900" bIns="121900" anchor="ctr" anchorCtr="0">
                <a:noAutofit/>
              </a:bodyPr>
              <a:lstStyle/>
              <a:p>
                <a:endParaRPr sz="2400" dirty="0"/>
              </a:p>
            </p:txBody>
          </p:sp>
          <p:grpSp>
            <p:nvGrpSpPr>
              <p:cNvPr id="6" name="Google Shape;803;p30">
                <a:extLst>
                  <a:ext uri="{FF2B5EF4-FFF2-40B4-BE49-F238E27FC236}">
                    <a16:creationId xmlns:a16="http://schemas.microsoft.com/office/drawing/2014/main" id="{666395D6-A87B-2F06-4CDD-32C5ED4FA0BE}"/>
                  </a:ext>
                </a:extLst>
              </p:cNvPr>
              <p:cNvGrpSpPr/>
              <p:nvPr/>
            </p:nvGrpSpPr>
            <p:grpSpPr>
              <a:xfrm>
                <a:off x="3806643" y="1944084"/>
                <a:ext cx="390287" cy="367065"/>
                <a:chOff x="6649231" y="1500021"/>
                <a:chExt cx="390287" cy="367065"/>
              </a:xfrm>
              <a:grpFill/>
            </p:grpSpPr>
            <p:sp>
              <p:nvSpPr>
                <p:cNvPr id="7" name="Google Shape;804;p30">
                  <a:extLst>
                    <a:ext uri="{FF2B5EF4-FFF2-40B4-BE49-F238E27FC236}">
                      <a16:creationId xmlns:a16="http://schemas.microsoft.com/office/drawing/2014/main" id="{E282134B-9C72-FC78-5930-658AB600B723}"/>
                    </a:ext>
                  </a:extLst>
                </p:cNvPr>
                <p:cNvSpPr/>
                <p:nvPr/>
              </p:nvSpPr>
              <p:spPr>
                <a:xfrm>
                  <a:off x="6649231" y="1500021"/>
                  <a:ext cx="390287" cy="367065"/>
                </a:xfrm>
                <a:custGeom>
                  <a:avLst/>
                  <a:gdLst/>
                  <a:ahLst/>
                  <a:cxnLst/>
                  <a:rect l="l" t="t" r="r" b="b"/>
                  <a:pathLst>
                    <a:path w="12252" h="11523" extrusionOk="0">
                      <a:moveTo>
                        <a:pt x="2393" y="6022"/>
                      </a:moveTo>
                      <a:lnTo>
                        <a:pt x="5775" y="9391"/>
                      </a:lnTo>
                      <a:lnTo>
                        <a:pt x="4691" y="10487"/>
                      </a:lnTo>
                      <a:cubicBezTo>
                        <a:pt x="4221" y="10951"/>
                        <a:pt x="3611" y="11183"/>
                        <a:pt x="3000" y="11183"/>
                      </a:cubicBezTo>
                      <a:cubicBezTo>
                        <a:pt x="2390" y="11183"/>
                        <a:pt x="1780" y="10951"/>
                        <a:pt x="1310" y="10487"/>
                      </a:cubicBezTo>
                      <a:cubicBezTo>
                        <a:pt x="369" y="9546"/>
                        <a:pt x="369" y="8046"/>
                        <a:pt x="1310" y="7105"/>
                      </a:cubicBezTo>
                      <a:lnTo>
                        <a:pt x="2393" y="6022"/>
                      </a:lnTo>
                      <a:close/>
                      <a:moveTo>
                        <a:pt x="3000" y="331"/>
                      </a:moveTo>
                      <a:cubicBezTo>
                        <a:pt x="3608" y="331"/>
                        <a:pt x="4203" y="557"/>
                        <a:pt x="4667" y="1021"/>
                      </a:cubicBezTo>
                      <a:lnTo>
                        <a:pt x="10763" y="7105"/>
                      </a:lnTo>
                      <a:cubicBezTo>
                        <a:pt x="11680" y="8046"/>
                        <a:pt x="11680" y="9546"/>
                        <a:pt x="10763" y="10463"/>
                      </a:cubicBezTo>
                      <a:lnTo>
                        <a:pt x="10728" y="10499"/>
                      </a:lnTo>
                      <a:cubicBezTo>
                        <a:pt x="10263" y="10957"/>
                        <a:pt x="9656" y="11186"/>
                        <a:pt x="9050" y="11186"/>
                      </a:cubicBezTo>
                      <a:cubicBezTo>
                        <a:pt x="8445" y="11186"/>
                        <a:pt x="7840" y="10957"/>
                        <a:pt x="7382" y="10499"/>
                      </a:cubicBezTo>
                      <a:lnTo>
                        <a:pt x="1286" y="4415"/>
                      </a:lnTo>
                      <a:cubicBezTo>
                        <a:pt x="369" y="3486"/>
                        <a:pt x="369" y="1986"/>
                        <a:pt x="1286" y="1057"/>
                      </a:cubicBezTo>
                      <a:cubicBezTo>
                        <a:pt x="1310" y="1045"/>
                        <a:pt x="1929" y="331"/>
                        <a:pt x="3000" y="331"/>
                      </a:cubicBezTo>
                      <a:close/>
                      <a:moveTo>
                        <a:pt x="2999" y="0"/>
                      </a:moveTo>
                      <a:cubicBezTo>
                        <a:pt x="2307" y="0"/>
                        <a:pt x="1613" y="265"/>
                        <a:pt x="1084" y="795"/>
                      </a:cubicBezTo>
                      <a:lnTo>
                        <a:pt x="1060" y="819"/>
                      </a:lnTo>
                      <a:cubicBezTo>
                        <a:pt x="0" y="1879"/>
                        <a:pt x="0" y="3593"/>
                        <a:pt x="1060" y="4641"/>
                      </a:cubicBezTo>
                      <a:lnTo>
                        <a:pt x="2167" y="5760"/>
                      </a:lnTo>
                      <a:lnTo>
                        <a:pt x="1084" y="6855"/>
                      </a:lnTo>
                      <a:cubicBezTo>
                        <a:pt x="24" y="7903"/>
                        <a:pt x="24" y="9653"/>
                        <a:pt x="1084" y="10701"/>
                      </a:cubicBezTo>
                      <a:cubicBezTo>
                        <a:pt x="1613" y="11231"/>
                        <a:pt x="2313" y="11496"/>
                        <a:pt x="3012" y="11496"/>
                      </a:cubicBezTo>
                      <a:cubicBezTo>
                        <a:pt x="3712" y="11496"/>
                        <a:pt x="4411" y="11231"/>
                        <a:pt x="4941" y="10701"/>
                      </a:cubicBezTo>
                      <a:lnTo>
                        <a:pt x="6025" y="9618"/>
                      </a:lnTo>
                      <a:lnTo>
                        <a:pt x="7144" y="10737"/>
                      </a:lnTo>
                      <a:cubicBezTo>
                        <a:pt x="7674" y="11261"/>
                        <a:pt x="8364" y="11523"/>
                        <a:pt x="9055" y="11523"/>
                      </a:cubicBezTo>
                      <a:cubicBezTo>
                        <a:pt x="9745" y="11523"/>
                        <a:pt x="10436" y="11261"/>
                        <a:pt x="10966" y="10737"/>
                      </a:cubicBezTo>
                      <a:lnTo>
                        <a:pt x="11001" y="10701"/>
                      </a:lnTo>
                      <a:cubicBezTo>
                        <a:pt x="12037" y="9653"/>
                        <a:pt x="12037" y="7939"/>
                        <a:pt x="11001" y="6879"/>
                      </a:cubicBezTo>
                      <a:lnTo>
                        <a:pt x="6263" y="2141"/>
                      </a:lnTo>
                      <a:lnTo>
                        <a:pt x="7370" y="1045"/>
                      </a:lnTo>
                      <a:cubicBezTo>
                        <a:pt x="7811" y="593"/>
                        <a:pt x="8418" y="343"/>
                        <a:pt x="9049" y="343"/>
                      </a:cubicBezTo>
                      <a:cubicBezTo>
                        <a:pt x="11156" y="343"/>
                        <a:pt x="12252" y="2914"/>
                        <a:pt x="10728" y="4427"/>
                      </a:cubicBezTo>
                      <a:lnTo>
                        <a:pt x="9989" y="5165"/>
                      </a:lnTo>
                      <a:cubicBezTo>
                        <a:pt x="9882" y="5272"/>
                        <a:pt x="9954" y="5451"/>
                        <a:pt x="10108" y="5451"/>
                      </a:cubicBezTo>
                      <a:cubicBezTo>
                        <a:pt x="10228" y="5451"/>
                        <a:pt x="10204" y="5391"/>
                        <a:pt x="10966" y="4641"/>
                      </a:cubicBezTo>
                      <a:cubicBezTo>
                        <a:pt x="11490" y="4129"/>
                        <a:pt x="11775" y="3450"/>
                        <a:pt x="11775" y="2724"/>
                      </a:cubicBezTo>
                      <a:cubicBezTo>
                        <a:pt x="11775" y="1224"/>
                        <a:pt x="10549" y="9"/>
                        <a:pt x="9049" y="9"/>
                      </a:cubicBezTo>
                      <a:cubicBezTo>
                        <a:pt x="8323" y="9"/>
                        <a:pt x="7632" y="283"/>
                        <a:pt x="7132" y="807"/>
                      </a:cubicBezTo>
                      <a:lnTo>
                        <a:pt x="6025" y="1914"/>
                      </a:lnTo>
                      <a:lnTo>
                        <a:pt x="4905" y="795"/>
                      </a:lnTo>
                      <a:cubicBezTo>
                        <a:pt x="4382" y="265"/>
                        <a:pt x="3691" y="0"/>
                        <a:pt x="2999" y="0"/>
                      </a:cubicBezTo>
                      <a:close/>
                    </a:path>
                  </a:pathLst>
                </a:custGeom>
                <a:grpFill/>
                <a:ln>
                  <a:noFill/>
                </a:ln>
              </p:spPr>
              <p:txBody>
                <a:bodyPr spcFirstLastPara="1" wrap="square" lIns="121900" tIns="121900" rIns="121900" bIns="121900" anchor="ctr" anchorCtr="0">
                  <a:noAutofit/>
                </a:bodyPr>
                <a:lstStyle/>
                <a:p>
                  <a:endParaRPr sz="2400"/>
                </a:p>
              </p:txBody>
            </p:sp>
            <p:sp>
              <p:nvSpPr>
                <p:cNvPr id="8" name="Google Shape;806;p30">
                  <a:extLst>
                    <a:ext uri="{FF2B5EF4-FFF2-40B4-BE49-F238E27FC236}">
                      <a16:creationId xmlns:a16="http://schemas.microsoft.com/office/drawing/2014/main" id="{F204D2D6-8724-C55F-1C67-86D0C09CB654}"/>
                    </a:ext>
                  </a:extLst>
                </p:cNvPr>
                <p:cNvSpPr/>
                <p:nvPr/>
              </p:nvSpPr>
              <p:spPr>
                <a:xfrm>
                  <a:off x="6718229" y="1625179"/>
                  <a:ext cx="15227" cy="14239"/>
                </a:xfrm>
                <a:custGeom>
                  <a:avLst/>
                  <a:gdLst/>
                  <a:ahLst/>
                  <a:cxnLst/>
                  <a:rect l="l" t="t" r="r" b="b"/>
                  <a:pathLst>
                    <a:path w="478" h="447" extrusionOk="0">
                      <a:moveTo>
                        <a:pt x="180" y="0"/>
                      </a:moveTo>
                      <a:cubicBezTo>
                        <a:pt x="135" y="0"/>
                        <a:pt x="90" y="15"/>
                        <a:pt x="61" y="45"/>
                      </a:cubicBezTo>
                      <a:cubicBezTo>
                        <a:pt x="1" y="105"/>
                        <a:pt x="1" y="224"/>
                        <a:pt x="61" y="283"/>
                      </a:cubicBezTo>
                      <a:lnTo>
                        <a:pt x="180" y="402"/>
                      </a:lnTo>
                      <a:cubicBezTo>
                        <a:pt x="209" y="432"/>
                        <a:pt x="254" y="447"/>
                        <a:pt x="299" y="447"/>
                      </a:cubicBezTo>
                      <a:cubicBezTo>
                        <a:pt x="343" y="447"/>
                        <a:pt x="388" y="432"/>
                        <a:pt x="418" y="402"/>
                      </a:cubicBezTo>
                      <a:cubicBezTo>
                        <a:pt x="477" y="343"/>
                        <a:pt x="477" y="224"/>
                        <a:pt x="418" y="164"/>
                      </a:cubicBezTo>
                      <a:lnTo>
                        <a:pt x="299" y="45"/>
                      </a:lnTo>
                      <a:cubicBezTo>
                        <a:pt x="269" y="15"/>
                        <a:pt x="224" y="0"/>
                        <a:pt x="180" y="0"/>
                      </a:cubicBezTo>
                      <a:close/>
                    </a:path>
                  </a:pathLst>
                </a:custGeom>
                <a:grpFill/>
                <a:ln>
                  <a:noFill/>
                </a:ln>
              </p:spPr>
              <p:txBody>
                <a:bodyPr spcFirstLastPara="1" wrap="square" lIns="121900" tIns="121900" rIns="121900" bIns="121900" anchor="ctr" anchorCtr="0">
                  <a:noAutofit/>
                </a:bodyPr>
                <a:lstStyle/>
                <a:p>
                  <a:endParaRPr sz="2400"/>
                </a:p>
              </p:txBody>
            </p:sp>
            <p:sp>
              <p:nvSpPr>
                <p:cNvPr id="9" name="Google Shape;807;p30">
                  <a:extLst>
                    <a:ext uri="{FF2B5EF4-FFF2-40B4-BE49-F238E27FC236}">
                      <a16:creationId xmlns:a16="http://schemas.microsoft.com/office/drawing/2014/main" id="{DA51AF21-8B08-191F-90E7-5D36AF8F5CA5}"/>
                    </a:ext>
                  </a:extLst>
                </p:cNvPr>
                <p:cNvSpPr/>
                <p:nvPr/>
              </p:nvSpPr>
              <p:spPr>
                <a:xfrm>
                  <a:off x="6712176" y="1588005"/>
                  <a:ext cx="16533" cy="14048"/>
                </a:xfrm>
                <a:custGeom>
                  <a:avLst/>
                  <a:gdLst/>
                  <a:ahLst/>
                  <a:cxnLst/>
                  <a:rect l="l" t="t" r="r" b="b"/>
                  <a:pathLst>
                    <a:path w="519" h="441" extrusionOk="0">
                      <a:moveTo>
                        <a:pt x="179" y="1"/>
                      </a:moveTo>
                      <a:cubicBezTo>
                        <a:pt x="134" y="1"/>
                        <a:pt x="90" y="16"/>
                        <a:pt x="60" y="45"/>
                      </a:cubicBezTo>
                      <a:cubicBezTo>
                        <a:pt x="0" y="93"/>
                        <a:pt x="0" y="224"/>
                        <a:pt x="60" y="283"/>
                      </a:cubicBezTo>
                      <a:cubicBezTo>
                        <a:pt x="155" y="355"/>
                        <a:pt x="191" y="438"/>
                        <a:pt x="298" y="438"/>
                      </a:cubicBezTo>
                      <a:cubicBezTo>
                        <a:pt x="307" y="440"/>
                        <a:pt x="315" y="440"/>
                        <a:pt x="323" y="440"/>
                      </a:cubicBezTo>
                      <a:cubicBezTo>
                        <a:pt x="460" y="440"/>
                        <a:pt x="518" y="254"/>
                        <a:pt x="417" y="164"/>
                      </a:cubicBezTo>
                      <a:lnTo>
                        <a:pt x="298" y="45"/>
                      </a:lnTo>
                      <a:cubicBezTo>
                        <a:pt x="268" y="16"/>
                        <a:pt x="224" y="1"/>
                        <a:pt x="179" y="1"/>
                      </a:cubicBezTo>
                      <a:close/>
                    </a:path>
                  </a:pathLst>
                </a:custGeom>
                <a:grpFill/>
                <a:ln>
                  <a:noFill/>
                </a:ln>
              </p:spPr>
              <p:txBody>
                <a:bodyPr spcFirstLastPara="1" wrap="square" lIns="121900" tIns="121900" rIns="121900" bIns="121900" anchor="ctr" anchorCtr="0">
                  <a:noAutofit/>
                </a:bodyPr>
                <a:lstStyle/>
                <a:p>
                  <a:endParaRPr sz="2400"/>
                </a:p>
              </p:txBody>
            </p:sp>
            <p:sp>
              <p:nvSpPr>
                <p:cNvPr id="10" name="Google Shape;808;p30">
                  <a:extLst>
                    <a:ext uri="{FF2B5EF4-FFF2-40B4-BE49-F238E27FC236}">
                      <a16:creationId xmlns:a16="http://schemas.microsoft.com/office/drawing/2014/main" id="{420BD355-3FBD-9D2C-8B65-2D581D664F93}"/>
                    </a:ext>
                  </a:extLst>
                </p:cNvPr>
                <p:cNvSpPr/>
                <p:nvPr/>
              </p:nvSpPr>
              <p:spPr>
                <a:xfrm>
                  <a:off x="6744796" y="1555003"/>
                  <a:ext cx="16628" cy="14367"/>
                </a:xfrm>
                <a:custGeom>
                  <a:avLst/>
                  <a:gdLst/>
                  <a:ahLst/>
                  <a:cxnLst/>
                  <a:rect l="l" t="t" r="r" b="b"/>
                  <a:pathLst>
                    <a:path w="522" h="451" extrusionOk="0">
                      <a:moveTo>
                        <a:pt x="179" y="1"/>
                      </a:moveTo>
                      <a:cubicBezTo>
                        <a:pt x="134" y="1"/>
                        <a:pt x="90" y="16"/>
                        <a:pt x="60" y="45"/>
                      </a:cubicBezTo>
                      <a:cubicBezTo>
                        <a:pt x="0" y="105"/>
                        <a:pt x="0" y="224"/>
                        <a:pt x="60" y="284"/>
                      </a:cubicBezTo>
                      <a:cubicBezTo>
                        <a:pt x="155" y="367"/>
                        <a:pt x="203" y="450"/>
                        <a:pt x="298" y="450"/>
                      </a:cubicBezTo>
                      <a:cubicBezTo>
                        <a:pt x="303" y="451"/>
                        <a:pt x="307" y="451"/>
                        <a:pt x="312" y="451"/>
                      </a:cubicBezTo>
                      <a:cubicBezTo>
                        <a:pt x="457" y="451"/>
                        <a:pt x="521" y="268"/>
                        <a:pt x="417" y="165"/>
                      </a:cubicBezTo>
                      <a:lnTo>
                        <a:pt x="298" y="45"/>
                      </a:lnTo>
                      <a:cubicBezTo>
                        <a:pt x="268" y="16"/>
                        <a:pt x="224" y="1"/>
                        <a:pt x="179" y="1"/>
                      </a:cubicBezTo>
                      <a:close/>
                    </a:path>
                  </a:pathLst>
                </a:custGeom>
                <a:grpFill/>
                <a:ln>
                  <a:noFill/>
                </a:ln>
              </p:spPr>
              <p:txBody>
                <a:bodyPr spcFirstLastPara="1" wrap="square" lIns="121900" tIns="121900" rIns="121900" bIns="121900" anchor="ctr" anchorCtr="0">
                  <a:noAutofit/>
                </a:bodyPr>
                <a:lstStyle/>
                <a:p>
                  <a:endParaRPr sz="2400"/>
                </a:p>
              </p:txBody>
            </p:sp>
            <p:sp>
              <p:nvSpPr>
                <p:cNvPr id="11" name="Google Shape;809;p30">
                  <a:extLst>
                    <a:ext uri="{FF2B5EF4-FFF2-40B4-BE49-F238E27FC236}">
                      <a16:creationId xmlns:a16="http://schemas.microsoft.com/office/drawing/2014/main" id="{B35166E0-E4BD-EF6B-F028-8D720371E56C}"/>
                    </a:ext>
                  </a:extLst>
                </p:cNvPr>
                <p:cNvSpPr/>
                <p:nvPr/>
              </p:nvSpPr>
              <p:spPr>
                <a:xfrm>
                  <a:off x="6750115" y="1593707"/>
                  <a:ext cx="15577" cy="13952"/>
                </a:xfrm>
                <a:custGeom>
                  <a:avLst/>
                  <a:gdLst/>
                  <a:ahLst/>
                  <a:cxnLst/>
                  <a:rect l="l" t="t" r="r" b="b"/>
                  <a:pathLst>
                    <a:path w="489" h="438" extrusionOk="0">
                      <a:moveTo>
                        <a:pt x="179" y="0"/>
                      </a:moveTo>
                      <a:cubicBezTo>
                        <a:pt x="134" y="0"/>
                        <a:pt x="89" y="15"/>
                        <a:pt x="60" y="45"/>
                      </a:cubicBezTo>
                      <a:cubicBezTo>
                        <a:pt x="0" y="93"/>
                        <a:pt x="0" y="212"/>
                        <a:pt x="60" y="283"/>
                      </a:cubicBezTo>
                      <a:cubicBezTo>
                        <a:pt x="155" y="354"/>
                        <a:pt x="191" y="438"/>
                        <a:pt x="298" y="438"/>
                      </a:cubicBezTo>
                      <a:cubicBezTo>
                        <a:pt x="345" y="438"/>
                        <a:pt x="393" y="426"/>
                        <a:pt x="417" y="402"/>
                      </a:cubicBezTo>
                      <a:cubicBezTo>
                        <a:pt x="488" y="319"/>
                        <a:pt x="488" y="212"/>
                        <a:pt x="417" y="164"/>
                      </a:cubicBezTo>
                      <a:lnTo>
                        <a:pt x="298" y="45"/>
                      </a:lnTo>
                      <a:cubicBezTo>
                        <a:pt x="268" y="15"/>
                        <a:pt x="223" y="0"/>
                        <a:pt x="179" y="0"/>
                      </a:cubicBezTo>
                      <a:close/>
                    </a:path>
                  </a:pathLst>
                </a:custGeom>
                <a:grpFill/>
                <a:ln>
                  <a:noFill/>
                </a:ln>
              </p:spPr>
              <p:txBody>
                <a:bodyPr spcFirstLastPara="1" wrap="square" lIns="121900" tIns="121900" rIns="121900" bIns="121900" anchor="ctr" anchorCtr="0">
                  <a:noAutofit/>
                </a:bodyPr>
                <a:lstStyle/>
                <a:p>
                  <a:endParaRPr sz="2400"/>
                </a:p>
              </p:txBody>
            </p:sp>
            <p:sp>
              <p:nvSpPr>
                <p:cNvPr id="12" name="Google Shape;810;p30">
                  <a:extLst>
                    <a:ext uri="{FF2B5EF4-FFF2-40B4-BE49-F238E27FC236}">
                      <a16:creationId xmlns:a16="http://schemas.microsoft.com/office/drawing/2014/main" id="{DF4D075F-0F03-ABEF-9913-DF5A1D9139BF}"/>
                    </a:ext>
                  </a:extLst>
                </p:cNvPr>
                <p:cNvSpPr/>
                <p:nvPr/>
              </p:nvSpPr>
              <p:spPr>
                <a:xfrm>
                  <a:off x="6782353" y="1561852"/>
                  <a:ext cx="16692" cy="14335"/>
                </a:xfrm>
                <a:custGeom>
                  <a:avLst/>
                  <a:gdLst/>
                  <a:ahLst/>
                  <a:cxnLst/>
                  <a:rect l="l" t="t" r="r" b="b"/>
                  <a:pathLst>
                    <a:path w="524" h="450" extrusionOk="0">
                      <a:moveTo>
                        <a:pt x="179" y="0"/>
                      </a:moveTo>
                      <a:cubicBezTo>
                        <a:pt x="134" y="0"/>
                        <a:pt x="89" y="15"/>
                        <a:pt x="60" y="45"/>
                      </a:cubicBezTo>
                      <a:cubicBezTo>
                        <a:pt x="0" y="104"/>
                        <a:pt x="0" y="223"/>
                        <a:pt x="60" y="283"/>
                      </a:cubicBezTo>
                      <a:cubicBezTo>
                        <a:pt x="155" y="354"/>
                        <a:pt x="179" y="450"/>
                        <a:pt x="298" y="450"/>
                      </a:cubicBezTo>
                      <a:cubicBezTo>
                        <a:pt x="453" y="450"/>
                        <a:pt x="524" y="271"/>
                        <a:pt x="417" y="164"/>
                      </a:cubicBezTo>
                      <a:lnTo>
                        <a:pt x="298" y="45"/>
                      </a:lnTo>
                      <a:cubicBezTo>
                        <a:pt x="268" y="15"/>
                        <a:pt x="223" y="0"/>
                        <a:pt x="179" y="0"/>
                      </a:cubicBezTo>
                      <a:close/>
                    </a:path>
                  </a:pathLst>
                </a:custGeom>
                <a:grpFill/>
                <a:ln>
                  <a:noFill/>
                </a:ln>
              </p:spPr>
              <p:txBody>
                <a:bodyPr spcFirstLastPara="1" wrap="square" lIns="121900" tIns="121900" rIns="121900" bIns="121900" anchor="ctr" anchorCtr="0">
                  <a:noAutofit/>
                </a:bodyPr>
                <a:lstStyle/>
                <a:p>
                  <a:endParaRPr sz="2400"/>
                </a:p>
              </p:txBody>
            </p:sp>
            <p:sp>
              <p:nvSpPr>
                <p:cNvPr id="13" name="Google Shape;811;p30">
                  <a:extLst>
                    <a:ext uri="{FF2B5EF4-FFF2-40B4-BE49-F238E27FC236}">
                      <a16:creationId xmlns:a16="http://schemas.microsoft.com/office/drawing/2014/main" id="{2804632E-E5A8-BFC5-3B46-196BC0040A29}"/>
                    </a:ext>
                  </a:extLst>
                </p:cNvPr>
                <p:cNvSpPr/>
                <p:nvPr/>
              </p:nvSpPr>
              <p:spPr>
                <a:xfrm>
                  <a:off x="6884735" y="1791686"/>
                  <a:ext cx="15227" cy="14239"/>
                </a:xfrm>
                <a:custGeom>
                  <a:avLst/>
                  <a:gdLst/>
                  <a:ahLst/>
                  <a:cxnLst/>
                  <a:rect l="l" t="t" r="r" b="b"/>
                  <a:pathLst>
                    <a:path w="478" h="447" extrusionOk="0">
                      <a:moveTo>
                        <a:pt x="179" y="0"/>
                      </a:moveTo>
                      <a:cubicBezTo>
                        <a:pt x="135" y="0"/>
                        <a:pt x="90" y="15"/>
                        <a:pt x="60" y="45"/>
                      </a:cubicBezTo>
                      <a:cubicBezTo>
                        <a:pt x="1" y="104"/>
                        <a:pt x="1" y="224"/>
                        <a:pt x="60" y="283"/>
                      </a:cubicBezTo>
                      <a:lnTo>
                        <a:pt x="179" y="402"/>
                      </a:lnTo>
                      <a:cubicBezTo>
                        <a:pt x="209" y="432"/>
                        <a:pt x="254" y="447"/>
                        <a:pt x="298" y="447"/>
                      </a:cubicBezTo>
                      <a:cubicBezTo>
                        <a:pt x="343" y="447"/>
                        <a:pt x="388" y="432"/>
                        <a:pt x="418" y="402"/>
                      </a:cubicBezTo>
                      <a:cubicBezTo>
                        <a:pt x="477" y="343"/>
                        <a:pt x="477" y="224"/>
                        <a:pt x="418" y="164"/>
                      </a:cubicBezTo>
                      <a:lnTo>
                        <a:pt x="298" y="45"/>
                      </a:lnTo>
                      <a:cubicBezTo>
                        <a:pt x="269" y="15"/>
                        <a:pt x="224" y="0"/>
                        <a:pt x="179" y="0"/>
                      </a:cubicBezTo>
                      <a:close/>
                    </a:path>
                  </a:pathLst>
                </a:custGeom>
                <a:grpFill/>
                <a:ln>
                  <a:noFill/>
                </a:ln>
              </p:spPr>
              <p:txBody>
                <a:bodyPr spcFirstLastPara="1" wrap="square" lIns="121900" tIns="121900" rIns="121900" bIns="121900" anchor="ctr" anchorCtr="0">
                  <a:noAutofit/>
                </a:bodyPr>
                <a:lstStyle/>
                <a:p>
                  <a:endParaRPr sz="2400"/>
                </a:p>
              </p:txBody>
            </p:sp>
            <p:sp>
              <p:nvSpPr>
                <p:cNvPr id="14" name="Google Shape;812;p30">
                  <a:extLst>
                    <a:ext uri="{FF2B5EF4-FFF2-40B4-BE49-F238E27FC236}">
                      <a16:creationId xmlns:a16="http://schemas.microsoft.com/office/drawing/2014/main" id="{B863849A-C8ED-8975-DBF7-503E2E44F72C}"/>
                    </a:ext>
                  </a:extLst>
                </p:cNvPr>
                <p:cNvSpPr/>
                <p:nvPr/>
              </p:nvSpPr>
              <p:spPr>
                <a:xfrm>
                  <a:off x="6922292" y="1797738"/>
                  <a:ext cx="15195" cy="14271"/>
                </a:xfrm>
                <a:custGeom>
                  <a:avLst/>
                  <a:gdLst/>
                  <a:ahLst/>
                  <a:cxnLst/>
                  <a:rect l="l" t="t" r="r" b="b"/>
                  <a:pathLst>
                    <a:path w="477" h="448" extrusionOk="0">
                      <a:moveTo>
                        <a:pt x="179" y="1"/>
                      </a:moveTo>
                      <a:cubicBezTo>
                        <a:pt x="134" y="1"/>
                        <a:pt x="90" y="16"/>
                        <a:pt x="60" y="45"/>
                      </a:cubicBezTo>
                      <a:cubicBezTo>
                        <a:pt x="1" y="105"/>
                        <a:pt x="1" y="224"/>
                        <a:pt x="60" y="284"/>
                      </a:cubicBezTo>
                      <a:lnTo>
                        <a:pt x="179" y="403"/>
                      </a:lnTo>
                      <a:cubicBezTo>
                        <a:pt x="209" y="432"/>
                        <a:pt x="254" y="447"/>
                        <a:pt x="298" y="447"/>
                      </a:cubicBezTo>
                      <a:cubicBezTo>
                        <a:pt x="343" y="447"/>
                        <a:pt x="387" y="432"/>
                        <a:pt x="417" y="403"/>
                      </a:cubicBezTo>
                      <a:cubicBezTo>
                        <a:pt x="477" y="343"/>
                        <a:pt x="477" y="224"/>
                        <a:pt x="417" y="165"/>
                      </a:cubicBezTo>
                      <a:lnTo>
                        <a:pt x="298" y="45"/>
                      </a:lnTo>
                      <a:cubicBezTo>
                        <a:pt x="268" y="16"/>
                        <a:pt x="224" y="1"/>
                        <a:pt x="179" y="1"/>
                      </a:cubicBezTo>
                      <a:close/>
                    </a:path>
                  </a:pathLst>
                </a:custGeom>
                <a:grpFill/>
                <a:ln>
                  <a:noFill/>
                </a:ln>
              </p:spPr>
              <p:txBody>
                <a:bodyPr spcFirstLastPara="1" wrap="square" lIns="121900" tIns="121900" rIns="121900" bIns="121900" anchor="ctr" anchorCtr="0">
                  <a:noAutofit/>
                </a:bodyPr>
                <a:lstStyle/>
                <a:p>
                  <a:endParaRPr sz="2400"/>
                </a:p>
              </p:txBody>
            </p:sp>
            <p:sp>
              <p:nvSpPr>
                <p:cNvPr id="15" name="Google Shape;813;p30">
                  <a:extLst>
                    <a:ext uri="{FF2B5EF4-FFF2-40B4-BE49-F238E27FC236}">
                      <a16:creationId xmlns:a16="http://schemas.microsoft.com/office/drawing/2014/main" id="{4EBE99A8-B04F-7C1D-4E32-EC8E9695944A}"/>
                    </a:ext>
                  </a:extLst>
                </p:cNvPr>
                <p:cNvSpPr/>
                <p:nvPr/>
              </p:nvSpPr>
              <p:spPr>
                <a:xfrm>
                  <a:off x="6954911" y="1765118"/>
                  <a:ext cx="15195" cy="14271"/>
                </a:xfrm>
                <a:custGeom>
                  <a:avLst/>
                  <a:gdLst/>
                  <a:ahLst/>
                  <a:cxnLst/>
                  <a:rect l="l" t="t" r="r" b="b"/>
                  <a:pathLst>
                    <a:path w="477" h="448" extrusionOk="0">
                      <a:moveTo>
                        <a:pt x="179" y="1"/>
                      </a:moveTo>
                      <a:cubicBezTo>
                        <a:pt x="134" y="1"/>
                        <a:pt x="90" y="16"/>
                        <a:pt x="60" y="46"/>
                      </a:cubicBezTo>
                      <a:cubicBezTo>
                        <a:pt x="0" y="105"/>
                        <a:pt x="0" y="224"/>
                        <a:pt x="60" y="284"/>
                      </a:cubicBezTo>
                      <a:lnTo>
                        <a:pt x="179" y="403"/>
                      </a:lnTo>
                      <a:cubicBezTo>
                        <a:pt x="209" y="432"/>
                        <a:pt x="253" y="447"/>
                        <a:pt x="298" y="447"/>
                      </a:cubicBezTo>
                      <a:cubicBezTo>
                        <a:pt x="343" y="447"/>
                        <a:pt x="387" y="432"/>
                        <a:pt x="417" y="403"/>
                      </a:cubicBezTo>
                      <a:cubicBezTo>
                        <a:pt x="477" y="343"/>
                        <a:pt x="477" y="224"/>
                        <a:pt x="417" y="165"/>
                      </a:cubicBezTo>
                      <a:lnTo>
                        <a:pt x="298" y="46"/>
                      </a:lnTo>
                      <a:cubicBezTo>
                        <a:pt x="268" y="16"/>
                        <a:pt x="224" y="1"/>
                        <a:pt x="179" y="1"/>
                      </a:cubicBezTo>
                      <a:close/>
                    </a:path>
                  </a:pathLst>
                </a:custGeom>
                <a:grpFill/>
                <a:ln>
                  <a:noFill/>
                </a:ln>
              </p:spPr>
              <p:txBody>
                <a:bodyPr spcFirstLastPara="1" wrap="square" lIns="121900" tIns="121900" rIns="121900" bIns="121900" anchor="ctr" anchorCtr="0">
                  <a:noAutofit/>
                </a:bodyPr>
                <a:lstStyle/>
                <a:p>
                  <a:endParaRPr sz="2400"/>
                </a:p>
              </p:txBody>
            </p:sp>
            <p:sp>
              <p:nvSpPr>
                <p:cNvPr id="16" name="Google Shape;814;p30">
                  <a:extLst>
                    <a:ext uri="{FF2B5EF4-FFF2-40B4-BE49-F238E27FC236}">
                      <a16:creationId xmlns:a16="http://schemas.microsoft.com/office/drawing/2014/main" id="{3DA22B8A-092A-8606-29F3-52D7AE1343AD}"/>
                    </a:ext>
                  </a:extLst>
                </p:cNvPr>
                <p:cNvSpPr/>
                <p:nvPr/>
              </p:nvSpPr>
              <p:spPr>
                <a:xfrm>
                  <a:off x="6916590" y="1759831"/>
                  <a:ext cx="16724" cy="14335"/>
                </a:xfrm>
                <a:custGeom>
                  <a:avLst/>
                  <a:gdLst/>
                  <a:ahLst/>
                  <a:cxnLst/>
                  <a:rect l="l" t="t" r="r" b="b"/>
                  <a:pathLst>
                    <a:path w="525" h="450" extrusionOk="0">
                      <a:moveTo>
                        <a:pt x="180" y="0"/>
                      </a:moveTo>
                      <a:cubicBezTo>
                        <a:pt x="135" y="0"/>
                        <a:pt x="90" y="15"/>
                        <a:pt x="60" y="45"/>
                      </a:cubicBezTo>
                      <a:cubicBezTo>
                        <a:pt x="1" y="104"/>
                        <a:pt x="1" y="223"/>
                        <a:pt x="60" y="283"/>
                      </a:cubicBezTo>
                      <a:cubicBezTo>
                        <a:pt x="144" y="366"/>
                        <a:pt x="191" y="450"/>
                        <a:pt x="299" y="450"/>
                      </a:cubicBezTo>
                      <a:cubicBezTo>
                        <a:pt x="441" y="450"/>
                        <a:pt x="525" y="271"/>
                        <a:pt x="418" y="164"/>
                      </a:cubicBezTo>
                      <a:lnTo>
                        <a:pt x="299" y="45"/>
                      </a:lnTo>
                      <a:cubicBezTo>
                        <a:pt x="269" y="15"/>
                        <a:pt x="224" y="0"/>
                        <a:pt x="180" y="0"/>
                      </a:cubicBezTo>
                      <a:close/>
                    </a:path>
                  </a:pathLst>
                </a:custGeom>
                <a:grpFill/>
                <a:ln>
                  <a:noFill/>
                </a:ln>
              </p:spPr>
              <p:txBody>
                <a:bodyPr spcFirstLastPara="1" wrap="square" lIns="121900" tIns="121900" rIns="121900" bIns="121900" anchor="ctr" anchorCtr="0">
                  <a:noAutofit/>
                </a:bodyPr>
                <a:lstStyle/>
                <a:p>
                  <a:endParaRPr sz="2400"/>
                </a:p>
              </p:txBody>
            </p:sp>
            <p:sp>
              <p:nvSpPr>
                <p:cNvPr id="17" name="Google Shape;815;p30">
                  <a:extLst>
                    <a:ext uri="{FF2B5EF4-FFF2-40B4-BE49-F238E27FC236}">
                      <a16:creationId xmlns:a16="http://schemas.microsoft.com/office/drawing/2014/main" id="{76D780B6-1FA7-0F61-47E2-5F64DB19AA67}"/>
                    </a:ext>
                  </a:extLst>
                </p:cNvPr>
                <p:cNvSpPr/>
                <p:nvPr/>
              </p:nvSpPr>
              <p:spPr>
                <a:xfrm>
                  <a:off x="6948477" y="1727593"/>
                  <a:ext cx="16979" cy="14367"/>
                </a:xfrm>
                <a:custGeom>
                  <a:avLst/>
                  <a:gdLst/>
                  <a:ahLst/>
                  <a:cxnLst/>
                  <a:rect l="l" t="t" r="r" b="b"/>
                  <a:pathLst>
                    <a:path w="533" h="451" extrusionOk="0">
                      <a:moveTo>
                        <a:pt x="179" y="0"/>
                      </a:moveTo>
                      <a:cubicBezTo>
                        <a:pt x="134" y="0"/>
                        <a:pt x="89" y="15"/>
                        <a:pt x="60" y="45"/>
                      </a:cubicBezTo>
                      <a:cubicBezTo>
                        <a:pt x="0" y="104"/>
                        <a:pt x="0" y="223"/>
                        <a:pt x="60" y="283"/>
                      </a:cubicBezTo>
                      <a:cubicBezTo>
                        <a:pt x="143" y="366"/>
                        <a:pt x="191" y="450"/>
                        <a:pt x="298" y="450"/>
                      </a:cubicBezTo>
                      <a:cubicBezTo>
                        <a:pt x="302" y="450"/>
                        <a:pt x="306" y="450"/>
                        <a:pt x="310" y="450"/>
                      </a:cubicBezTo>
                      <a:cubicBezTo>
                        <a:pt x="446" y="450"/>
                        <a:pt x="532" y="268"/>
                        <a:pt x="417" y="164"/>
                      </a:cubicBezTo>
                      <a:lnTo>
                        <a:pt x="298" y="45"/>
                      </a:lnTo>
                      <a:cubicBezTo>
                        <a:pt x="268" y="15"/>
                        <a:pt x="223" y="0"/>
                        <a:pt x="179" y="0"/>
                      </a:cubicBezTo>
                      <a:close/>
                    </a:path>
                  </a:pathLst>
                </a:custGeom>
                <a:grpFill/>
                <a:ln>
                  <a:noFill/>
                </a:ln>
              </p:spPr>
              <p:txBody>
                <a:bodyPr spcFirstLastPara="1" wrap="square" lIns="121900" tIns="121900" rIns="121900" bIns="121900" anchor="ctr" anchorCtr="0">
                  <a:noAutofit/>
                </a:bodyPr>
                <a:lstStyle/>
                <a:p>
                  <a:endParaRPr sz="2400"/>
                </a:p>
              </p:txBody>
            </p:sp>
          </p:grpSp>
        </p:grpSp>
        <p:pic>
          <p:nvPicPr>
            <p:cNvPr id="4" name="Immagine 3">
              <a:extLst>
                <a:ext uri="{FF2B5EF4-FFF2-40B4-BE49-F238E27FC236}">
                  <a16:creationId xmlns:a16="http://schemas.microsoft.com/office/drawing/2014/main" id="{55511C49-6E6F-34C2-D165-F9F5D99258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0184" y="2402617"/>
              <a:ext cx="831041" cy="831041"/>
            </a:xfrm>
            <a:prstGeom prst="rect">
              <a:avLst/>
            </a:prstGeom>
          </p:spPr>
        </p:pic>
      </p:grpSp>
      <p:sp>
        <p:nvSpPr>
          <p:cNvPr id="21" name="TextBox 345">
            <a:extLst>
              <a:ext uri="{FF2B5EF4-FFF2-40B4-BE49-F238E27FC236}">
                <a16:creationId xmlns:a16="http://schemas.microsoft.com/office/drawing/2014/main" id="{D60A194E-916E-ADFC-47BC-2F3F095FE925}"/>
              </a:ext>
            </a:extLst>
          </p:cNvPr>
          <p:cNvSpPr txBox="1"/>
          <p:nvPr/>
        </p:nvSpPr>
        <p:spPr>
          <a:xfrm>
            <a:off x="1758079" y="215718"/>
            <a:ext cx="8675841" cy="615553"/>
          </a:xfrm>
          <a:prstGeom prst="rect">
            <a:avLst/>
          </a:prstGeom>
          <a:noFill/>
        </p:spPr>
        <p:txBody>
          <a:bodyPr wrap="square" lIns="0" tIns="0" rIns="0" bIns="0" rtlCol="0">
            <a:spAutoFit/>
          </a:bodyPr>
          <a:lstStyle/>
          <a:p>
            <a:pPr algn="ctr"/>
            <a:r>
              <a:rPr lang="it-IT" sz="4000" b="1" dirty="0">
                <a:solidFill>
                  <a:srgbClr val="002060"/>
                </a:solidFill>
                <a:latin typeface="Segoe UI" panose="020B0502040204020203" pitchFamily="34" charset="0"/>
                <a:cs typeface="Segoe UI" panose="020B0502040204020203" pitchFamily="34" charset="0"/>
              </a:rPr>
              <a:t>Face </a:t>
            </a:r>
            <a:r>
              <a:rPr lang="it-IT" sz="4000" b="1" dirty="0" err="1">
                <a:solidFill>
                  <a:srgbClr val="002060"/>
                </a:solidFill>
                <a:latin typeface="Segoe UI" panose="020B0502040204020203" pitchFamily="34" charset="0"/>
                <a:cs typeface="Segoe UI" panose="020B0502040204020203" pitchFamily="34" charset="0"/>
              </a:rPr>
              <a:t>Detection</a:t>
            </a:r>
            <a:endParaRPr lang="en-US" sz="4000" b="1" dirty="0">
              <a:solidFill>
                <a:srgbClr val="002060"/>
              </a:solidFill>
              <a:latin typeface="Segoe UI" panose="020B0502040204020203" pitchFamily="34" charset="0"/>
              <a:cs typeface="Segoe UI" panose="020B0502040204020203" pitchFamily="34" charset="0"/>
            </a:endParaRPr>
          </a:p>
        </p:txBody>
      </p:sp>
      <p:pic>
        <p:nvPicPr>
          <p:cNvPr id="22" name="Real-time face detection demo video">
            <a:hlinkClick r:id="" action="ppaction://media"/>
            <a:extLst>
              <a:ext uri="{FF2B5EF4-FFF2-40B4-BE49-F238E27FC236}">
                <a16:creationId xmlns:a16="http://schemas.microsoft.com/office/drawing/2014/main" id="{A82C2C30-9494-FB09-026E-75018A9B0B1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40632" y="2269857"/>
            <a:ext cx="5187707" cy="2918086"/>
          </a:xfrm>
          <a:prstGeom prst="rect">
            <a:avLst/>
          </a:prstGeom>
        </p:spPr>
      </p:pic>
      <p:grpSp>
        <p:nvGrpSpPr>
          <p:cNvPr id="23" name="Group 93">
            <a:extLst>
              <a:ext uri="{FF2B5EF4-FFF2-40B4-BE49-F238E27FC236}">
                <a16:creationId xmlns:a16="http://schemas.microsoft.com/office/drawing/2014/main" id="{9B2B5564-F9B2-ABA2-35E7-DAE389234C1A}"/>
              </a:ext>
            </a:extLst>
          </p:cNvPr>
          <p:cNvGrpSpPr/>
          <p:nvPr/>
        </p:nvGrpSpPr>
        <p:grpSpPr>
          <a:xfrm rot="3072499">
            <a:off x="10008722" y="5574895"/>
            <a:ext cx="4039236" cy="5463783"/>
            <a:chOff x="4855953" y="-2833465"/>
            <a:chExt cx="8948964" cy="12105059"/>
          </a:xfrm>
        </p:grpSpPr>
        <p:sp>
          <p:nvSpPr>
            <p:cNvPr id="24" name="Freeform 10">
              <a:extLst>
                <a:ext uri="{FF2B5EF4-FFF2-40B4-BE49-F238E27FC236}">
                  <a16:creationId xmlns:a16="http://schemas.microsoft.com/office/drawing/2014/main" id="{1E9DBB8D-CFFF-EA28-D9EF-9D9EC3812653}"/>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1">
              <a:extLst>
                <a:ext uri="{FF2B5EF4-FFF2-40B4-BE49-F238E27FC236}">
                  <a16:creationId xmlns:a16="http://schemas.microsoft.com/office/drawing/2014/main" id="{4D854C96-705B-045B-D43A-2CB2E24E8E56}"/>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2">
              <a:extLst>
                <a:ext uri="{FF2B5EF4-FFF2-40B4-BE49-F238E27FC236}">
                  <a16:creationId xmlns:a16="http://schemas.microsoft.com/office/drawing/2014/main" id="{6A93AC41-5DB6-0E8A-938B-BB34F5FDDEB5}"/>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 name="Group 93">
            <a:extLst>
              <a:ext uri="{FF2B5EF4-FFF2-40B4-BE49-F238E27FC236}">
                <a16:creationId xmlns:a16="http://schemas.microsoft.com/office/drawing/2014/main" id="{1C5C4B1E-67A2-D7A3-051A-12E9DE215943}"/>
              </a:ext>
            </a:extLst>
          </p:cNvPr>
          <p:cNvGrpSpPr/>
          <p:nvPr/>
        </p:nvGrpSpPr>
        <p:grpSpPr>
          <a:xfrm rot="5784297">
            <a:off x="-1126607" y="-3042290"/>
            <a:ext cx="4039236" cy="5463783"/>
            <a:chOff x="4855953" y="-2833465"/>
            <a:chExt cx="8948964" cy="12105059"/>
          </a:xfrm>
        </p:grpSpPr>
        <p:sp>
          <p:nvSpPr>
            <p:cNvPr id="28" name="Freeform 10">
              <a:extLst>
                <a:ext uri="{FF2B5EF4-FFF2-40B4-BE49-F238E27FC236}">
                  <a16:creationId xmlns:a16="http://schemas.microsoft.com/office/drawing/2014/main" id="{45F83EBA-DD61-418B-CAED-95E5B0AAEFDC}"/>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11">
              <a:extLst>
                <a:ext uri="{FF2B5EF4-FFF2-40B4-BE49-F238E27FC236}">
                  <a16:creationId xmlns:a16="http://schemas.microsoft.com/office/drawing/2014/main" id="{8C205B27-5839-CE3C-1217-09CEEEF2C75B}"/>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12">
              <a:extLst>
                <a:ext uri="{FF2B5EF4-FFF2-40B4-BE49-F238E27FC236}">
                  <a16:creationId xmlns:a16="http://schemas.microsoft.com/office/drawing/2014/main" id="{0D12A987-F04E-DE2B-D17A-AD21261C2D73}"/>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1" name="Group 93">
            <a:extLst>
              <a:ext uri="{FF2B5EF4-FFF2-40B4-BE49-F238E27FC236}">
                <a16:creationId xmlns:a16="http://schemas.microsoft.com/office/drawing/2014/main" id="{F1FD5BB2-5D69-7123-3961-10E783B02B63}"/>
              </a:ext>
            </a:extLst>
          </p:cNvPr>
          <p:cNvGrpSpPr/>
          <p:nvPr/>
        </p:nvGrpSpPr>
        <p:grpSpPr>
          <a:xfrm rot="5784297">
            <a:off x="10172382" y="-3118813"/>
            <a:ext cx="4039236" cy="5463783"/>
            <a:chOff x="4855953" y="-2833465"/>
            <a:chExt cx="8948964" cy="12105059"/>
          </a:xfrm>
        </p:grpSpPr>
        <p:sp>
          <p:nvSpPr>
            <p:cNvPr id="32" name="Freeform 10">
              <a:extLst>
                <a:ext uri="{FF2B5EF4-FFF2-40B4-BE49-F238E27FC236}">
                  <a16:creationId xmlns:a16="http://schemas.microsoft.com/office/drawing/2014/main" id="{02006D48-08C6-DE6D-51DE-16F2B9E89BF0}"/>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11">
              <a:extLst>
                <a:ext uri="{FF2B5EF4-FFF2-40B4-BE49-F238E27FC236}">
                  <a16:creationId xmlns:a16="http://schemas.microsoft.com/office/drawing/2014/main" id="{306A2702-9CC1-6EE1-8102-0B310C5B3D93}"/>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12">
              <a:extLst>
                <a:ext uri="{FF2B5EF4-FFF2-40B4-BE49-F238E27FC236}">
                  <a16:creationId xmlns:a16="http://schemas.microsoft.com/office/drawing/2014/main" id="{3DE4A48D-D588-7F85-1E6B-9A3B3C5A6925}"/>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36" name="Immagine 35">
            <a:extLst>
              <a:ext uri="{FF2B5EF4-FFF2-40B4-BE49-F238E27FC236}">
                <a16:creationId xmlns:a16="http://schemas.microsoft.com/office/drawing/2014/main" id="{8DF199DD-BF7B-0EEB-0CC4-2EAEA323F7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4046" y="5031242"/>
            <a:ext cx="411265" cy="411265"/>
          </a:xfrm>
          <a:prstGeom prst="rect">
            <a:avLst/>
          </a:prstGeom>
        </p:spPr>
      </p:pic>
      <p:pic>
        <p:nvPicPr>
          <p:cNvPr id="38" name="Immagine 37">
            <a:extLst>
              <a:ext uri="{FF2B5EF4-FFF2-40B4-BE49-F238E27FC236}">
                <a16:creationId xmlns:a16="http://schemas.microsoft.com/office/drawing/2014/main" id="{4D2963E0-1EF7-1F37-15CE-0E4EFAC344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7381" y="4440084"/>
            <a:ext cx="402218" cy="402218"/>
          </a:xfrm>
          <a:prstGeom prst="rect">
            <a:avLst/>
          </a:prstGeom>
        </p:spPr>
      </p:pic>
      <p:pic>
        <p:nvPicPr>
          <p:cNvPr id="40" name="Immagine 39">
            <a:extLst>
              <a:ext uri="{FF2B5EF4-FFF2-40B4-BE49-F238E27FC236}">
                <a16:creationId xmlns:a16="http://schemas.microsoft.com/office/drawing/2014/main" id="{97E15EA5-09CF-AA69-94CA-3126BA54E3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4235" y="2845727"/>
            <a:ext cx="381278" cy="381278"/>
          </a:xfrm>
          <a:prstGeom prst="rect">
            <a:avLst/>
          </a:prstGeom>
        </p:spPr>
      </p:pic>
      <p:pic>
        <p:nvPicPr>
          <p:cNvPr id="43" name="Immagine 42" descr="Immagine che contiene testo&#10;&#10;Descrizione generata automaticamente">
            <a:extLst>
              <a:ext uri="{FF2B5EF4-FFF2-40B4-BE49-F238E27FC236}">
                <a16:creationId xmlns:a16="http://schemas.microsoft.com/office/drawing/2014/main" id="{A4234F8D-FA0D-C2F0-FB6E-3776DC5228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94219" y="3463816"/>
            <a:ext cx="464614" cy="4646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7"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pic>
        <p:nvPicPr>
          <p:cNvPr id="47" name="Immagine 46" descr="Immagine che contiene grafico&#10;&#10;Descrizione generata automaticamente">
            <a:extLst>
              <a:ext uri="{FF2B5EF4-FFF2-40B4-BE49-F238E27FC236}">
                <a16:creationId xmlns:a16="http://schemas.microsoft.com/office/drawing/2014/main" id="{7BBB87D6-B131-9196-FCA7-BD709A0DA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6035" y="3538253"/>
            <a:ext cx="5025965" cy="2828211"/>
          </a:xfrm>
          <a:prstGeom prst="rect">
            <a:avLst/>
          </a:prstGeom>
        </p:spPr>
      </p:pic>
      <p:sp>
        <p:nvSpPr>
          <p:cNvPr id="21" name="TextBox 345">
            <a:extLst>
              <a:ext uri="{FF2B5EF4-FFF2-40B4-BE49-F238E27FC236}">
                <a16:creationId xmlns:a16="http://schemas.microsoft.com/office/drawing/2014/main" id="{D60A194E-916E-ADFC-47BC-2F3F095FE925}"/>
              </a:ext>
            </a:extLst>
          </p:cNvPr>
          <p:cNvSpPr txBox="1"/>
          <p:nvPr/>
        </p:nvSpPr>
        <p:spPr>
          <a:xfrm>
            <a:off x="1758079" y="215718"/>
            <a:ext cx="8675841" cy="615553"/>
          </a:xfrm>
          <a:prstGeom prst="rect">
            <a:avLst/>
          </a:prstGeom>
          <a:noFill/>
        </p:spPr>
        <p:txBody>
          <a:bodyPr wrap="square" lIns="0" tIns="0" rIns="0" bIns="0" rtlCol="0">
            <a:spAutoFit/>
          </a:bodyPr>
          <a:lstStyle/>
          <a:p>
            <a:pPr algn="ctr"/>
            <a:r>
              <a:rPr lang="it-IT" sz="4000" b="1" dirty="0" err="1">
                <a:solidFill>
                  <a:srgbClr val="002060"/>
                </a:solidFill>
                <a:latin typeface="Segoe UI" panose="020B0502040204020203" pitchFamily="34" charset="0"/>
                <a:cs typeface="Segoe UI" panose="020B0502040204020203" pitchFamily="34" charset="0"/>
              </a:rPr>
              <a:t>Preprocessing</a:t>
            </a:r>
            <a:r>
              <a:rPr lang="it-IT" sz="4000" b="1" dirty="0">
                <a:solidFill>
                  <a:srgbClr val="002060"/>
                </a:solidFill>
                <a:latin typeface="Segoe UI" panose="020B0502040204020203" pitchFamily="34" charset="0"/>
                <a:cs typeface="Segoe UI" panose="020B0502040204020203" pitchFamily="34" charset="0"/>
              </a:rPr>
              <a:t> Pipeline</a:t>
            </a:r>
            <a:endParaRPr lang="en-US" sz="4000" b="1" dirty="0">
              <a:solidFill>
                <a:srgbClr val="002060"/>
              </a:solidFill>
              <a:latin typeface="Segoe UI" panose="020B0502040204020203" pitchFamily="34" charset="0"/>
              <a:cs typeface="Segoe UI" panose="020B0502040204020203" pitchFamily="34" charset="0"/>
            </a:endParaRPr>
          </a:p>
        </p:txBody>
      </p:sp>
      <p:grpSp>
        <p:nvGrpSpPr>
          <p:cNvPr id="23" name="Group 93">
            <a:extLst>
              <a:ext uri="{FF2B5EF4-FFF2-40B4-BE49-F238E27FC236}">
                <a16:creationId xmlns:a16="http://schemas.microsoft.com/office/drawing/2014/main" id="{9B2B5564-F9B2-ABA2-35E7-DAE389234C1A}"/>
              </a:ext>
            </a:extLst>
          </p:cNvPr>
          <p:cNvGrpSpPr/>
          <p:nvPr/>
        </p:nvGrpSpPr>
        <p:grpSpPr>
          <a:xfrm rot="3072499">
            <a:off x="10470118" y="5573184"/>
            <a:ext cx="4039236" cy="5463783"/>
            <a:chOff x="4855953" y="-2833465"/>
            <a:chExt cx="8948964" cy="12105059"/>
          </a:xfrm>
        </p:grpSpPr>
        <p:sp>
          <p:nvSpPr>
            <p:cNvPr id="24" name="Freeform 10">
              <a:extLst>
                <a:ext uri="{FF2B5EF4-FFF2-40B4-BE49-F238E27FC236}">
                  <a16:creationId xmlns:a16="http://schemas.microsoft.com/office/drawing/2014/main" id="{1E9DBB8D-CFFF-EA28-D9EF-9D9EC3812653}"/>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1">
              <a:extLst>
                <a:ext uri="{FF2B5EF4-FFF2-40B4-BE49-F238E27FC236}">
                  <a16:creationId xmlns:a16="http://schemas.microsoft.com/office/drawing/2014/main" id="{4D854C96-705B-045B-D43A-2CB2E24E8E56}"/>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2">
              <a:extLst>
                <a:ext uri="{FF2B5EF4-FFF2-40B4-BE49-F238E27FC236}">
                  <a16:creationId xmlns:a16="http://schemas.microsoft.com/office/drawing/2014/main" id="{6A93AC41-5DB6-0E8A-938B-BB34F5FDDEB5}"/>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 name="Group 93">
            <a:extLst>
              <a:ext uri="{FF2B5EF4-FFF2-40B4-BE49-F238E27FC236}">
                <a16:creationId xmlns:a16="http://schemas.microsoft.com/office/drawing/2014/main" id="{1C5C4B1E-67A2-D7A3-051A-12E9DE215943}"/>
              </a:ext>
            </a:extLst>
          </p:cNvPr>
          <p:cNvGrpSpPr/>
          <p:nvPr/>
        </p:nvGrpSpPr>
        <p:grpSpPr>
          <a:xfrm rot="5784297">
            <a:off x="-1126607" y="-3042290"/>
            <a:ext cx="4039236" cy="5463783"/>
            <a:chOff x="4855953" y="-2833465"/>
            <a:chExt cx="8948964" cy="12105059"/>
          </a:xfrm>
        </p:grpSpPr>
        <p:sp>
          <p:nvSpPr>
            <p:cNvPr id="28" name="Freeform 10">
              <a:extLst>
                <a:ext uri="{FF2B5EF4-FFF2-40B4-BE49-F238E27FC236}">
                  <a16:creationId xmlns:a16="http://schemas.microsoft.com/office/drawing/2014/main" id="{45F83EBA-DD61-418B-CAED-95E5B0AAEFDC}"/>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11">
              <a:extLst>
                <a:ext uri="{FF2B5EF4-FFF2-40B4-BE49-F238E27FC236}">
                  <a16:creationId xmlns:a16="http://schemas.microsoft.com/office/drawing/2014/main" id="{8C205B27-5839-CE3C-1217-09CEEEF2C75B}"/>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12">
              <a:extLst>
                <a:ext uri="{FF2B5EF4-FFF2-40B4-BE49-F238E27FC236}">
                  <a16:creationId xmlns:a16="http://schemas.microsoft.com/office/drawing/2014/main" id="{0D12A987-F04E-DE2B-D17A-AD21261C2D73}"/>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1" name="Group 93">
            <a:extLst>
              <a:ext uri="{FF2B5EF4-FFF2-40B4-BE49-F238E27FC236}">
                <a16:creationId xmlns:a16="http://schemas.microsoft.com/office/drawing/2014/main" id="{F1FD5BB2-5D69-7123-3961-10E783B02B63}"/>
              </a:ext>
            </a:extLst>
          </p:cNvPr>
          <p:cNvGrpSpPr/>
          <p:nvPr/>
        </p:nvGrpSpPr>
        <p:grpSpPr>
          <a:xfrm rot="5784297">
            <a:off x="10431098" y="-3683821"/>
            <a:ext cx="4039236" cy="5463783"/>
            <a:chOff x="4855953" y="-2833465"/>
            <a:chExt cx="8948964" cy="12105059"/>
          </a:xfrm>
        </p:grpSpPr>
        <p:sp>
          <p:nvSpPr>
            <p:cNvPr id="32" name="Freeform 10">
              <a:extLst>
                <a:ext uri="{FF2B5EF4-FFF2-40B4-BE49-F238E27FC236}">
                  <a16:creationId xmlns:a16="http://schemas.microsoft.com/office/drawing/2014/main" id="{02006D48-08C6-DE6D-51DE-16F2B9E89BF0}"/>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11">
              <a:extLst>
                <a:ext uri="{FF2B5EF4-FFF2-40B4-BE49-F238E27FC236}">
                  <a16:creationId xmlns:a16="http://schemas.microsoft.com/office/drawing/2014/main" id="{306A2702-9CC1-6EE1-8102-0B310C5B3D93}"/>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12">
              <a:extLst>
                <a:ext uri="{FF2B5EF4-FFF2-40B4-BE49-F238E27FC236}">
                  <a16:creationId xmlns:a16="http://schemas.microsoft.com/office/drawing/2014/main" id="{3DE4A48D-D588-7F85-1E6B-9A3B3C5A6925}"/>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5" name="Oval 24">
            <a:extLst>
              <a:ext uri="{FF2B5EF4-FFF2-40B4-BE49-F238E27FC236}">
                <a16:creationId xmlns:a16="http://schemas.microsoft.com/office/drawing/2014/main" id="{F3A54D77-21FF-E0F6-D9BC-052A89568467}"/>
              </a:ext>
            </a:extLst>
          </p:cNvPr>
          <p:cNvSpPr>
            <a:spLocks noChangeArrowheads="1"/>
          </p:cNvSpPr>
          <p:nvPr/>
        </p:nvSpPr>
        <p:spPr bwMode="auto">
          <a:xfrm>
            <a:off x="10434198" y="1549348"/>
            <a:ext cx="1152252" cy="1153690"/>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118">
            <a:extLst>
              <a:ext uri="{FF2B5EF4-FFF2-40B4-BE49-F238E27FC236}">
                <a16:creationId xmlns:a16="http://schemas.microsoft.com/office/drawing/2014/main" id="{432BD6B8-568F-4E8D-4E75-810654BB5247}"/>
              </a:ext>
            </a:extLst>
          </p:cNvPr>
          <p:cNvSpPr/>
          <p:nvPr/>
        </p:nvSpPr>
        <p:spPr>
          <a:xfrm>
            <a:off x="8096038" y="1756861"/>
            <a:ext cx="2914286" cy="738664"/>
          </a:xfrm>
          <a:prstGeom prst="rect">
            <a:avLst/>
          </a:prstGeom>
        </p:spPr>
        <p:txBody>
          <a:bodyPr wrap="square" lIns="0" tIns="0" rIns="0" bIns="0">
            <a:spAutoFit/>
          </a:bodyPr>
          <a:lstStyle/>
          <a:p>
            <a:pPr algn="ctr"/>
            <a:r>
              <a:rPr lang="en-US" sz="2400" b="1" i="1" dirty="0">
                <a:solidFill>
                  <a:srgbClr val="002060"/>
                </a:solidFill>
                <a:cs typeface="Segoe UI" panose="020B0502040204020203" pitchFamily="34" charset="0"/>
              </a:rPr>
              <a:t>Identity </a:t>
            </a:r>
            <a:br>
              <a:rPr lang="en-US" sz="2400" b="1" i="1" dirty="0">
                <a:solidFill>
                  <a:srgbClr val="002060"/>
                </a:solidFill>
                <a:cs typeface="Segoe UI" panose="020B0502040204020203" pitchFamily="34" charset="0"/>
              </a:rPr>
            </a:br>
            <a:r>
              <a:rPr lang="en-US" sz="2400" b="1" i="1" dirty="0">
                <a:solidFill>
                  <a:srgbClr val="002060"/>
                </a:solidFill>
                <a:cs typeface="Segoe UI" panose="020B0502040204020203" pitchFamily="34" charset="0"/>
              </a:rPr>
              <a:t>Clustering</a:t>
            </a:r>
          </a:p>
        </p:txBody>
      </p:sp>
      <p:sp>
        <p:nvSpPr>
          <p:cNvPr id="37" name="Oval 24">
            <a:extLst>
              <a:ext uri="{FF2B5EF4-FFF2-40B4-BE49-F238E27FC236}">
                <a16:creationId xmlns:a16="http://schemas.microsoft.com/office/drawing/2014/main" id="{E2A94895-E155-4CF6-1536-689306F1E6BB}"/>
              </a:ext>
            </a:extLst>
          </p:cNvPr>
          <p:cNvSpPr>
            <a:spLocks noChangeArrowheads="1"/>
          </p:cNvSpPr>
          <p:nvPr/>
        </p:nvSpPr>
        <p:spPr bwMode="auto">
          <a:xfrm>
            <a:off x="462913" y="1549348"/>
            <a:ext cx="1152252" cy="1153690"/>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118">
            <a:extLst>
              <a:ext uri="{FF2B5EF4-FFF2-40B4-BE49-F238E27FC236}">
                <a16:creationId xmlns:a16="http://schemas.microsoft.com/office/drawing/2014/main" id="{7551DC51-E2A2-3CA1-4A0C-866B1FD16ED3}"/>
              </a:ext>
            </a:extLst>
          </p:cNvPr>
          <p:cNvSpPr/>
          <p:nvPr/>
        </p:nvSpPr>
        <p:spPr>
          <a:xfrm>
            <a:off x="1201494" y="1756861"/>
            <a:ext cx="2914286" cy="738664"/>
          </a:xfrm>
          <a:prstGeom prst="rect">
            <a:avLst/>
          </a:prstGeom>
        </p:spPr>
        <p:txBody>
          <a:bodyPr wrap="square" lIns="0" tIns="0" rIns="0" bIns="0">
            <a:spAutoFit/>
          </a:bodyPr>
          <a:lstStyle/>
          <a:p>
            <a:pPr algn="ctr"/>
            <a:r>
              <a:rPr lang="en-US" sz="2400" b="1" i="1" dirty="0">
                <a:solidFill>
                  <a:srgbClr val="002060"/>
                </a:solidFill>
                <a:cs typeface="Segoe UI" panose="020B0502040204020203" pitchFamily="34" charset="0"/>
              </a:rPr>
              <a:t>Data </a:t>
            </a:r>
            <a:br>
              <a:rPr lang="en-US" sz="2400" b="1" i="1" dirty="0">
                <a:solidFill>
                  <a:srgbClr val="002060"/>
                </a:solidFill>
                <a:cs typeface="Segoe UI" panose="020B0502040204020203" pitchFamily="34" charset="0"/>
              </a:rPr>
            </a:br>
            <a:r>
              <a:rPr lang="en-US" sz="2400" b="1" i="1" dirty="0">
                <a:solidFill>
                  <a:srgbClr val="002060"/>
                </a:solidFill>
                <a:cs typeface="Segoe UI" panose="020B0502040204020203" pitchFamily="34" charset="0"/>
              </a:rPr>
              <a:t>Augmentation</a:t>
            </a:r>
          </a:p>
        </p:txBody>
      </p:sp>
      <p:grpSp>
        <p:nvGrpSpPr>
          <p:cNvPr id="20" name="Gruppo 19">
            <a:extLst>
              <a:ext uri="{FF2B5EF4-FFF2-40B4-BE49-F238E27FC236}">
                <a16:creationId xmlns:a16="http://schemas.microsoft.com/office/drawing/2014/main" id="{9990A04B-A4CD-8BDF-9C1F-74C5CCAB46CA}"/>
              </a:ext>
            </a:extLst>
          </p:cNvPr>
          <p:cNvGrpSpPr/>
          <p:nvPr/>
        </p:nvGrpSpPr>
        <p:grpSpPr>
          <a:xfrm>
            <a:off x="5391518" y="1061967"/>
            <a:ext cx="1428782" cy="1927259"/>
            <a:chOff x="6142968" y="2097008"/>
            <a:chExt cx="1525408" cy="2057597"/>
          </a:xfrm>
        </p:grpSpPr>
        <p:sp>
          <p:nvSpPr>
            <p:cNvPr id="18" name="Google Shape;799;p30">
              <a:extLst>
                <a:ext uri="{FF2B5EF4-FFF2-40B4-BE49-F238E27FC236}">
                  <a16:creationId xmlns:a16="http://schemas.microsoft.com/office/drawing/2014/main" id="{64184256-3E7B-EB37-0DFB-E8224AA091DC}"/>
                </a:ext>
              </a:extLst>
            </p:cNvPr>
            <p:cNvSpPr/>
            <p:nvPr/>
          </p:nvSpPr>
          <p:spPr>
            <a:xfrm>
              <a:off x="6142968" y="2097008"/>
              <a:ext cx="1525408" cy="2057597"/>
            </a:xfrm>
            <a:custGeom>
              <a:avLst/>
              <a:gdLst/>
              <a:ahLst/>
              <a:cxnLst/>
              <a:rect l="l" t="t" r="r" b="b"/>
              <a:pathLst>
                <a:path w="23409" h="31576" extrusionOk="0">
                  <a:moveTo>
                    <a:pt x="9643" y="24712"/>
                  </a:moveTo>
                  <a:lnTo>
                    <a:pt x="9643" y="24712"/>
                  </a:lnTo>
                  <a:cubicBezTo>
                    <a:pt x="9654" y="24715"/>
                    <a:pt x="9663" y="24718"/>
                    <a:pt x="9668" y="24718"/>
                  </a:cubicBezTo>
                  <a:cubicBezTo>
                    <a:pt x="9662" y="24716"/>
                    <a:pt x="9653" y="24714"/>
                    <a:pt x="9643" y="24712"/>
                  </a:cubicBezTo>
                  <a:close/>
                  <a:moveTo>
                    <a:pt x="0" y="1"/>
                  </a:moveTo>
                  <a:lnTo>
                    <a:pt x="0" y="8847"/>
                  </a:lnTo>
                  <a:cubicBezTo>
                    <a:pt x="0" y="8954"/>
                    <a:pt x="12" y="9049"/>
                    <a:pt x="12" y="9061"/>
                  </a:cubicBezTo>
                  <a:cubicBezTo>
                    <a:pt x="12" y="9061"/>
                    <a:pt x="12" y="9073"/>
                    <a:pt x="12" y="9073"/>
                  </a:cubicBezTo>
                  <a:cubicBezTo>
                    <a:pt x="92" y="9826"/>
                    <a:pt x="521" y="10275"/>
                    <a:pt x="1102" y="10275"/>
                  </a:cubicBezTo>
                  <a:cubicBezTo>
                    <a:pt x="1303" y="10275"/>
                    <a:pt x="1522" y="10222"/>
                    <a:pt x="1751" y="10109"/>
                  </a:cubicBezTo>
                  <a:cubicBezTo>
                    <a:pt x="1751" y="10109"/>
                    <a:pt x="3334" y="9335"/>
                    <a:pt x="4120" y="9335"/>
                  </a:cubicBezTo>
                  <a:cubicBezTo>
                    <a:pt x="5644" y="9335"/>
                    <a:pt x="6882" y="10716"/>
                    <a:pt x="6882" y="12431"/>
                  </a:cubicBezTo>
                  <a:cubicBezTo>
                    <a:pt x="6882" y="14133"/>
                    <a:pt x="5644" y="15514"/>
                    <a:pt x="4120" y="15514"/>
                  </a:cubicBezTo>
                  <a:cubicBezTo>
                    <a:pt x="3334" y="15514"/>
                    <a:pt x="1751" y="14740"/>
                    <a:pt x="1751" y="14740"/>
                  </a:cubicBezTo>
                  <a:cubicBezTo>
                    <a:pt x="1521" y="14627"/>
                    <a:pt x="1301" y="14573"/>
                    <a:pt x="1100" y="14573"/>
                  </a:cubicBezTo>
                  <a:cubicBezTo>
                    <a:pt x="500" y="14573"/>
                    <a:pt x="63" y="15051"/>
                    <a:pt x="0" y="15836"/>
                  </a:cubicBezTo>
                  <a:cubicBezTo>
                    <a:pt x="0" y="15848"/>
                    <a:pt x="0" y="15848"/>
                    <a:pt x="0" y="15860"/>
                  </a:cubicBezTo>
                  <a:lnTo>
                    <a:pt x="0" y="16038"/>
                  </a:lnTo>
                  <a:lnTo>
                    <a:pt x="0" y="24730"/>
                  </a:lnTo>
                  <a:lnTo>
                    <a:pt x="1703" y="24718"/>
                  </a:lnTo>
                  <a:lnTo>
                    <a:pt x="1703" y="24706"/>
                  </a:lnTo>
                  <a:lnTo>
                    <a:pt x="9418" y="24706"/>
                  </a:lnTo>
                  <a:cubicBezTo>
                    <a:pt x="9525" y="24706"/>
                    <a:pt x="9600" y="24706"/>
                    <a:pt x="9643" y="24712"/>
                  </a:cubicBezTo>
                  <a:lnTo>
                    <a:pt x="9643" y="24712"/>
                  </a:lnTo>
                  <a:cubicBezTo>
                    <a:pt x="9631" y="24709"/>
                    <a:pt x="9616" y="24706"/>
                    <a:pt x="9597" y="24706"/>
                  </a:cubicBezTo>
                  <a:lnTo>
                    <a:pt x="9609" y="24706"/>
                  </a:lnTo>
                  <a:cubicBezTo>
                    <a:pt x="10633" y="24801"/>
                    <a:pt x="11109" y="25539"/>
                    <a:pt x="10668" y="26444"/>
                  </a:cubicBezTo>
                  <a:cubicBezTo>
                    <a:pt x="10668" y="26444"/>
                    <a:pt x="9895" y="28016"/>
                    <a:pt x="9895" y="28814"/>
                  </a:cubicBezTo>
                  <a:cubicBezTo>
                    <a:pt x="9895" y="30338"/>
                    <a:pt x="11276" y="31576"/>
                    <a:pt x="12990" y="31576"/>
                  </a:cubicBezTo>
                  <a:cubicBezTo>
                    <a:pt x="14693" y="31576"/>
                    <a:pt x="16074" y="30338"/>
                    <a:pt x="16074" y="28814"/>
                  </a:cubicBezTo>
                  <a:cubicBezTo>
                    <a:pt x="16074" y="28016"/>
                    <a:pt x="15300" y="26444"/>
                    <a:pt x="15300" y="26444"/>
                  </a:cubicBezTo>
                  <a:cubicBezTo>
                    <a:pt x="14859" y="25539"/>
                    <a:pt x="15336" y="24789"/>
                    <a:pt x="16372" y="24706"/>
                  </a:cubicBezTo>
                  <a:lnTo>
                    <a:pt x="23408" y="24706"/>
                  </a:lnTo>
                  <a:lnTo>
                    <a:pt x="23408" y="10538"/>
                  </a:lnTo>
                  <a:cubicBezTo>
                    <a:pt x="23408" y="4715"/>
                    <a:pt x="18681" y="1"/>
                    <a:pt x="12859" y="1"/>
                  </a:cubicBezTo>
                  <a:close/>
                </a:path>
              </a:pathLst>
            </a:custGeom>
            <a:solidFill>
              <a:srgbClr val="8ADAD7"/>
            </a:solidFill>
            <a:ln>
              <a:noFill/>
            </a:ln>
          </p:spPr>
          <p:txBody>
            <a:bodyPr spcFirstLastPara="1" wrap="square" lIns="121900" tIns="121900" rIns="121900" bIns="121900" anchor="ctr" anchorCtr="0">
              <a:noAutofit/>
            </a:bodyPr>
            <a:lstStyle/>
            <a:p>
              <a:endParaRPr sz="2400"/>
            </a:p>
          </p:txBody>
        </p:sp>
        <p:pic>
          <p:nvPicPr>
            <p:cNvPr id="19" name="Immagine 18">
              <a:extLst>
                <a:ext uri="{FF2B5EF4-FFF2-40B4-BE49-F238E27FC236}">
                  <a16:creationId xmlns:a16="http://schemas.microsoft.com/office/drawing/2014/main" id="{63735677-0487-D5B0-ED45-DD111E446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7825" y="2534081"/>
              <a:ext cx="679377" cy="679377"/>
            </a:xfrm>
            <a:prstGeom prst="rect">
              <a:avLst/>
            </a:prstGeom>
          </p:spPr>
        </p:pic>
      </p:grpSp>
      <p:grpSp>
        <p:nvGrpSpPr>
          <p:cNvPr id="62" name="Gruppo 61">
            <a:extLst>
              <a:ext uri="{FF2B5EF4-FFF2-40B4-BE49-F238E27FC236}">
                <a16:creationId xmlns:a16="http://schemas.microsoft.com/office/drawing/2014/main" id="{FBF43EE0-7A37-D40B-3D0E-468768997635}"/>
              </a:ext>
            </a:extLst>
          </p:cNvPr>
          <p:cNvGrpSpPr/>
          <p:nvPr/>
        </p:nvGrpSpPr>
        <p:grpSpPr>
          <a:xfrm>
            <a:off x="842252" y="3292855"/>
            <a:ext cx="3273528" cy="3145300"/>
            <a:chOff x="441255" y="3131636"/>
            <a:chExt cx="3831939" cy="3642292"/>
          </a:xfrm>
        </p:grpSpPr>
        <p:pic>
          <p:nvPicPr>
            <p:cNvPr id="50" name="Immagine 49" descr="Immagine che contiene persona, ragazzo, interni, giovane&#10;&#10;Descrizione generata automaticamente">
              <a:extLst>
                <a:ext uri="{FF2B5EF4-FFF2-40B4-BE49-F238E27FC236}">
                  <a16:creationId xmlns:a16="http://schemas.microsoft.com/office/drawing/2014/main" id="{D3EC4E3F-9320-7B7A-EB71-07D545F366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256" y="3131638"/>
              <a:ext cx="1072243" cy="1072243"/>
            </a:xfrm>
            <a:prstGeom prst="rect">
              <a:avLst/>
            </a:prstGeom>
          </p:spPr>
        </p:pic>
        <p:pic>
          <p:nvPicPr>
            <p:cNvPr id="51" name="Immagine 50" descr="Immagine che contiene persona, ragazzo, interni, giovane&#10;&#10;Descrizione generata automaticamente">
              <a:extLst>
                <a:ext uri="{FF2B5EF4-FFF2-40B4-BE49-F238E27FC236}">
                  <a16:creationId xmlns:a16="http://schemas.microsoft.com/office/drawing/2014/main" id="{E664FD5F-0B9D-6720-BE8B-42D57530C9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814507" y="3131637"/>
              <a:ext cx="1072243" cy="1072243"/>
            </a:xfrm>
            <a:prstGeom prst="rect">
              <a:avLst/>
            </a:prstGeom>
          </p:spPr>
        </p:pic>
        <p:pic>
          <p:nvPicPr>
            <p:cNvPr id="53" name="Immagine 52" descr="Immagine che contiene persona, ragazzo, interni, giovane&#10;&#10;Descrizione generata automaticamente">
              <a:extLst>
                <a:ext uri="{FF2B5EF4-FFF2-40B4-BE49-F238E27FC236}">
                  <a16:creationId xmlns:a16="http://schemas.microsoft.com/office/drawing/2014/main" id="{4C798C95-AF33-DEF8-1F4D-32119EE89D53}"/>
                </a:ext>
              </a:extLst>
            </p:cNvPr>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200951" y="3131636"/>
              <a:ext cx="1072243" cy="1072243"/>
            </a:xfrm>
            <a:prstGeom prst="rect">
              <a:avLst/>
            </a:prstGeom>
          </p:spPr>
        </p:pic>
        <p:pic>
          <p:nvPicPr>
            <p:cNvPr id="55" name="Immagine 54" descr="Immagine che contiene persona, ragazzo, interni, giovane&#10;&#10;Descrizione generata automaticamente">
              <a:extLst>
                <a:ext uri="{FF2B5EF4-FFF2-40B4-BE49-F238E27FC236}">
                  <a16:creationId xmlns:a16="http://schemas.microsoft.com/office/drawing/2014/main" id="{4CAE13D3-AD31-6EB8-36CA-DA6F69D490C5}"/>
                </a:ext>
              </a:extLst>
            </p:cNvPr>
            <p:cNvPicPr>
              <a:picLocks noChangeAspect="1"/>
            </p:cNvPicPr>
            <p:nvPr/>
          </p:nvPicPr>
          <p:blipFill>
            <a:blip r:embed="rId6">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441255" y="4416236"/>
              <a:ext cx="1072243" cy="1072243"/>
            </a:xfrm>
            <a:prstGeom prst="rect">
              <a:avLst/>
            </a:prstGeom>
          </p:spPr>
        </p:pic>
        <p:pic>
          <p:nvPicPr>
            <p:cNvPr id="57" name="Immagine 56" descr="Immagine che contiene persona, ragazzo, interni, giovane&#10;&#10;Descrizione generata automaticamente">
              <a:extLst>
                <a:ext uri="{FF2B5EF4-FFF2-40B4-BE49-F238E27FC236}">
                  <a16:creationId xmlns:a16="http://schemas.microsoft.com/office/drawing/2014/main" id="{D9501018-B722-7EBA-FB6B-045409864474}"/>
                </a:ext>
              </a:extLst>
            </p:cNvPr>
            <p:cNvPicPr>
              <a:picLocks noChangeAspect="1"/>
            </p:cNvPicPr>
            <p:nvPr/>
          </p:nvPicPr>
          <p:blipFill>
            <a:blip r:embed="rId8">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1814507" y="4416235"/>
              <a:ext cx="1072243" cy="1072243"/>
            </a:xfrm>
            <a:prstGeom prst="rect">
              <a:avLst/>
            </a:prstGeom>
          </p:spPr>
        </p:pic>
        <p:pic>
          <p:nvPicPr>
            <p:cNvPr id="58" name="Immagine 57" descr="Immagine che contiene persona, ragazzo, interni, giovane&#10;&#10;Descrizione generata automaticamente">
              <a:extLst>
                <a:ext uri="{FF2B5EF4-FFF2-40B4-BE49-F238E27FC236}">
                  <a16:creationId xmlns:a16="http://schemas.microsoft.com/office/drawing/2014/main" id="{DA97A962-3148-198F-ECBE-90C2BBE4C5CA}"/>
                </a:ext>
              </a:extLst>
            </p:cNvPr>
            <p:cNvPicPr>
              <a:picLocks noChangeAspect="1"/>
            </p:cNvPicPr>
            <p:nvPr/>
          </p:nvPicPr>
          <p:blipFill>
            <a:blip r:embed="rId9">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00950" y="4445972"/>
              <a:ext cx="1072243" cy="1072243"/>
            </a:xfrm>
            <a:prstGeom prst="rect">
              <a:avLst/>
            </a:prstGeom>
          </p:spPr>
        </p:pic>
        <p:pic>
          <p:nvPicPr>
            <p:cNvPr id="59" name="Immagine 58" descr="Immagine che contiene persona, ragazzo, interni, giovane&#10;&#10;Descrizione generata automaticamente">
              <a:extLst>
                <a:ext uri="{FF2B5EF4-FFF2-40B4-BE49-F238E27FC236}">
                  <a16:creationId xmlns:a16="http://schemas.microsoft.com/office/drawing/2014/main" id="{04E3B512-F47D-A51A-1D2A-3494051AA512}"/>
                </a:ext>
              </a:extLst>
            </p:cNvPr>
            <p:cNvPicPr>
              <a:picLocks noChangeAspect="1"/>
            </p:cNvPicPr>
            <p:nvPr/>
          </p:nvPicPr>
          <p:blipFill>
            <a:blip r:embed="rId10">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tretch>
              <a:fillRect/>
            </a:stretch>
          </p:blipFill>
          <p:spPr>
            <a:xfrm>
              <a:off x="441255" y="5700834"/>
              <a:ext cx="1072243" cy="1072243"/>
            </a:xfrm>
            <a:prstGeom prst="rect">
              <a:avLst/>
            </a:prstGeom>
          </p:spPr>
        </p:pic>
        <p:pic>
          <p:nvPicPr>
            <p:cNvPr id="60" name="Immagine 59" descr="Immagine che contiene persona, ragazzo, interni, giovane&#10;&#10;Descrizione generata automaticamente">
              <a:extLst>
                <a:ext uri="{FF2B5EF4-FFF2-40B4-BE49-F238E27FC236}">
                  <a16:creationId xmlns:a16="http://schemas.microsoft.com/office/drawing/2014/main" id="{B3B15663-C082-13B6-A012-F1834040B2F1}"/>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1814507" y="5701685"/>
              <a:ext cx="1072243" cy="1072243"/>
            </a:xfrm>
            <a:prstGeom prst="rect">
              <a:avLst/>
            </a:prstGeom>
          </p:spPr>
        </p:pic>
        <p:pic>
          <p:nvPicPr>
            <p:cNvPr id="61" name="Immagine 60" descr="Immagine che contiene persona, ragazzo, interni, giovane&#10;&#10;Descrizione generata automaticamente">
              <a:extLst>
                <a:ext uri="{FF2B5EF4-FFF2-40B4-BE49-F238E27FC236}">
                  <a16:creationId xmlns:a16="http://schemas.microsoft.com/office/drawing/2014/main" id="{851257CA-103B-44D2-B581-17A5B6F3B3CC}"/>
                </a:ext>
              </a:extLst>
            </p:cNvPr>
            <p:cNvPicPr>
              <a:picLocks noChangeAspect="1"/>
            </p:cNvPicPr>
            <p:nvPr/>
          </p:nvPicPr>
          <p:blipFill>
            <a:blip r:embed="rId11">
              <a:extLst>
                <a:ext uri="{BEBA8EAE-BF5A-486C-A8C5-ECC9F3942E4B}">
                  <a14:imgProps xmlns:a14="http://schemas.microsoft.com/office/drawing/2010/main">
                    <a14:imgLayer r:embed="rId7">
                      <a14:imgEffect>
                        <a14:artisticPaintStrokes/>
                      </a14:imgEffect>
                    </a14:imgLayer>
                  </a14:imgProps>
                </a:ext>
                <a:ext uri="{28A0092B-C50C-407E-A947-70E740481C1C}">
                  <a14:useLocalDpi xmlns:a14="http://schemas.microsoft.com/office/drawing/2010/main" val="0"/>
                </a:ext>
              </a:extLst>
            </a:blip>
            <a:stretch>
              <a:fillRect/>
            </a:stretch>
          </p:blipFill>
          <p:spPr>
            <a:xfrm>
              <a:off x="3200950" y="5700833"/>
              <a:ext cx="1072243" cy="1072243"/>
            </a:xfrm>
            <a:prstGeom prst="rect">
              <a:avLst/>
            </a:prstGeom>
          </p:spPr>
        </p:pic>
      </p:grpSp>
      <p:pic>
        <p:nvPicPr>
          <p:cNvPr id="960" name="Immagine 959">
            <a:extLst>
              <a:ext uri="{FF2B5EF4-FFF2-40B4-BE49-F238E27FC236}">
                <a16:creationId xmlns:a16="http://schemas.microsoft.com/office/drawing/2014/main" id="{AFCF9A0E-3ED4-B4CD-7A7B-E5A66DBC76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1086" y="1658240"/>
            <a:ext cx="935906" cy="935906"/>
          </a:xfrm>
          <a:prstGeom prst="rect">
            <a:avLst/>
          </a:prstGeom>
        </p:spPr>
      </p:pic>
      <p:pic>
        <p:nvPicPr>
          <p:cNvPr id="962" name="Immagine 961">
            <a:extLst>
              <a:ext uri="{FF2B5EF4-FFF2-40B4-BE49-F238E27FC236}">
                <a16:creationId xmlns:a16="http://schemas.microsoft.com/office/drawing/2014/main" id="{915D9999-81B6-3DEC-0728-B1BC0CABF3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26799" y="1746294"/>
            <a:ext cx="767049" cy="767049"/>
          </a:xfrm>
          <a:prstGeom prst="rect">
            <a:avLst/>
          </a:prstGeom>
        </p:spPr>
      </p:pic>
    </p:spTree>
    <p:extLst>
      <p:ext uri="{BB962C8B-B14F-4D97-AF65-F5344CB8AC3E}">
        <p14:creationId xmlns:p14="http://schemas.microsoft.com/office/powerpoint/2010/main" val="150561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Lexica - Google Chrome 2023-03-22 16-41-16">
            <a:hlinkClick r:id="" action="ppaction://media"/>
            <a:extLst>
              <a:ext uri="{FF2B5EF4-FFF2-40B4-BE49-F238E27FC236}">
                <a16:creationId xmlns:a16="http://schemas.microsoft.com/office/drawing/2014/main" id="{D18306AF-9499-CE36-265B-CAB43BABC477}"/>
              </a:ext>
            </a:extLst>
          </p:cNvPr>
          <p:cNvPicPr>
            <a:picLocks noChangeAspect="1"/>
          </p:cNvPicPr>
          <p:nvPr>
            <a:videoFile r:link="rId1"/>
            <p:extLst>
              <p:ext uri="{DAA4B4D4-6D71-4841-9C94-3DE7FCFB9230}">
                <p14:media xmlns:p14="http://schemas.microsoft.com/office/powerpoint/2010/main" r:embed="rId2">
                  <p14:trim st="4069" end="4041.7666"/>
                </p14:media>
              </p:ext>
            </p:extLst>
          </p:nvPr>
        </p:nvPicPr>
        <p:blipFill>
          <a:blip r:embed="rId4"/>
          <a:stretch>
            <a:fillRect/>
          </a:stretch>
        </p:blipFill>
        <p:spPr>
          <a:xfrm>
            <a:off x="-914401" y="-752832"/>
            <a:ext cx="14555769" cy="7732752"/>
          </a:xfrm>
          <a:prstGeom prst="rect">
            <a:avLst/>
          </a:prstGeom>
        </p:spPr>
      </p:pic>
    </p:spTree>
    <p:extLst>
      <p:ext uri="{BB962C8B-B14F-4D97-AF65-F5344CB8AC3E}">
        <p14:creationId xmlns:p14="http://schemas.microsoft.com/office/powerpoint/2010/main" val="96746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nthesia_sub">
            <a:hlinkClick r:id="" action="ppaction://media"/>
            <a:extLst>
              <a:ext uri="{FF2B5EF4-FFF2-40B4-BE49-F238E27FC236}">
                <a16:creationId xmlns:a16="http://schemas.microsoft.com/office/drawing/2014/main" id="{6F219A5A-8EED-1B98-AF9F-35E16A2542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6936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382CFC4-16E5-6505-63C9-7DB5F0B34E2D}"/>
              </a:ext>
            </a:extLst>
          </p:cNvPr>
          <p:cNvPicPr>
            <a:picLocks noChangeAspect="1"/>
          </p:cNvPicPr>
          <p:nvPr/>
        </p:nvPicPr>
        <p:blipFill>
          <a:blip r:embed="rId2"/>
          <a:stretch>
            <a:fillRect/>
          </a:stretch>
        </p:blipFill>
        <p:spPr>
          <a:xfrm>
            <a:off x="2203520" y="0"/>
            <a:ext cx="7784960" cy="6858000"/>
          </a:xfrm>
          <a:prstGeom prst="rect">
            <a:avLst/>
          </a:prstGeom>
        </p:spPr>
      </p:pic>
      <p:grpSp>
        <p:nvGrpSpPr>
          <p:cNvPr id="5" name="Group 93">
            <a:extLst>
              <a:ext uri="{FF2B5EF4-FFF2-40B4-BE49-F238E27FC236}">
                <a16:creationId xmlns:a16="http://schemas.microsoft.com/office/drawing/2014/main" id="{B35E0D03-0B2F-6DAF-23F9-0FC2BE1D26D7}"/>
              </a:ext>
            </a:extLst>
          </p:cNvPr>
          <p:cNvGrpSpPr/>
          <p:nvPr/>
        </p:nvGrpSpPr>
        <p:grpSpPr>
          <a:xfrm rot="3072499">
            <a:off x="9823631" y="844034"/>
            <a:ext cx="4736736" cy="6407275"/>
            <a:chOff x="4855953" y="-2833465"/>
            <a:chExt cx="8948964" cy="12105059"/>
          </a:xfrm>
        </p:grpSpPr>
        <p:sp>
          <p:nvSpPr>
            <p:cNvPr id="6" name="Freeform 10">
              <a:extLst>
                <a:ext uri="{FF2B5EF4-FFF2-40B4-BE49-F238E27FC236}">
                  <a16:creationId xmlns:a16="http://schemas.microsoft.com/office/drawing/2014/main" id="{FDD53945-1AC8-722B-60DC-2DAD019E7783}"/>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Freeform 11">
              <a:extLst>
                <a:ext uri="{FF2B5EF4-FFF2-40B4-BE49-F238E27FC236}">
                  <a16:creationId xmlns:a16="http://schemas.microsoft.com/office/drawing/2014/main" id="{A2D7BCB4-AC7C-6695-6F49-B34D1BDE8605}"/>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12">
              <a:extLst>
                <a:ext uri="{FF2B5EF4-FFF2-40B4-BE49-F238E27FC236}">
                  <a16:creationId xmlns:a16="http://schemas.microsoft.com/office/drawing/2014/main" id="{B84671D4-84DA-1A4F-8F70-7914A84F05C8}"/>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1" name="Group 93">
            <a:extLst>
              <a:ext uri="{FF2B5EF4-FFF2-40B4-BE49-F238E27FC236}">
                <a16:creationId xmlns:a16="http://schemas.microsoft.com/office/drawing/2014/main" id="{0135CDA0-BA8A-6C6D-269A-A36A18F3A8D2}"/>
              </a:ext>
            </a:extLst>
          </p:cNvPr>
          <p:cNvGrpSpPr/>
          <p:nvPr/>
        </p:nvGrpSpPr>
        <p:grpSpPr>
          <a:xfrm rot="3072499">
            <a:off x="-3136511" y="-1395074"/>
            <a:ext cx="4736736" cy="6407275"/>
            <a:chOff x="4855953" y="-2833465"/>
            <a:chExt cx="8948964" cy="12105059"/>
          </a:xfrm>
        </p:grpSpPr>
        <p:sp>
          <p:nvSpPr>
            <p:cNvPr id="13" name="Freeform 10">
              <a:extLst>
                <a:ext uri="{FF2B5EF4-FFF2-40B4-BE49-F238E27FC236}">
                  <a16:creationId xmlns:a16="http://schemas.microsoft.com/office/drawing/2014/main" id="{98F232D8-2288-3C62-D488-C6BB4350AB0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1">
              <a:extLst>
                <a:ext uri="{FF2B5EF4-FFF2-40B4-BE49-F238E27FC236}">
                  <a16:creationId xmlns:a16="http://schemas.microsoft.com/office/drawing/2014/main" id="{9E4AC415-0DEC-6BF2-3E58-6DE801AB8978}"/>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2">
              <a:extLst>
                <a:ext uri="{FF2B5EF4-FFF2-40B4-BE49-F238E27FC236}">
                  <a16:creationId xmlns:a16="http://schemas.microsoft.com/office/drawing/2014/main" id="{44CA83F5-6DF6-5393-5A6C-EA80FF591BFB}"/>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9" name="Rectangle 54">
            <a:extLst>
              <a:ext uri="{FF2B5EF4-FFF2-40B4-BE49-F238E27FC236}">
                <a16:creationId xmlns:a16="http://schemas.microsoft.com/office/drawing/2014/main" id="{DF939B55-2478-42F6-71FB-ED74F6E0CBF3}"/>
              </a:ext>
            </a:extLst>
          </p:cNvPr>
          <p:cNvSpPr/>
          <p:nvPr/>
        </p:nvSpPr>
        <p:spPr>
          <a:xfrm>
            <a:off x="232424" y="6492779"/>
            <a:ext cx="3536195" cy="246221"/>
          </a:xfrm>
          <a:prstGeom prst="rect">
            <a:avLst/>
          </a:prstGeom>
        </p:spPr>
        <p:txBody>
          <a:bodyPr wrap="square" lIns="0" tIns="0" rIns="0" bIns="0">
            <a:spAutoFit/>
          </a:bodyPr>
          <a:lstStyle/>
          <a:p>
            <a:r>
              <a:rPr lang="en-US" sz="1600" i="1" dirty="0">
                <a:solidFill>
                  <a:srgbClr val="002060"/>
                </a:solidFill>
                <a:latin typeface="+mj-lt"/>
                <a:cs typeface="Segoe UI" panose="020B0502040204020203" pitchFamily="34" charset="0"/>
              </a:rPr>
              <a:t>Davide Coccomini</a:t>
            </a:r>
          </a:p>
        </p:txBody>
      </p:sp>
    </p:spTree>
    <p:extLst>
      <p:ext uri="{BB962C8B-B14F-4D97-AF65-F5344CB8AC3E}">
        <p14:creationId xmlns:p14="http://schemas.microsoft.com/office/powerpoint/2010/main" val="24388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93">
            <a:extLst>
              <a:ext uri="{FF2B5EF4-FFF2-40B4-BE49-F238E27FC236}">
                <a16:creationId xmlns:a16="http://schemas.microsoft.com/office/drawing/2014/main" id="{DCC31FFC-B784-E40B-1409-B1F6BAE73EA5}"/>
              </a:ext>
            </a:extLst>
          </p:cNvPr>
          <p:cNvGrpSpPr/>
          <p:nvPr/>
        </p:nvGrpSpPr>
        <p:grpSpPr>
          <a:xfrm rot="18900000">
            <a:off x="4352343" y="843889"/>
            <a:ext cx="3856768" cy="5216963"/>
            <a:chOff x="4855953" y="-2833465"/>
            <a:chExt cx="8948964" cy="12105059"/>
          </a:xfrm>
        </p:grpSpPr>
        <p:sp>
          <p:nvSpPr>
            <p:cNvPr id="5" name="Freeform 10">
              <a:extLst>
                <a:ext uri="{FF2B5EF4-FFF2-40B4-BE49-F238E27FC236}">
                  <a16:creationId xmlns:a16="http://schemas.microsoft.com/office/drawing/2014/main" id="{53489E59-EDE8-CB8A-7541-4E0CC04F3E74}"/>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Freeform 11">
              <a:extLst>
                <a:ext uri="{FF2B5EF4-FFF2-40B4-BE49-F238E27FC236}">
                  <a16:creationId xmlns:a16="http://schemas.microsoft.com/office/drawing/2014/main" id="{C21B4B7F-7C92-180A-2A77-556C659E759A}"/>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Freeform 12">
              <a:extLst>
                <a:ext uri="{FF2B5EF4-FFF2-40B4-BE49-F238E27FC236}">
                  <a16:creationId xmlns:a16="http://schemas.microsoft.com/office/drawing/2014/main" id="{1AB95391-7018-6B4A-F3E8-1F83EF9247B5}"/>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1028" name="Picture 4" descr="Immagine">
            <a:extLst>
              <a:ext uri="{FF2B5EF4-FFF2-40B4-BE49-F238E27FC236}">
                <a16:creationId xmlns:a16="http://schemas.microsoft.com/office/drawing/2014/main" id="{CC59FFD8-F2F7-F2D3-3C97-0C341C9F1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721" y="509428"/>
            <a:ext cx="4705663" cy="58391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magine">
            <a:extLst>
              <a:ext uri="{FF2B5EF4-FFF2-40B4-BE49-F238E27FC236}">
                <a16:creationId xmlns:a16="http://schemas.microsoft.com/office/drawing/2014/main" id="{AFD3CB29-29CB-E48E-1359-7E73CBF90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6031" y="503109"/>
            <a:ext cx="4064762" cy="58454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4">
            <a:extLst>
              <a:ext uri="{FF2B5EF4-FFF2-40B4-BE49-F238E27FC236}">
                <a16:creationId xmlns:a16="http://schemas.microsoft.com/office/drawing/2014/main" id="{C50FE590-4A3A-0AAB-00F9-A144F2D863CB}"/>
              </a:ext>
            </a:extLst>
          </p:cNvPr>
          <p:cNvSpPr/>
          <p:nvPr/>
        </p:nvSpPr>
        <p:spPr>
          <a:xfrm>
            <a:off x="232424" y="6492779"/>
            <a:ext cx="3536195" cy="246221"/>
          </a:xfrm>
          <a:prstGeom prst="rect">
            <a:avLst/>
          </a:prstGeom>
        </p:spPr>
        <p:txBody>
          <a:bodyPr wrap="square" lIns="0" tIns="0" rIns="0" bIns="0">
            <a:spAutoFit/>
          </a:bodyPr>
          <a:lstStyle/>
          <a:p>
            <a:r>
              <a:rPr lang="en-US" sz="1600" i="1" dirty="0">
                <a:solidFill>
                  <a:srgbClr val="002060"/>
                </a:solidFill>
                <a:latin typeface="+mj-lt"/>
                <a:cs typeface="Segoe UI" panose="020B0502040204020203" pitchFamily="34" charset="0"/>
              </a:rPr>
              <a:t>Davide Coccomini</a:t>
            </a:r>
          </a:p>
        </p:txBody>
      </p:sp>
    </p:spTree>
    <p:extLst>
      <p:ext uri="{BB962C8B-B14F-4D97-AF65-F5344CB8AC3E}">
        <p14:creationId xmlns:p14="http://schemas.microsoft.com/office/powerpoint/2010/main" val="1807219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2A06BFE3-1AF2-4600-B03D-F0E56F7C8306}"/>
              </a:ext>
            </a:extLst>
          </p:cNvPr>
          <p:cNvSpPr/>
          <p:nvPr/>
        </p:nvSpPr>
        <p:spPr>
          <a:xfrm>
            <a:off x="-130629" y="0"/>
            <a:ext cx="12681858" cy="7162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pic>
        <p:nvPicPr>
          <p:cNvPr id="5" name="Face2Face_ Real-time Face Capture and Reenactment of RGB Videos (CVPR 2016 Oral) (online-video-cutter.com)">
            <a:hlinkClick r:id="" action="ppaction://media"/>
            <a:extLst>
              <a:ext uri="{FF2B5EF4-FFF2-40B4-BE49-F238E27FC236}">
                <a16:creationId xmlns:a16="http://schemas.microsoft.com/office/drawing/2014/main" id="{A42C7DB8-EC67-4932-A3B4-AE647F1476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3999" y="0"/>
            <a:ext cx="8958943" cy="6699765"/>
          </a:xfrm>
          <a:prstGeom prst="rect">
            <a:avLst/>
          </a:prstGeom>
        </p:spPr>
      </p:pic>
      <p:sp>
        <p:nvSpPr>
          <p:cNvPr id="27" name="Freeform 12">
            <a:extLst>
              <a:ext uri="{FF2B5EF4-FFF2-40B4-BE49-F238E27FC236}">
                <a16:creationId xmlns:a16="http://schemas.microsoft.com/office/drawing/2014/main" id="{1FA7F45E-B21C-4EC9-9EFB-2F70D5018804}"/>
              </a:ext>
            </a:extLst>
          </p:cNvPr>
          <p:cNvSpPr>
            <a:spLocks/>
          </p:cNvSpPr>
          <p:nvPr/>
        </p:nvSpPr>
        <p:spPr bwMode="auto">
          <a:xfrm rot="4705808">
            <a:off x="7378095" y="1100480"/>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2">
            <a:extLst>
              <a:ext uri="{FF2B5EF4-FFF2-40B4-BE49-F238E27FC236}">
                <a16:creationId xmlns:a16="http://schemas.microsoft.com/office/drawing/2014/main" id="{AFD791A3-CACE-4B5E-8504-FFE32C1B77C2}"/>
              </a:ext>
            </a:extLst>
          </p:cNvPr>
          <p:cNvSpPr>
            <a:spLocks/>
          </p:cNvSpPr>
          <p:nvPr/>
        </p:nvSpPr>
        <p:spPr bwMode="auto">
          <a:xfrm rot="9420272">
            <a:off x="-2722474" y="1035827"/>
            <a:ext cx="7570428"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1413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9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24">
            <a:extLst>
              <a:ext uri="{FF2B5EF4-FFF2-40B4-BE49-F238E27FC236}">
                <a16:creationId xmlns:a16="http://schemas.microsoft.com/office/drawing/2014/main" id="{2DB11C18-BA72-48EC-BB78-B54CB29DE8C7}"/>
              </a:ext>
            </a:extLst>
          </p:cNvPr>
          <p:cNvSpPr>
            <a:spLocks noChangeArrowheads="1"/>
          </p:cNvSpPr>
          <p:nvPr/>
        </p:nvSpPr>
        <p:spPr bwMode="auto">
          <a:xfrm>
            <a:off x="837921" y="4954533"/>
            <a:ext cx="1271588" cy="1273175"/>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Oval 24">
            <a:extLst>
              <a:ext uri="{FF2B5EF4-FFF2-40B4-BE49-F238E27FC236}">
                <a16:creationId xmlns:a16="http://schemas.microsoft.com/office/drawing/2014/main" id="{120CFDD0-C4B2-49F2-9B3D-848A705D0EFA}"/>
              </a:ext>
            </a:extLst>
          </p:cNvPr>
          <p:cNvSpPr>
            <a:spLocks noChangeArrowheads="1"/>
          </p:cNvSpPr>
          <p:nvPr/>
        </p:nvSpPr>
        <p:spPr bwMode="auto">
          <a:xfrm>
            <a:off x="5519076" y="3326507"/>
            <a:ext cx="1271588" cy="1273175"/>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Oval 24">
            <a:extLst>
              <a:ext uri="{FF2B5EF4-FFF2-40B4-BE49-F238E27FC236}">
                <a16:creationId xmlns:a16="http://schemas.microsoft.com/office/drawing/2014/main" id="{CECAAB7D-D96A-4AF8-B235-8CF723B8B38F}"/>
              </a:ext>
            </a:extLst>
          </p:cNvPr>
          <p:cNvSpPr>
            <a:spLocks noChangeArrowheads="1"/>
          </p:cNvSpPr>
          <p:nvPr/>
        </p:nvSpPr>
        <p:spPr bwMode="auto">
          <a:xfrm>
            <a:off x="837921" y="1693045"/>
            <a:ext cx="1271588" cy="1273175"/>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Parallelogram 3">
            <a:extLst>
              <a:ext uri="{FF2B5EF4-FFF2-40B4-BE49-F238E27FC236}">
                <a16:creationId xmlns:a16="http://schemas.microsoft.com/office/drawing/2014/main" id="{7CDCEA3D-DE36-4DE9-8324-CF5A320AD12A}"/>
              </a:ext>
            </a:extLst>
          </p:cNvPr>
          <p:cNvSpPr/>
          <p:nvPr/>
        </p:nvSpPr>
        <p:spPr>
          <a:xfrm>
            <a:off x="7531419" y="2"/>
            <a:ext cx="4660581" cy="6857998"/>
          </a:xfrm>
          <a:prstGeom prst="parallelogram">
            <a:avLst>
              <a:gd name="adj" fmla="val 0"/>
            </a:avLst>
          </a:prstGeom>
          <a:gradFill>
            <a:gsLst>
              <a:gs pos="0">
                <a:srgbClr val="7CEFD8"/>
              </a:gs>
              <a:gs pos="7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4" name="Rectangle 118">
            <a:extLst>
              <a:ext uri="{FF2B5EF4-FFF2-40B4-BE49-F238E27FC236}">
                <a16:creationId xmlns:a16="http://schemas.microsoft.com/office/drawing/2014/main" id="{5D332C80-4CEA-431F-9501-965FAC424998}"/>
              </a:ext>
            </a:extLst>
          </p:cNvPr>
          <p:cNvSpPr/>
          <p:nvPr/>
        </p:nvSpPr>
        <p:spPr>
          <a:xfrm>
            <a:off x="4258379" y="2191132"/>
            <a:ext cx="2914286" cy="276999"/>
          </a:xfrm>
          <a:prstGeom prst="rect">
            <a:avLst/>
          </a:prstGeom>
        </p:spPr>
        <p:txBody>
          <a:bodyPr wrap="square" lIns="0" tIns="0" rIns="0" bIns="0">
            <a:spAutoFit/>
          </a:bodyPr>
          <a:lstStyle/>
          <a:p>
            <a:r>
              <a:rPr lang="en-US" b="1" i="1" dirty="0">
                <a:solidFill>
                  <a:srgbClr val="002060"/>
                </a:solidFill>
                <a:latin typeface="+mj-lt"/>
                <a:cs typeface="Segoe UI" panose="020B0502040204020203" pitchFamily="34" charset="0"/>
              </a:rPr>
              <a:t>Destroy people reputation</a:t>
            </a:r>
          </a:p>
        </p:txBody>
      </p:sp>
      <p:sp>
        <p:nvSpPr>
          <p:cNvPr id="59" name="Rectangle 118">
            <a:extLst>
              <a:ext uri="{FF2B5EF4-FFF2-40B4-BE49-F238E27FC236}">
                <a16:creationId xmlns:a16="http://schemas.microsoft.com/office/drawing/2014/main" id="{B0384761-2D66-4888-ACFF-44FB68EC6C8D}"/>
              </a:ext>
            </a:extLst>
          </p:cNvPr>
          <p:cNvSpPr/>
          <p:nvPr/>
        </p:nvSpPr>
        <p:spPr>
          <a:xfrm>
            <a:off x="1127585" y="3824594"/>
            <a:ext cx="2914286" cy="276999"/>
          </a:xfrm>
          <a:prstGeom prst="rect">
            <a:avLst/>
          </a:prstGeom>
        </p:spPr>
        <p:txBody>
          <a:bodyPr wrap="square" lIns="0" tIns="0" rIns="0" bIns="0">
            <a:spAutoFit/>
          </a:bodyPr>
          <a:lstStyle/>
          <a:p>
            <a:r>
              <a:rPr lang="en-US" b="1" i="1" dirty="0">
                <a:solidFill>
                  <a:srgbClr val="002060"/>
                </a:solidFill>
                <a:latin typeface="+mj-lt"/>
                <a:cs typeface="Segoe UI" panose="020B0502040204020203" pitchFamily="34" charset="0"/>
              </a:rPr>
              <a:t>Undermine the justice system</a:t>
            </a:r>
          </a:p>
        </p:txBody>
      </p:sp>
      <p:pic>
        <p:nvPicPr>
          <p:cNvPr id="7" name="Elemento grafico 6">
            <a:extLst>
              <a:ext uri="{FF2B5EF4-FFF2-40B4-BE49-F238E27FC236}">
                <a16:creationId xmlns:a16="http://schemas.microsoft.com/office/drawing/2014/main" id="{ACBC9584-3FEC-410E-8610-32DFBEE97C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730" y="1874894"/>
            <a:ext cx="858345" cy="858345"/>
          </a:xfrm>
          <a:prstGeom prst="rect">
            <a:avLst/>
          </a:prstGeom>
        </p:spPr>
      </p:pic>
      <p:pic>
        <p:nvPicPr>
          <p:cNvPr id="16" name="Elemento grafico 15">
            <a:extLst>
              <a:ext uri="{FF2B5EF4-FFF2-40B4-BE49-F238E27FC236}">
                <a16:creationId xmlns:a16="http://schemas.microsoft.com/office/drawing/2014/main" id="{4E605B20-DC53-47FD-8821-7D3004AD77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15522" y="3501772"/>
            <a:ext cx="858345" cy="858345"/>
          </a:xfrm>
          <a:prstGeom prst="rect">
            <a:avLst/>
          </a:prstGeom>
        </p:spPr>
      </p:pic>
      <p:pic>
        <p:nvPicPr>
          <p:cNvPr id="24" name="Elemento grafico 23">
            <a:extLst>
              <a:ext uri="{FF2B5EF4-FFF2-40B4-BE49-F238E27FC236}">
                <a16:creationId xmlns:a16="http://schemas.microsoft.com/office/drawing/2014/main" id="{E056B4E5-D08E-4BCC-B25F-1529E64B49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319774">
            <a:off x="1052239" y="5161948"/>
            <a:ext cx="858346" cy="858346"/>
          </a:xfrm>
          <a:prstGeom prst="rect">
            <a:avLst/>
          </a:prstGeom>
        </p:spPr>
      </p:pic>
      <p:sp>
        <p:nvSpPr>
          <p:cNvPr id="63" name="TextBox 345">
            <a:extLst>
              <a:ext uri="{FF2B5EF4-FFF2-40B4-BE49-F238E27FC236}">
                <a16:creationId xmlns:a16="http://schemas.microsoft.com/office/drawing/2014/main" id="{E8FEB628-66F9-4D13-AD76-ED6AEF1B8A7F}"/>
              </a:ext>
            </a:extLst>
          </p:cNvPr>
          <p:cNvSpPr txBox="1"/>
          <p:nvPr/>
        </p:nvSpPr>
        <p:spPr>
          <a:xfrm>
            <a:off x="837921" y="215718"/>
            <a:ext cx="6640141" cy="615553"/>
          </a:xfrm>
          <a:prstGeom prst="rect">
            <a:avLst/>
          </a:prstGeom>
          <a:noFill/>
        </p:spPr>
        <p:txBody>
          <a:bodyPr wrap="square" lIns="0" tIns="0" rIns="0" bIns="0" rtlCol="0">
            <a:spAutoFit/>
          </a:bodyPr>
          <a:lstStyle/>
          <a:p>
            <a:pPr algn="ctr"/>
            <a:r>
              <a:rPr lang="it-IT" sz="4000" b="1" dirty="0" err="1">
                <a:solidFill>
                  <a:srgbClr val="002060"/>
                </a:solidFill>
                <a:latin typeface="Segoe UI" panose="020B0502040204020203" pitchFamily="34" charset="0"/>
                <a:cs typeface="Segoe UI" panose="020B0502040204020203" pitchFamily="34" charset="0"/>
              </a:rPr>
              <a:t>Deepfakes</a:t>
            </a:r>
            <a:endParaRPr lang="en-US" sz="4000" b="1" dirty="0">
              <a:solidFill>
                <a:srgbClr val="002060"/>
              </a:solidFill>
              <a:latin typeface="Segoe UI" panose="020B0502040204020203" pitchFamily="34" charset="0"/>
              <a:cs typeface="Segoe UI" panose="020B0502040204020203" pitchFamily="34" charset="0"/>
            </a:endParaRPr>
          </a:p>
        </p:txBody>
      </p:sp>
      <p:sp>
        <p:nvSpPr>
          <p:cNvPr id="65" name="TextBox 34">
            <a:extLst>
              <a:ext uri="{FF2B5EF4-FFF2-40B4-BE49-F238E27FC236}">
                <a16:creationId xmlns:a16="http://schemas.microsoft.com/office/drawing/2014/main" id="{93285132-D8BD-4EBD-8799-AA3D525C52A7}"/>
              </a:ext>
            </a:extLst>
          </p:cNvPr>
          <p:cNvSpPr txBox="1"/>
          <p:nvPr/>
        </p:nvSpPr>
        <p:spPr>
          <a:xfrm>
            <a:off x="1838395" y="831271"/>
            <a:ext cx="4635591" cy="246221"/>
          </a:xfrm>
          <a:prstGeom prst="rect">
            <a:avLst/>
          </a:prstGeom>
        </p:spPr>
        <p:txBody>
          <a:bodyPr wrap="square" lIns="0" tIns="0" rIns="0" bIns="0">
            <a:spAutoFit/>
          </a:bodyPr>
          <a:lstStyle>
            <a:defPPr>
              <a:defRPr lang="en-US"/>
            </a:defPPr>
            <a:lvl1pPr>
              <a:defRPr sz="1600" i="1">
                <a:solidFill>
                  <a:srgbClr val="002060"/>
                </a:solidFill>
                <a:latin typeface="+mj-lt"/>
                <a:cs typeface="Segoe UI" panose="020B0502040204020203" pitchFamily="34" charset="0"/>
              </a:defRPr>
            </a:lvl1pPr>
          </a:lstStyle>
          <a:p>
            <a:pPr algn="ctr"/>
            <a:r>
              <a:rPr lang="en-US"/>
              <a:t>Why should we care?</a:t>
            </a:r>
            <a:endParaRPr lang="en-US" dirty="0"/>
          </a:p>
        </p:txBody>
      </p:sp>
      <p:sp>
        <p:nvSpPr>
          <p:cNvPr id="66" name="Rectangle 118">
            <a:extLst>
              <a:ext uri="{FF2B5EF4-FFF2-40B4-BE49-F238E27FC236}">
                <a16:creationId xmlns:a16="http://schemas.microsoft.com/office/drawing/2014/main" id="{D73187FE-E20D-4B05-92F0-C96DBB0956D1}"/>
              </a:ext>
            </a:extLst>
          </p:cNvPr>
          <p:cNvSpPr/>
          <p:nvPr/>
        </p:nvSpPr>
        <p:spPr>
          <a:xfrm>
            <a:off x="3519072" y="5452620"/>
            <a:ext cx="3441927" cy="276999"/>
          </a:xfrm>
          <a:prstGeom prst="rect">
            <a:avLst/>
          </a:prstGeom>
        </p:spPr>
        <p:txBody>
          <a:bodyPr wrap="square" lIns="0" tIns="0" rIns="0" bIns="0">
            <a:spAutoFit/>
          </a:bodyPr>
          <a:lstStyle/>
          <a:p>
            <a:r>
              <a:rPr lang="en-US" b="1" i="1" dirty="0">
                <a:solidFill>
                  <a:srgbClr val="002060"/>
                </a:solidFill>
                <a:latin typeface="+mj-lt"/>
                <a:cs typeface="Segoe UI" panose="020B0502040204020203" pitchFamily="34" charset="0"/>
              </a:rPr>
              <a:t>Cause tensions between countries</a:t>
            </a:r>
          </a:p>
        </p:txBody>
      </p:sp>
      <p:pic>
        <p:nvPicPr>
          <p:cNvPr id="5" name="Immagine 4" descr="Immagine che contiene testo, diverso, vario, mucchio&#10;&#10;Descrizione generata automaticamente">
            <a:extLst>
              <a:ext uri="{FF2B5EF4-FFF2-40B4-BE49-F238E27FC236}">
                <a16:creationId xmlns:a16="http://schemas.microsoft.com/office/drawing/2014/main" id="{38AB63B2-29BE-42AF-83C7-1E8F05155039}"/>
              </a:ext>
            </a:extLst>
          </p:cNvPr>
          <p:cNvPicPr>
            <a:picLocks noChangeAspect="1"/>
          </p:cNvPicPr>
          <p:nvPr/>
        </p:nvPicPr>
        <p:blipFill>
          <a:blip r:embed="rId9">
            <a:alphaModFix amt="20000"/>
            <a:extLst>
              <a:ext uri="{28A0092B-C50C-407E-A947-70E740481C1C}">
                <a14:useLocalDpi xmlns:a14="http://schemas.microsoft.com/office/drawing/2010/main" val="0"/>
              </a:ext>
            </a:extLst>
          </a:blip>
          <a:stretch>
            <a:fillRect/>
          </a:stretch>
        </p:blipFill>
        <p:spPr>
          <a:xfrm>
            <a:off x="7555564" y="0"/>
            <a:ext cx="5333333" cy="6857143"/>
          </a:xfrm>
          <a:prstGeom prst="rect">
            <a:avLst/>
          </a:prstGeom>
        </p:spPr>
      </p:pic>
      <p:sp>
        <p:nvSpPr>
          <p:cNvPr id="2" name="Rectangle 54">
            <a:extLst>
              <a:ext uri="{FF2B5EF4-FFF2-40B4-BE49-F238E27FC236}">
                <a16:creationId xmlns:a16="http://schemas.microsoft.com/office/drawing/2014/main" id="{9489A4EB-A111-9578-AE41-6E88B9A06B8F}"/>
              </a:ext>
            </a:extLst>
          </p:cNvPr>
          <p:cNvSpPr/>
          <p:nvPr/>
        </p:nvSpPr>
        <p:spPr>
          <a:xfrm>
            <a:off x="232424" y="6492779"/>
            <a:ext cx="3536195" cy="246221"/>
          </a:xfrm>
          <a:prstGeom prst="rect">
            <a:avLst/>
          </a:prstGeom>
        </p:spPr>
        <p:txBody>
          <a:bodyPr wrap="square" lIns="0" tIns="0" rIns="0" bIns="0">
            <a:spAutoFit/>
          </a:bodyPr>
          <a:lstStyle/>
          <a:p>
            <a:r>
              <a:rPr lang="en-US" sz="1600" i="1" dirty="0">
                <a:solidFill>
                  <a:srgbClr val="002060"/>
                </a:solidFill>
                <a:latin typeface="+mj-lt"/>
                <a:cs typeface="Segoe UI" panose="020B0502040204020203" pitchFamily="34" charset="0"/>
              </a:rPr>
              <a:t>Davide Coccomini</a:t>
            </a:r>
          </a:p>
        </p:txBody>
      </p:sp>
    </p:spTree>
    <p:extLst>
      <p:ext uri="{BB962C8B-B14F-4D97-AF65-F5344CB8AC3E}">
        <p14:creationId xmlns:p14="http://schemas.microsoft.com/office/powerpoint/2010/main" val="139219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fade">
                                      <p:cBhvr>
                                        <p:cTn id="3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4" grpId="0"/>
      <p:bldP spid="59" grpId="0"/>
      <p:bldP spid="6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93">
            <a:extLst>
              <a:ext uri="{FF2B5EF4-FFF2-40B4-BE49-F238E27FC236}">
                <a16:creationId xmlns:a16="http://schemas.microsoft.com/office/drawing/2014/main" id="{E9BAC09A-19E6-2358-D5B2-6B9A967DE7C5}"/>
              </a:ext>
            </a:extLst>
          </p:cNvPr>
          <p:cNvGrpSpPr/>
          <p:nvPr/>
        </p:nvGrpSpPr>
        <p:grpSpPr>
          <a:xfrm rot="3072499">
            <a:off x="3834145" y="878972"/>
            <a:ext cx="4039236" cy="5463783"/>
            <a:chOff x="4855953" y="-2833465"/>
            <a:chExt cx="8948964" cy="12105059"/>
          </a:xfrm>
        </p:grpSpPr>
        <p:sp>
          <p:nvSpPr>
            <p:cNvPr id="39" name="Freeform 10">
              <a:extLst>
                <a:ext uri="{FF2B5EF4-FFF2-40B4-BE49-F238E27FC236}">
                  <a16:creationId xmlns:a16="http://schemas.microsoft.com/office/drawing/2014/main" id="{0663D992-BE5B-052A-7118-2B95FD7882B6}"/>
                </a:ext>
              </a:extLst>
            </p:cNvPr>
            <p:cNvSpPr>
              <a:spLocks/>
            </p:cNvSpPr>
            <p:nvPr/>
          </p:nvSpPr>
          <p:spPr bwMode="auto">
            <a:xfrm rot="9420272">
              <a:off x="4855953" y="-2246936"/>
              <a:ext cx="8673602" cy="11518530"/>
            </a:xfrm>
            <a:custGeom>
              <a:avLst/>
              <a:gdLst>
                <a:gd name="T0" fmla="*/ 1166 w 2492"/>
                <a:gd name="T1" fmla="*/ 2419 h 3315"/>
                <a:gd name="T2" fmla="*/ 243 w 2492"/>
                <a:gd name="T3" fmla="*/ 912 h 3315"/>
                <a:gd name="T4" fmla="*/ 449 w 2492"/>
                <a:gd name="T5" fmla="*/ 15 h 3315"/>
                <a:gd name="T6" fmla="*/ 766 w 2492"/>
                <a:gd name="T7" fmla="*/ 302 h 3315"/>
                <a:gd name="T8" fmla="*/ 1651 w 2492"/>
                <a:gd name="T9" fmla="*/ 481 h 3315"/>
                <a:gd name="T10" fmla="*/ 2239 w 2492"/>
                <a:gd name="T11" fmla="*/ 1238 h 3315"/>
                <a:gd name="T12" fmla="*/ 2186 w 2492"/>
                <a:gd name="T13" fmla="*/ 2201 h 3315"/>
                <a:gd name="T14" fmla="*/ 2165 w 2492"/>
                <a:gd name="T15" fmla="*/ 2928 h 3315"/>
                <a:gd name="T16" fmla="*/ 1400 w 2492"/>
                <a:gd name="T17" fmla="*/ 3100 h 3315"/>
                <a:gd name="T18" fmla="*/ 1166 w 2492"/>
                <a:gd name="T19" fmla="*/ 2419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2" h="3315">
                  <a:moveTo>
                    <a:pt x="1166" y="2419"/>
                  </a:moveTo>
                  <a:cubicBezTo>
                    <a:pt x="1505" y="1277"/>
                    <a:pt x="486" y="1533"/>
                    <a:pt x="243" y="912"/>
                  </a:cubicBezTo>
                  <a:cubicBezTo>
                    <a:pt x="0" y="292"/>
                    <a:pt x="291" y="31"/>
                    <a:pt x="449" y="15"/>
                  </a:cubicBezTo>
                  <a:cubicBezTo>
                    <a:pt x="607" y="0"/>
                    <a:pt x="716" y="54"/>
                    <a:pt x="766" y="302"/>
                  </a:cubicBezTo>
                  <a:cubicBezTo>
                    <a:pt x="817" y="551"/>
                    <a:pt x="1312" y="508"/>
                    <a:pt x="1651" y="481"/>
                  </a:cubicBezTo>
                  <a:cubicBezTo>
                    <a:pt x="1989" y="454"/>
                    <a:pt x="2492" y="733"/>
                    <a:pt x="2239" y="1238"/>
                  </a:cubicBezTo>
                  <a:cubicBezTo>
                    <a:pt x="1986" y="1743"/>
                    <a:pt x="2000" y="1716"/>
                    <a:pt x="2186" y="2201"/>
                  </a:cubicBezTo>
                  <a:cubicBezTo>
                    <a:pt x="2372" y="2685"/>
                    <a:pt x="2165" y="2928"/>
                    <a:pt x="2165" y="2928"/>
                  </a:cubicBezTo>
                  <a:cubicBezTo>
                    <a:pt x="2165" y="2928"/>
                    <a:pt x="1791" y="3315"/>
                    <a:pt x="1400" y="3100"/>
                  </a:cubicBezTo>
                  <a:cubicBezTo>
                    <a:pt x="1008" y="2885"/>
                    <a:pt x="1166" y="2419"/>
                    <a:pt x="1166" y="2419"/>
                  </a:cubicBezTo>
                  <a:close/>
                </a:path>
              </a:pathLst>
            </a:custGeom>
            <a:gradFill>
              <a:gsLst>
                <a:gs pos="0">
                  <a:srgbClr val="80DEDE"/>
                </a:gs>
                <a:gs pos="53500">
                  <a:srgbClr val="85C1E7"/>
                </a:gs>
                <a:gs pos="100000">
                  <a:srgbClr val="878CFF"/>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11">
              <a:extLst>
                <a:ext uri="{FF2B5EF4-FFF2-40B4-BE49-F238E27FC236}">
                  <a16:creationId xmlns:a16="http://schemas.microsoft.com/office/drawing/2014/main" id="{722EF7A4-1D01-D81A-8BDB-592F1BDDEED3}"/>
                </a:ext>
              </a:extLst>
            </p:cNvPr>
            <p:cNvSpPr>
              <a:spLocks/>
            </p:cNvSpPr>
            <p:nvPr/>
          </p:nvSpPr>
          <p:spPr bwMode="auto">
            <a:xfrm rot="9420272">
              <a:off x="5048022" y="-2833465"/>
              <a:ext cx="8756895" cy="10755934"/>
            </a:xfrm>
            <a:custGeom>
              <a:avLst/>
              <a:gdLst>
                <a:gd name="T0" fmla="*/ 1504 w 2516"/>
                <a:gd name="T1" fmla="*/ 2980 h 3095"/>
                <a:gd name="T2" fmla="*/ 2237 w 2516"/>
                <a:gd name="T3" fmla="*/ 2283 h 3095"/>
                <a:gd name="T4" fmla="*/ 1468 w 2516"/>
                <a:gd name="T5" fmla="*/ 1052 h 3095"/>
                <a:gd name="T6" fmla="*/ 979 w 2516"/>
                <a:gd name="T7" fmla="*/ 648 h 3095"/>
                <a:gd name="T8" fmla="*/ 411 w 2516"/>
                <a:gd name="T9" fmla="*/ 195 h 3095"/>
                <a:gd name="T10" fmla="*/ 397 w 2516"/>
                <a:gd name="T11" fmla="*/ 1117 h 3095"/>
                <a:gd name="T12" fmla="*/ 194 w 2516"/>
                <a:gd name="T13" fmla="*/ 1767 h 3095"/>
                <a:gd name="T14" fmla="*/ 866 w 2516"/>
                <a:gd name="T15" fmla="*/ 2349 h 3095"/>
                <a:gd name="T16" fmla="*/ 1275 w 2516"/>
                <a:gd name="T17" fmla="*/ 2766 h 3095"/>
                <a:gd name="T18" fmla="*/ 1504 w 2516"/>
                <a:gd name="T19" fmla="*/ 2980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3095">
                  <a:moveTo>
                    <a:pt x="1504" y="2980"/>
                  </a:moveTo>
                  <a:cubicBezTo>
                    <a:pt x="1504" y="2980"/>
                    <a:pt x="1958" y="3095"/>
                    <a:pt x="2237" y="2283"/>
                  </a:cubicBezTo>
                  <a:cubicBezTo>
                    <a:pt x="2516" y="1472"/>
                    <a:pt x="1745" y="1159"/>
                    <a:pt x="1468" y="1052"/>
                  </a:cubicBezTo>
                  <a:cubicBezTo>
                    <a:pt x="1191" y="945"/>
                    <a:pt x="1126" y="907"/>
                    <a:pt x="979" y="648"/>
                  </a:cubicBezTo>
                  <a:cubicBezTo>
                    <a:pt x="832" y="389"/>
                    <a:pt x="822" y="0"/>
                    <a:pt x="411" y="195"/>
                  </a:cubicBezTo>
                  <a:cubicBezTo>
                    <a:pt x="0" y="391"/>
                    <a:pt x="384" y="948"/>
                    <a:pt x="397" y="1117"/>
                  </a:cubicBezTo>
                  <a:cubicBezTo>
                    <a:pt x="411" y="1286"/>
                    <a:pt x="128" y="1580"/>
                    <a:pt x="194" y="1767"/>
                  </a:cubicBezTo>
                  <a:cubicBezTo>
                    <a:pt x="259" y="1954"/>
                    <a:pt x="273" y="2154"/>
                    <a:pt x="866" y="2349"/>
                  </a:cubicBezTo>
                  <a:cubicBezTo>
                    <a:pt x="866" y="2349"/>
                    <a:pt x="1186" y="2374"/>
                    <a:pt x="1275" y="2766"/>
                  </a:cubicBezTo>
                  <a:cubicBezTo>
                    <a:pt x="1275" y="2766"/>
                    <a:pt x="1340" y="2988"/>
                    <a:pt x="1504" y="2980"/>
                  </a:cubicBezTo>
                  <a:close/>
                </a:path>
              </a:pathLst>
            </a:custGeom>
            <a:gradFill>
              <a:gsLst>
                <a:gs pos="0">
                  <a:srgbClr val="7CEFD8"/>
                </a:gs>
                <a:gs pos="51000">
                  <a:srgbClr val="6672E4"/>
                </a:gs>
                <a:gs pos="100000">
                  <a:srgbClr val="882BE5"/>
                </a:gs>
              </a:gsLst>
              <a:lin ang="5400000" scaled="1"/>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12">
              <a:extLst>
                <a:ext uri="{FF2B5EF4-FFF2-40B4-BE49-F238E27FC236}">
                  <a16:creationId xmlns:a16="http://schemas.microsoft.com/office/drawing/2014/main" id="{08172460-F881-8BEE-514D-3876CBC86824}"/>
                </a:ext>
              </a:extLst>
            </p:cNvPr>
            <p:cNvSpPr>
              <a:spLocks/>
            </p:cNvSpPr>
            <p:nvPr/>
          </p:nvSpPr>
          <p:spPr bwMode="auto">
            <a:xfrm rot="9420272">
              <a:off x="5218812" y="-1993837"/>
              <a:ext cx="7570427" cy="10122905"/>
            </a:xfrm>
            <a:custGeom>
              <a:avLst/>
              <a:gdLst>
                <a:gd name="T0" fmla="*/ 1896 w 2175"/>
                <a:gd name="T1" fmla="*/ 2283 h 2913"/>
                <a:gd name="T2" fmla="*/ 1467 w 2175"/>
                <a:gd name="T3" fmla="*/ 2913 h 2913"/>
                <a:gd name="T4" fmla="*/ 1250 w 2175"/>
                <a:gd name="T5" fmla="*/ 2849 h 2913"/>
                <a:gd name="T6" fmla="*/ 1016 w 2175"/>
                <a:gd name="T7" fmla="*/ 2168 h 2913"/>
                <a:gd name="T8" fmla="*/ 93 w 2175"/>
                <a:gd name="T9" fmla="*/ 661 h 2913"/>
                <a:gd name="T10" fmla="*/ 0 w 2175"/>
                <a:gd name="T11" fmla="*/ 238 h 2913"/>
                <a:gd name="T12" fmla="*/ 70 w 2175"/>
                <a:gd name="T13" fmla="*/ 195 h 2913"/>
                <a:gd name="T14" fmla="*/ 638 w 2175"/>
                <a:gd name="T15" fmla="*/ 648 h 2913"/>
                <a:gd name="T16" fmla="*/ 1127 w 2175"/>
                <a:gd name="T17" fmla="*/ 1052 h 2913"/>
                <a:gd name="T18" fmla="*/ 1896 w 2175"/>
                <a:gd name="T19" fmla="*/ 2283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5" h="2913">
                  <a:moveTo>
                    <a:pt x="1896" y="2283"/>
                  </a:moveTo>
                  <a:cubicBezTo>
                    <a:pt x="1770" y="2651"/>
                    <a:pt x="1607" y="2829"/>
                    <a:pt x="1467" y="2913"/>
                  </a:cubicBezTo>
                  <a:cubicBezTo>
                    <a:pt x="1397" y="2909"/>
                    <a:pt x="1324" y="2889"/>
                    <a:pt x="1250" y="2849"/>
                  </a:cubicBezTo>
                  <a:cubicBezTo>
                    <a:pt x="858" y="2634"/>
                    <a:pt x="1016" y="2168"/>
                    <a:pt x="1016" y="2168"/>
                  </a:cubicBezTo>
                  <a:cubicBezTo>
                    <a:pt x="1354" y="1026"/>
                    <a:pt x="336" y="1282"/>
                    <a:pt x="93" y="661"/>
                  </a:cubicBezTo>
                  <a:cubicBezTo>
                    <a:pt x="28" y="495"/>
                    <a:pt x="1" y="354"/>
                    <a:pt x="0" y="238"/>
                  </a:cubicBezTo>
                  <a:cubicBezTo>
                    <a:pt x="20" y="222"/>
                    <a:pt x="44" y="208"/>
                    <a:pt x="70" y="195"/>
                  </a:cubicBezTo>
                  <a:cubicBezTo>
                    <a:pt x="481" y="0"/>
                    <a:pt x="491" y="389"/>
                    <a:pt x="638" y="648"/>
                  </a:cubicBezTo>
                  <a:cubicBezTo>
                    <a:pt x="785" y="907"/>
                    <a:pt x="850" y="945"/>
                    <a:pt x="1127" y="1052"/>
                  </a:cubicBezTo>
                  <a:cubicBezTo>
                    <a:pt x="1404" y="1159"/>
                    <a:pt x="2175" y="1472"/>
                    <a:pt x="1896" y="2283"/>
                  </a:cubicBezTo>
                  <a:close/>
                </a:path>
              </a:pathLst>
            </a:custGeom>
            <a:gradFill>
              <a:gsLst>
                <a:gs pos="100000">
                  <a:srgbClr val="7CEFD8"/>
                </a:gs>
                <a:gs pos="19000">
                  <a:srgbClr val="6672E4"/>
                </a:gs>
                <a:gs pos="0">
                  <a:srgbClr val="882BE5"/>
                </a:gs>
              </a:gsLst>
              <a:lin ang="102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extBox 345">
            <a:extLst>
              <a:ext uri="{FF2B5EF4-FFF2-40B4-BE49-F238E27FC236}">
                <a16:creationId xmlns:a16="http://schemas.microsoft.com/office/drawing/2014/main" id="{912B627D-75DE-5502-D4CB-6D23DC2066AD}"/>
              </a:ext>
            </a:extLst>
          </p:cNvPr>
          <p:cNvSpPr txBox="1"/>
          <p:nvPr/>
        </p:nvSpPr>
        <p:spPr>
          <a:xfrm>
            <a:off x="1758079" y="215718"/>
            <a:ext cx="8675841" cy="615553"/>
          </a:xfrm>
          <a:prstGeom prst="rect">
            <a:avLst/>
          </a:prstGeom>
          <a:noFill/>
        </p:spPr>
        <p:txBody>
          <a:bodyPr wrap="square" lIns="0" tIns="0" rIns="0" bIns="0" rtlCol="0">
            <a:spAutoFit/>
          </a:bodyPr>
          <a:lstStyle/>
          <a:p>
            <a:pPr algn="ctr"/>
            <a:r>
              <a:rPr lang="it-IT" sz="4000" b="1" dirty="0">
                <a:solidFill>
                  <a:srgbClr val="002060"/>
                </a:solidFill>
                <a:latin typeface="Segoe UI" panose="020B0502040204020203" pitchFamily="34" charset="0"/>
                <a:cs typeface="Segoe UI" panose="020B0502040204020203" pitchFamily="34" charset="0"/>
              </a:rPr>
              <a:t>Challenges in Deepfake </a:t>
            </a:r>
            <a:r>
              <a:rPr lang="it-IT" sz="4000" b="1" dirty="0" err="1">
                <a:solidFill>
                  <a:srgbClr val="002060"/>
                </a:solidFill>
                <a:latin typeface="Segoe UI" panose="020B0502040204020203" pitchFamily="34" charset="0"/>
                <a:cs typeface="Segoe UI" panose="020B0502040204020203" pitchFamily="34" charset="0"/>
              </a:rPr>
              <a:t>Detection</a:t>
            </a:r>
            <a:endParaRPr lang="en-US" sz="4000" b="1" dirty="0">
              <a:solidFill>
                <a:srgbClr val="002060"/>
              </a:solidFill>
              <a:latin typeface="Segoe UI" panose="020B0502040204020203" pitchFamily="34" charset="0"/>
              <a:cs typeface="Segoe UI" panose="020B0502040204020203" pitchFamily="34" charset="0"/>
            </a:endParaRPr>
          </a:p>
        </p:txBody>
      </p:sp>
      <p:sp>
        <p:nvSpPr>
          <p:cNvPr id="3" name="Oval 24">
            <a:extLst>
              <a:ext uri="{FF2B5EF4-FFF2-40B4-BE49-F238E27FC236}">
                <a16:creationId xmlns:a16="http://schemas.microsoft.com/office/drawing/2014/main" id="{C3D847DB-65EE-05F3-01C9-F068467E87FD}"/>
              </a:ext>
            </a:extLst>
          </p:cNvPr>
          <p:cNvSpPr>
            <a:spLocks noChangeArrowheads="1"/>
          </p:cNvSpPr>
          <p:nvPr/>
        </p:nvSpPr>
        <p:spPr bwMode="auto">
          <a:xfrm>
            <a:off x="250093" y="1382216"/>
            <a:ext cx="874892" cy="875984"/>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 name="Rectangle 118">
            <a:extLst>
              <a:ext uri="{FF2B5EF4-FFF2-40B4-BE49-F238E27FC236}">
                <a16:creationId xmlns:a16="http://schemas.microsoft.com/office/drawing/2014/main" id="{C50390B6-A7A4-2352-0C07-D6C67231599E}"/>
              </a:ext>
            </a:extLst>
          </p:cNvPr>
          <p:cNvSpPr/>
          <p:nvPr/>
        </p:nvSpPr>
        <p:spPr>
          <a:xfrm>
            <a:off x="1318786" y="1681708"/>
            <a:ext cx="2914286" cy="276999"/>
          </a:xfrm>
          <a:prstGeom prst="rect">
            <a:avLst/>
          </a:prstGeom>
        </p:spPr>
        <p:txBody>
          <a:bodyPr wrap="square" lIns="0" tIns="0" rIns="0" bIns="0">
            <a:spAutoFit/>
          </a:bodyPr>
          <a:lstStyle/>
          <a:p>
            <a:r>
              <a:rPr lang="en-US" b="1" i="1" dirty="0">
                <a:solidFill>
                  <a:srgbClr val="002060"/>
                </a:solidFill>
                <a:latin typeface="+mj-lt"/>
                <a:cs typeface="Segoe UI" panose="020B0502040204020203" pitchFamily="34" charset="0"/>
              </a:rPr>
              <a:t>Evolving Technology</a:t>
            </a:r>
          </a:p>
        </p:txBody>
      </p:sp>
      <p:sp>
        <p:nvSpPr>
          <p:cNvPr id="6" name="Oval 24">
            <a:extLst>
              <a:ext uri="{FF2B5EF4-FFF2-40B4-BE49-F238E27FC236}">
                <a16:creationId xmlns:a16="http://schemas.microsoft.com/office/drawing/2014/main" id="{5C050A98-B843-15E0-AE20-E9A0E6385F5C}"/>
              </a:ext>
            </a:extLst>
          </p:cNvPr>
          <p:cNvSpPr>
            <a:spLocks noChangeArrowheads="1"/>
          </p:cNvSpPr>
          <p:nvPr/>
        </p:nvSpPr>
        <p:spPr bwMode="auto">
          <a:xfrm>
            <a:off x="250093" y="2670645"/>
            <a:ext cx="874892" cy="875984"/>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Rectangle 118">
            <a:extLst>
              <a:ext uri="{FF2B5EF4-FFF2-40B4-BE49-F238E27FC236}">
                <a16:creationId xmlns:a16="http://schemas.microsoft.com/office/drawing/2014/main" id="{E06ED8F8-3A74-87B6-D38B-627E7F77C18D}"/>
              </a:ext>
            </a:extLst>
          </p:cNvPr>
          <p:cNvSpPr/>
          <p:nvPr/>
        </p:nvSpPr>
        <p:spPr>
          <a:xfrm>
            <a:off x="1318786" y="2970137"/>
            <a:ext cx="2914286" cy="276999"/>
          </a:xfrm>
          <a:prstGeom prst="rect">
            <a:avLst/>
          </a:prstGeom>
        </p:spPr>
        <p:txBody>
          <a:bodyPr wrap="square" lIns="0" tIns="0" rIns="0" bIns="0">
            <a:spAutoFit/>
          </a:bodyPr>
          <a:lstStyle/>
          <a:p>
            <a:r>
              <a:rPr lang="en-US" b="1" i="1" dirty="0">
                <a:solidFill>
                  <a:srgbClr val="002060"/>
                </a:solidFill>
                <a:latin typeface="+mj-lt"/>
                <a:cs typeface="Segoe UI" panose="020B0502040204020203" pitchFamily="34" charset="0"/>
              </a:rPr>
              <a:t>Lack of Generalization</a:t>
            </a:r>
          </a:p>
        </p:txBody>
      </p:sp>
      <p:sp>
        <p:nvSpPr>
          <p:cNvPr id="8" name="Oval 24">
            <a:extLst>
              <a:ext uri="{FF2B5EF4-FFF2-40B4-BE49-F238E27FC236}">
                <a16:creationId xmlns:a16="http://schemas.microsoft.com/office/drawing/2014/main" id="{524888F4-61C1-76B7-7BC5-8FF59A83C6CF}"/>
              </a:ext>
            </a:extLst>
          </p:cNvPr>
          <p:cNvSpPr>
            <a:spLocks noChangeArrowheads="1"/>
          </p:cNvSpPr>
          <p:nvPr/>
        </p:nvSpPr>
        <p:spPr bwMode="auto">
          <a:xfrm>
            <a:off x="250093" y="3981568"/>
            <a:ext cx="874892" cy="875984"/>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Rectangle 118">
            <a:extLst>
              <a:ext uri="{FF2B5EF4-FFF2-40B4-BE49-F238E27FC236}">
                <a16:creationId xmlns:a16="http://schemas.microsoft.com/office/drawing/2014/main" id="{5AEC5ED5-FAC2-3838-EFB3-58B686E6EAB9}"/>
              </a:ext>
            </a:extLst>
          </p:cNvPr>
          <p:cNvSpPr/>
          <p:nvPr/>
        </p:nvSpPr>
        <p:spPr>
          <a:xfrm>
            <a:off x="1318786" y="4281060"/>
            <a:ext cx="2914286" cy="276999"/>
          </a:xfrm>
          <a:prstGeom prst="rect">
            <a:avLst/>
          </a:prstGeom>
        </p:spPr>
        <p:txBody>
          <a:bodyPr wrap="square" lIns="0" tIns="0" rIns="0" bIns="0">
            <a:spAutoFit/>
          </a:bodyPr>
          <a:lstStyle/>
          <a:p>
            <a:r>
              <a:rPr lang="en-US" b="1" i="1" dirty="0">
                <a:solidFill>
                  <a:srgbClr val="002060"/>
                </a:solidFill>
                <a:latin typeface="+mj-lt"/>
                <a:cs typeface="Segoe UI" panose="020B0502040204020203" pitchFamily="34" charset="0"/>
              </a:rPr>
              <a:t>Data Availability</a:t>
            </a:r>
          </a:p>
        </p:txBody>
      </p:sp>
      <p:sp>
        <p:nvSpPr>
          <p:cNvPr id="10" name="Oval 24">
            <a:extLst>
              <a:ext uri="{FF2B5EF4-FFF2-40B4-BE49-F238E27FC236}">
                <a16:creationId xmlns:a16="http://schemas.microsoft.com/office/drawing/2014/main" id="{E5EA043F-ED95-30B6-7AA1-FFA672DB770C}"/>
              </a:ext>
            </a:extLst>
          </p:cNvPr>
          <p:cNvSpPr>
            <a:spLocks noChangeArrowheads="1"/>
          </p:cNvSpPr>
          <p:nvPr/>
        </p:nvSpPr>
        <p:spPr bwMode="auto">
          <a:xfrm>
            <a:off x="250093" y="5292491"/>
            <a:ext cx="874892" cy="875984"/>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118">
            <a:extLst>
              <a:ext uri="{FF2B5EF4-FFF2-40B4-BE49-F238E27FC236}">
                <a16:creationId xmlns:a16="http://schemas.microsoft.com/office/drawing/2014/main" id="{4D2EF0D5-440B-A0A9-F2E4-9B8C0FC0EDD6}"/>
              </a:ext>
            </a:extLst>
          </p:cNvPr>
          <p:cNvSpPr/>
          <p:nvPr/>
        </p:nvSpPr>
        <p:spPr>
          <a:xfrm>
            <a:off x="1318786" y="5591983"/>
            <a:ext cx="2914286" cy="276999"/>
          </a:xfrm>
          <a:prstGeom prst="rect">
            <a:avLst/>
          </a:prstGeom>
        </p:spPr>
        <p:txBody>
          <a:bodyPr wrap="square" lIns="0" tIns="0" rIns="0" bIns="0">
            <a:spAutoFit/>
          </a:bodyPr>
          <a:lstStyle/>
          <a:p>
            <a:r>
              <a:rPr lang="en-US" b="1" i="1" dirty="0">
                <a:solidFill>
                  <a:srgbClr val="002060"/>
                </a:solidFill>
                <a:latin typeface="+mj-lt"/>
                <a:cs typeface="Segoe UI" panose="020B0502040204020203" pitchFamily="34" charset="0"/>
              </a:rPr>
              <a:t>Computational Resources</a:t>
            </a:r>
          </a:p>
        </p:txBody>
      </p:sp>
      <p:sp>
        <p:nvSpPr>
          <p:cNvPr id="12" name="Oval 24">
            <a:extLst>
              <a:ext uri="{FF2B5EF4-FFF2-40B4-BE49-F238E27FC236}">
                <a16:creationId xmlns:a16="http://schemas.microsoft.com/office/drawing/2014/main" id="{2F25BCE9-E40F-A3CA-7B84-BF9677290409}"/>
              </a:ext>
            </a:extLst>
          </p:cNvPr>
          <p:cNvSpPr>
            <a:spLocks noChangeArrowheads="1"/>
          </p:cNvSpPr>
          <p:nvPr/>
        </p:nvSpPr>
        <p:spPr bwMode="auto">
          <a:xfrm>
            <a:off x="10629567" y="1359722"/>
            <a:ext cx="874892" cy="875984"/>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118">
            <a:extLst>
              <a:ext uri="{FF2B5EF4-FFF2-40B4-BE49-F238E27FC236}">
                <a16:creationId xmlns:a16="http://schemas.microsoft.com/office/drawing/2014/main" id="{3CD37CD8-96E3-435A-06E4-C4F5C355507E}"/>
              </a:ext>
            </a:extLst>
          </p:cNvPr>
          <p:cNvSpPr/>
          <p:nvPr/>
        </p:nvSpPr>
        <p:spPr>
          <a:xfrm>
            <a:off x="7508220" y="1659214"/>
            <a:ext cx="2914286" cy="276999"/>
          </a:xfrm>
          <a:prstGeom prst="rect">
            <a:avLst/>
          </a:prstGeom>
        </p:spPr>
        <p:txBody>
          <a:bodyPr wrap="square" lIns="0" tIns="0" rIns="0" bIns="0">
            <a:spAutoFit/>
          </a:bodyPr>
          <a:lstStyle/>
          <a:p>
            <a:pPr algn="r"/>
            <a:r>
              <a:rPr lang="en-US" b="1" i="1" dirty="0">
                <a:solidFill>
                  <a:srgbClr val="002060"/>
                </a:solidFill>
                <a:latin typeface="+mj-lt"/>
                <a:cs typeface="Segoe UI" panose="020B0502040204020203" pitchFamily="34" charset="0"/>
              </a:rPr>
              <a:t>Adversarial Attacks</a:t>
            </a:r>
          </a:p>
        </p:txBody>
      </p:sp>
      <p:sp>
        <p:nvSpPr>
          <p:cNvPr id="14" name="Oval 24">
            <a:extLst>
              <a:ext uri="{FF2B5EF4-FFF2-40B4-BE49-F238E27FC236}">
                <a16:creationId xmlns:a16="http://schemas.microsoft.com/office/drawing/2014/main" id="{65971674-1E44-B3C8-7937-6FE3541BF545}"/>
              </a:ext>
            </a:extLst>
          </p:cNvPr>
          <p:cNvSpPr>
            <a:spLocks noChangeArrowheads="1"/>
          </p:cNvSpPr>
          <p:nvPr/>
        </p:nvSpPr>
        <p:spPr bwMode="auto">
          <a:xfrm>
            <a:off x="10606055" y="2670645"/>
            <a:ext cx="874892" cy="875984"/>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118">
            <a:extLst>
              <a:ext uri="{FF2B5EF4-FFF2-40B4-BE49-F238E27FC236}">
                <a16:creationId xmlns:a16="http://schemas.microsoft.com/office/drawing/2014/main" id="{8BA16C6A-9180-E154-ECA4-168236934D69}"/>
              </a:ext>
            </a:extLst>
          </p:cNvPr>
          <p:cNvSpPr/>
          <p:nvPr/>
        </p:nvSpPr>
        <p:spPr>
          <a:xfrm>
            <a:off x="7484708" y="2970137"/>
            <a:ext cx="2914286" cy="276999"/>
          </a:xfrm>
          <a:prstGeom prst="rect">
            <a:avLst/>
          </a:prstGeom>
        </p:spPr>
        <p:txBody>
          <a:bodyPr wrap="square" lIns="0" tIns="0" rIns="0" bIns="0">
            <a:spAutoFit/>
          </a:bodyPr>
          <a:lstStyle/>
          <a:p>
            <a:pPr algn="r"/>
            <a:r>
              <a:rPr lang="en-US" b="1" i="1" dirty="0">
                <a:solidFill>
                  <a:srgbClr val="002060"/>
                </a:solidFill>
                <a:latin typeface="+mj-lt"/>
                <a:cs typeface="Segoe UI" panose="020B0502040204020203" pitchFamily="34" charset="0"/>
              </a:rPr>
              <a:t>Lack of Interpretability</a:t>
            </a:r>
          </a:p>
        </p:txBody>
      </p:sp>
      <p:sp>
        <p:nvSpPr>
          <p:cNvPr id="16" name="Oval 24">
            <a:extLst>
              <a:ext uri="{FF2B5EF4-FFF2-40B4-BE49-F238E27FC236}">
                <a16:creationId xmlns:a16="http://schemas.microsoft.com/office/drawing/2014/main" id="{A3ED59C6-2A79-6AA0-03FB-8A4319F494AB}"/>
              </a:ext>
            </a:extLst>
          </p:cNvPr>
          <p:cNvSpPr>
            <a:spLocks noChangeArrowheads="1"/>
          </p:cNvSpPr>
          <p:nvPr/>
        </p:nvSpPr>
        <p:spPr bwMode="auto">
          <a:xfrm>
            <a:off x="10606055" y="4050075"/>
            <a:ext cx="874892" cy="875984"/>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118">
            <a:extLst>
              <a:ext uri="{FF2B5EF4-FFF2-40B4-BE49-F238E27FC236}">
                <a16:creationId xmlns:a16="http://schemas.microsoft.com/office/drawing/2014/main" id="{CD0EB424-0705-46CE-9988-5C1DBDCDA7F8}"/>
              </a:ext>
            </a:extLst>
          </p:cNvPr>
          <p:cNvSpPr/>
          <p:nvPr/>
        </p:nvSpPr>
        <p:spPr>
          <a:xfrm>
            <a:off x="7484708" y="4349567"/>
            <a:ext cx="2914286" cy="276999"/>
          </a:xfrm>
          <a:prstGeom prst="rect">
            <a:avLst/>
          </a:prstGeom>
        </p:spPr>
        <p:txBody>
          <a:bodyPr wrap="square" lIns="0" tIns="0" rIns="0" bIns="0">
            <a:spAutoFit/>
          </a:bodyPr>
          <a:lstStyle/>
          <a:p>
            <a:pPr algn="r"/>
            <a:r>
              <a:rPr lang="en-US" b="1" i="1" dirty="0">
                <a:solidFill>
                  <a:srgbClr val="002060"/>
                </a:solidFill>
                <a:latin typeface="+mj-lt"/>
                <a:cs typeface="Segoe UI" panose="020B0502040204020203" pitchFamily="34" charset="0"/>
              </a:rPr>
              <a:t>No standards</a:t>
            </a:r>
          </a:p>
        </p:txBody>
      </p:sp>
      <p:sp>
        <p:nvSpPr>
          <p:cNvPr id="18" name="Oval 24">
            <a:extLst>
              <a:ext uri="{FF2B5EF4-FFF2-40B4-BE49-F238E27FC236}">
                <a16:creationId xmlns:a16="http://schemas.microsoft.com/office/drawing/2014/main" id="{D76A96B8-7CE6-6630-0DDF-A4E36EB0127B}"/>
              </a:ext>
            </a:extLst>
          </p:cNvPr>
          <p:cNvSpPr>
            <a:spLocks noChangeArrowheads="1"/>
          </p:cNvSpPr>
          <p:nvPr/>
        </p:nvSpPr>
        <p:spPr bwMode="auto">
          <a:xfrm>
            <a:off x="10606055" y="5292491"/>
            <a:ext cx="874892" cy="875984"/>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Rectangle 118">
            <a:extLst>
              <a:ext uri="{FF2B5EF4-FFF2-40B4-BE49-F238E27FC236}">
                <a16:creationId xmlns:a16="http://schemas.microsoft.com/office/drawing/2014/main" id="{2EAF4DC3-CE92-2CD8-309A-950A84C8D1F9}"/>
              </a:ext>
            </a:extLst>
          </p:cNvPr>
          <p:cNvSpPr/>
          <p:nvPr/>
        </p:nvSpPr>
        <p:spPr>
          <a:xfrm>
            <a:off x="7484708" y="5591983"/>
            <a:ext cx="2914286" cy="276999"/>
          </a:xfrm>
          <a:prstGeom prst="rect">
            <a:avLst/>
          </a:prstGeom>
        </p:spPr>
        <p:txBody>
          <a:bodyPr wrap="square" lIns="0" tIns="0" rIns="0" bIns="0">
            <a:spAutoFit/>
          </a:bodyPr>
          <a:lstStyle/>
          <a:p>
            <a:pPr algn="r"/>
            <a:r>
              <a:rPr lang="en-US" b="1" i="1" dirty="0">
                <a:solidFill>
                  <a:srgbClr val="002060"/>
                </a:solidFill>
                <a:latin typeface="+mj-lt"/>
                <a:cs typeface="Segoe UI" panose="020B0502040204020203" pitchFamily="34" charset="0"/>
              </a:rPr>
              <a:t>Real world situations</a:t>
            </a:r>
          </a:p>
        </p:txBody>
      </p:sp>
      <p:pic>
        <p:nvPicPr>
          <p:cNvPr id="23" name="Immagine 22" descr="Immagine che contiene testo&#10;&#10;Descrizione generata automaticamente">
            <a:extLst>
              <a:ext uri="{FF2B5EF4-FFF2-40B4-BE49-F238E27FC236}">
                <a16:creationId xmlns:a16="http://schemas.microsoft.com/office/drawing/2014/main" id="{FA5AE8C3-3F00-2E76-501F-2B488EBD2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4266" y="4251705"/>
            <a:ext cx="531502" cy="531502"/>
          </a:xfrm>
          <a:prstGeom prst="rect">
            <a:avLst/>
          </a:prstGeom>
        </p:spPr>
      </p:pic>
      <p:pic>
        <p:nvPicPr>
          <p:cNvPr id="25" name="Immagine 24" descr="Immagine che contiene edificio, finestra&#10;&#10;Descrizione generata automaticamente">
            <a:extLst>
              <a:ext uri="{FF2B5EF4-FFF2-40B4-BE49-F238E27FC236}">
                <a16:creationId xmlns:a16="http://schemas.microsoft.com/office/drawing/2014/main" id="{FB93B355-EDA5-EB12-8C30-128C956C0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4266" y="5479587"/>
            <a:ext cx="531502" cy="531502"/>
          </a:xfrm>
          <a:prstGeom prst="rect">
            <a:avLst/>
          </a:prstGeom>
        </p:spPr>
      </p:pic>
      <p:pic>
        <p:nvPicPr>
          <p:cNvPr id="27" name="Immagine 26">
            <a:extLst>
              <a:ext uri="{FF2B5EF4-FFF2-40B4-BE49-F238E27FC236}">
                <a16:creationId xmlns:a16="http://schemas.microsoft.com/office/drawing/2014/main" id="{D802A225-66A5-F946-18FA-FFE3CC1C27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4876" y="1546442"/>
            <a:ext cx="531502" cy="531502"/>
          </a:xfrm>
          <a:prstGeom prst="rect">
            <a:avLst/>
          </a:prstGeom>
        </p:spPr>
      </p:pic>
      <p:pic>
        <p:nvPicPr>
          <p:cNvPr id="29" name="Immagine 28">
            <a:extLst>
              <a:ext uri="{FF2B5EF4-FFF2-40B4-BE49-F238E27FC236}">
                <a16:creationId xmlns:a16="http://schemas.microsoft.com/office/drawing/2014/main" id="{86010C67-8743-8F55-CAFF-5010174B3A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7750" y="2809017"/>
            <a:ext cx="531502" cy="531502"/>
          </a:xfrm>
          <a:prstGeom prst="rect">
            <a:avLst/>
          </a:prstGeom>
        </p:spPr>
      </p:pic>
      <p:pic>
        <p:nvPicPr>
          <p:cNvPr id="31" name="Immagine 30">
            <a:extLst>
              <a:ext uri="{FF2B5EF4-FFF2-40B4-BE49-F238E27FC236}">
                <a16:creationId xmlns:a16="http://schemas.microsoft.com/office/drawing/2014/main" id="{1EFE116A-2C68-A044-0AD8-E773FA6504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716" y="2837139"/>
            <a:ext cx="531502" cy="531502"/>
          </a:xfrm>
          <a:prstGeom prst="rect">
            <a:avLst/>
          </a:prstGeom>
        </p:spPr>
      </p:pic>
      <p:pic>
        <p:nvPicPr>
          <p:cNvPr id="33" name="Immagine 32">
            <a:extLst>
              <a:ext uri="{FF2B5EF4-FFF2-40B4-BE49-F238E27FC236}">
                <a16:creationId xmlns:a16="http://schemas.microsoft.com/office/drawing/2014/main" id="{E8F8C019-F992-DA27-D981-F172A41955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684" y="1526684"/>
            <a:ext cx="531436" cy="531436"/>
          </a:xfrm>
          <a:prstGeom prst="rect">
            <a:avLst/>
          </a:prstGeom>
        </p:spPr>
      </p:pic>
      <p:pic>
        <p:nvPicPr>
          <p:cNvPr id="35" name="Immagine 34" descr="Immagine che contiene testo, clipart&#10;&#10;Descrizione generata automaticamente">
            <a:extLst>
              <a:ext uri="{FF2B5EF4-FFF2-40B4-BE49-F238E27FC236}">
                <a16:creationId xmlns:a16="http://schemas.microsoft.com/office/drawing/2014/main" id="{2E0392D6-8EDA-D86E-A6E7-1C66EDF58A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156" y="5499027"/>
            <a:ext cx="512062" cy="512062"/>
          </a:xfrm>
          <a:prstGeom prst="rect">
            <a:avLst/>
          </a:prstGeom>
        </p:spPr>
      </p:pic>
      <p:pic>
        <p:nvPicPr>
          <p:cNvPr id="37" name="Immagine 36">
            <a:extLst>
              <a:ext uri="{FF2B5EF4-FFF2-40B4-BE49-F238E27FC236}">
                <a16:creationId xmlns:a16="http://schemas.microsoft.com/office/drawing/2014/main" id="{5B55A687-AEBC-D1CD-F828-1F6EDC6256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716" y="4124232"/>
            <a:ext cx="624814" cy="624814"/>
          </a:xfrm>
          <a:prstGeom prst="rect">
            <a:avLst/>
          </a:prstGeom>
        </p:spPr>
      </p:pic>
      <p:sp>
        <p:nvSpPr>
          <p:cNvPr id="44" name="Rectangle 54">
            <a:extLst>
              <a:ext uri="{FF2B5EF4-FFF2-40B4-BE49-F238E27FC236}">
                <a16:creationId xmlns:a16="http://schemas.microsoft.com/office/drawing/2014/main" id="{88C65E42-1148-BEEC-6BC8-C87FC59EDC97}"/>
              </a:ext>
            </a:extLst>
          </p:cNvPr>
          <p:cNvSpPr/>
          <p:nvPr/>
        </p:nvSpPr>
        <p:spPr>
          <a:xfrm>
            <a:off x="232424" y="6492779"/>
            <a:ext cx="3536195" cy="246221"/>
          </a:xfrm>
          <a:prstGeom prst="rect">
            <a:avLst/>
          </a:prstGeom>
        </p:spPr>
        <p:txBody>
          <a:bodyPr wrap="square" lIns="0" tIns="0" rIns="0" bIns="0">
            <a:spAutoFit/>
          </a:bodyPr>
          <a:lstStyle/>
          <a:p>
            <a:r>
              <a:rPr lang="en-US" sz="1600" i="1" dirty="0">
                <a:solidFill>
                  <a:srgbClr val="002060"/>
                </a:solidFill>
                <a:latin typeface="+mj-lt"/>
                <a:cs typeface="Segoe UI" panose="020B0502040204020203" pitchFamily="34" charset="0"/>
              </a:rPr>
              <a:t>Davide Coccomini</a:t>
            </a:r>
          </a:p>
        </p:txBody>
      </p:sp>
    </p:spTree>
    <p:extLst>
      <p:ext uri="{BB962C8B-B14F-4D97-AF65-F5344CB8AC3E}">
        <p14:creationId xmlns:p14="http://schemas.microsoft.com/office/powerpoint/2010/main" val="167183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P spid="8" grpId="0" animBg="1"/>
      <p:bldP spid="9" grpId="0"/>
      <p:bldP spid="10" grpId="0" animBg="1"/>
      <p:bldP spid="11" grpId="0"/>
      <p:bldP spid="12" grpId="0" animBg="1"/>
      <p:bldP spid="13" grpId="0"/>
      <p:bldP spid="14" grpId="0" animBg="1"/>
      <p:bldP spid="15" grpId="0"/>
      <p:bldP spid="16" grpId="0" animBg="1"/>
      <p:bldP spid="17" grpId="0"/>
      <p:bldP spid="18" grpId="0" animBg="1"/>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9|1.3|6.5|11.7|5|4.1"/>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9291</TotalTime>
  <Words>736</Words>
  <Application>Microsoft Office PowerPoint</Application>
  <PresentationFormat>Widescreen</PresentationFormat>
  <Paragraphs>163</Paragraphs>
  <Slides>25</Slides>
  <Notes>7</Notes>
  <HiddenSlides>0</HiddenSlides>
  <MMClips>8</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25</vt:i4>
      </vt:variant>
    </vt:vector>
  </HeadingPairs>
  <TitlesOfParts>
    <vt:vector size="33" baseType="lpstr">
      <vt:lpstr>Arial</vt:lpstr>
      <vt:lpstr>Calibri</vt:lpstr>
      <vt:lpstr>Calibri Light</vt:lpstr>
      <vt:lpstr>Fira Sans</vt:lpstr>
      <vt:lpstr>Fira Sans Extra Condensed Medium</vt:lpstr>
      <vt:lpstr>Roboto</vt:lpstr>
      <vt:lpstr>Segoe UI</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 pramadita</dc:creator>
  <cp:lastModifiedBy>Davide Alessandro Coccomini</cp:lastModifiedBy>
  <cp:revision>375</cp:revision>
  <dcterms:created xsi:type="dcterms:W3CDTF">2018-01-29T07:36:00Z</dcterms:created>
  <dcterms:modified xsi:type="dcterms:W3CDTF">2023-05-26T14:02:38Z</dcterms:modified>
</cp:coreProperties>
</file>