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DM Sans Medium"/>
      <p:regular r:id="rId35"/>
      <p:bold r:id="rId36"/>
      <p:italic r:id="rId37"/>
      <p:boldItalic r:id="rId38"/>
    </p:embeddedFont>
    <p:embeddedFont>
      <p:font typeface="Roboto"/>
      <p:regular r:id="rId39"/>
      <p:bold r:id="rId40"/>
      <p:italic r:id="rId41"/>
      <p:boldItalic r:id="rId42"/>
    </p:embeddedFont>
    <p:embeddedFont>
      <p:font typeface="Helvetica Neue"/>
      <p:regular r:id="rId43"/>
      <p:bold r:id="rId44"/>
      <p:italic r:id="rId45"/>
      <p:boldItalic r:id="rId46"/>
    </p:embeddedFont>
    <p:embeddedFont>
      <p:font typeface="Helvetica Neue Light"/>
      <p:regular r:id="rId47"/>
      <p:bold r:id="rId48"/>
      <p:italic r:id="rId49"/>
      <p:boldItalic r:id="rId50"/>
    </p:embeddedFont>
    <p:embeddedFont>
      <p:font typeface="Oswald"/>
      <p:regular r:id="rId51"/>
      <p:bold r:id="rId52"/>
    </p:embeddedFont>
    <p:embeddedFont>
      <p:font typeface="DM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i7GWglksZFuMw+4shSahWrx0LH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HelveticaNeueLight-bold.fntdata"/><Relationship Id="rId47" Type="http://schemas.openxmlformats.org/officeDocument/2006/relationships/font" Target="fonts/HelveticaNeueLight-regular.fntdata"/><Relationship Id="rId49" Type="http://schemas.openxmlformats.org/officeDocument/2006/relationships/font" Target="fonts/HelveticaNeue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DMSansMedium-regular.fntdata"/><Relationship Id="rId34" Type="http://schemas.openxmlformats.org/officeDocument/2006/relationships/slide" Target="slides/slide29.xml"/><Relationship Id="rId37" Type="http://schemas.openxmlformats.org/officeDocument/2006/relationships/font" Target="fonts/DMSansMedium-italic.fntdata"/><Relationship Id="rId36" Type="http://schemas.openxmlformats.org/officeDocument/2006/relationships/font" Target="fonts/DMSansMedium-bold.fntdata"/><Relationship Id="rId39" Type="http://schemas.openxmlformats.org/officeDocument/2006/relationships/font" Target="fonts/Roboto-regular.fntdata"/><Relationship Id="rId38" Type="http://schemas.openxmlformats.org/officeDocument/2006/relationships/font" Target="fonts/DMSansMedium-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swald-regular.fntdata"/><Relationship Id="rId50" Type="http://schemas.openxmlformats.org/officeDocument/2006/relationships/font" Target="fonts/HelveticaNeueLight-boldItalic.fntdata"/><Relationship Id="rId53" Type="http://schemas.openxmlformats.org/officeDocument/2006/relationships/font" Target="fonts/DMSans-regular.fntdata"/><Relationship Id="rId52" Type="http://schemas.openxmlformats.org/officeDocument/2006/relationships/font" Target="fonts/Oswald-bold.fntdata"/><Relationship Id="rId11" Type="http://schemas.openxmlformats.org/officeDocument/2006/relationships/slide" Target="slides/slide6.xml"/><Relationship Id="rId55" Type="http://schemas.openxmlformats.org/officeDocument/2006/relationships/font" Target="fonts/DMSans-italic.fntdata"/><Relationship Id="rId10" Type="http://schemas.openxmlformats.org/officeDocument/2006/relationships/slide" Target="slides/slide5.xml"/><Relationship Id="rId54" Type="http://schemas.openxmlformats.org/officeDocument/2006/relationships/font" Target="fonts/DMSans-bold.fntdata"/><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font" Target="fonts/DM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Hi everyone, I am Emanuele Pucci from Politecnico di Milano and today also on behalf of my colleagues  I’ll present </a:t>
            </a:r>
            <a:r>
              <a:rPr lang="en">
                <a:solidFill>
                  <a:schemeClr val="dk1"/>
                </a:solidFill>
              </a:rPr>
              <a:t>our project named “Protect Approach”, in collaboration with università degli studi di bari aldo moro.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We started from a humans centered process that involved a total of 26 </a:t>
            </a:r>
            <a:r>
              <a:rPr lang="en">
                <a:extLst>
                  <a:ext uri="http://customooxmlschemas.google.com/">
                    <go:slidesCustomData xmlns:go="http://customooxmlschemas.google.com/" textRoundtripDataId="1"/>
                  </a:ext>
                </a:extLst>
              </a:rPr>
              <a:t>b</a:t>
            </a:r>
            <a:r>
              <a:rPr lang="en"/>
              <a:t>lind and visually impaired participants to define a design space with prominent challenges and related patterns for the ConWeb paradigm.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
              <a:t>The insight of each phase informed the next steps</a:t>
            </a:r>
            <a:r>
              <a:rPr lang="en"/>
              <a:t>, and the involvement of blind and visually impaired participants helped us identify requirements for a paradigm detached from the visual channel.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173f392222_0_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2173f392222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study helped us identify challenge in navigation and their solutions, the patterns. Here you can see the different design dimensions and their relative patterns along the browsing experience, from the </a:t>
            </a:r>
            <a:r>
              <a:rPr b="1" lang="en"/>
              <a:t>Home Page </a:t>
            </a:r>
            <a:r>
              <a:rPr lang="en"/>
              <a:t>landing up to the content fruition.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users can ask for general information as soon as they land on a page, specific information while navigating, and perform different operation such as saving pieces of information while browsing. The conversational control dimension, instead, offers them default browsing commands.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16d5ade7ae_1_5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216d5ade7ae_1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0000FF"/>
                </a:solidFill>
              </a:rPr>
              <a:t>We implemented ConWeb into a technical architecture and ran a preliminary validation where participants were assigned with various browsing tasks, gathering qualitative insights about different dimensions. To recap the results,</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16d5ade7a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216d5ade7ae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web is still, indeed, a visual experience. We can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16d5ade7ae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16d5ade7ae_1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To understand how to do this, we adopted a human-centered process.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Two were the main questions: </a:t>
            </a:r>
            <a:endParaRPr/>
          </a:p>
          <a:p>
            <a:pPr indent="-317500" lvl="0" marL="457200" rtl="0" algn="l">
              <a:lnSpc>
                <a:spcPct val="100000"/>
              </a:lnSpc>
              <a:spcBef>
                <a:spcPts val="0"/>
              </a:spcBef>
              <a:spcAft>
                <a:spcPts val="0"/>
              </a:spcAft>
              <a:buSzPts val="1400"/>
              <a:buChar char="-"/>
            </a:pPr>
            <a:r>
              <a:rPr lang="en"/>
              <a:t>How do we design effective conversational access to the web? Which required the identification of design patterns, guidelines and empirical evidence, and</a:t>
            </a:r>
            <a:endParaRPr/>
          </a:p>
          <a:p>
            <a:pPr indent="-317500" lvl="0" marL="457200" rtl="0" algn="l">
              <a:lnSpc>
                <a:spcPct val="100000"/>
              </a:lnSpc>
              <a:spcBef>
                <a:spcPts val="0"/>
              </a:spcBef>
              <a:spcAft>
                <a:spcPts val="0"/>
              </a:spcAft>
              <a:buSzPts val="1400"/>
              <a:buChar char="-"/>
            </a:pPr>
            <a:r>
              <a:rPr lang="en"/>
              <a:t>How can we turn Web pages into dialogues with a user? Which requires technical concepts and architecture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In this presentation I will focus on the first question, you can find on the paper more details on the technical solution.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0458a7fefc_0_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20458a7fefc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first part of the study helped us define browsing behaviours and needs, what we called preliminary challenges.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We started with interview with experts users, addressing three main pillars: </a:t>
            </a:r>
            <a:r>
              <a:rPr b="1" lang="en"/>
              <a:t>the user </a:t>
            </a:r>
            <a:r>
              <a:rPr lang="en"/>
              <a:t>experience with web browsing, with screen readers and with conversational agents. The first insights were deepened through questionnaires and follow-up interviews up to the elicitation of the “preliminary challenges” you see on the right.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173f392222_1_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2173f392222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 focus group followed up, where participants were observed while i) browsing with screen readers ii) browsing with conversational agents purposely designed by following the insights of the previous phases.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Then a Co-design session was run, and participants </a:t>
            </a:r>
            <a:r>
              <a:rPr i="1" lang="en">
                <a:solidFill>
                  <a:srgbClr val="424242"/>
                </a:solidFill>
                <a:latin typeface="Helvetica Neue"/>
                <a:ea typeface="Helvetica Neue"/>
                <a:cs typeface="Helvetica Neue"/>
                <a:sym typeface="Helvetica Neue"/>
              </a:rPr>
              <a:t>were asked to design a </a:t>
            </a:r>
            <a:r>
              <a:rPr lang="en">
                <a:solidFill>
                  <a:schemeClr val="dk1"/>
                </a:solidFill>
              </a:rPr>
              <a:t>conversational agents</a:t>
            </a:r>
            <a:r>
              <a:rPr i="1" lang="en">
                <a:solidFill>
                  <a:srgbClr val="424242"/>
                </a:solidFill>
                <a:latin typeface="Helvetica Neue"/>
                <a:ea typeface="Helvetica Neue"/>
                <a:cs typeface="Helvetica Neue"/>
                <a:sym typeface="Helvetica Neue"/>
              </a:rPr>
              <a:t> on their own, based on their needs and preferences, without considering any technical feasibility problem.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extLst>
                  <a:ext uri="http://customooxmlschemas.google.com/">
                    <go:slidesCustomData xmlns:go="http://customooxmlschemas.google.com/" textRoundtripDataId="3"/>
                  </a:ext>
                </a:extLst>
              </a:rPr>
              <a:t>We then defined patterns for conversational browsing by performing a deductive thematic analysis from the gathered material.</a:t>
            </a:r>
            <a:r>
              <a:rPr lang="en"/>
              <a:t>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173f392222_0_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173f392222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helped us identified 4 design dimensions and their patterns.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dimensions follow the users along the entire navigational path, from when the landing to the digestion of content.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0458a7fefc_0_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g20458a7fef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First, when the users land on a webpage they want the Conversational Agents to help them recall the information structure of the same webpage, so it should present the user with the main section and content navigable on the web site.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Then, they want to be able to have information about a certain link to understand whether the information contained on that link is relevant for their research. Without a visual support is indeed a costly operation to open a new webpage and understand if its content is useful.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Finally, the users want the conversational agents to inform them about the navigational history, acting as a sort of breadcrumb.</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16d5ade7a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216d5ade7ae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In theory, From 2025, Member States will be required to grant all citizens, and specifically people with disabilities, full and effective participation in society, providing information</a:t>
            </a:r>
            <a:endParaRPr/>
          </a:p>
          <a:p>
            <a:pPr indent="0" lvl="0" marL="0" rtl="0" algn="l">
              <a:lnSpc>
                <a:spcPct val="100000"/>
              </a:lnSpc>
              <a:spcBef>
                <a:spcPts val="0"/>
              </a:spcBef>
              <a:spcAft>
                <a:spcPts val="0"/>
              </a:spcAft>
              <a:buClr>
                <a:schemeClr val="dk1"/>
              </a:buClr>
              <a:buSzPts val="1100"/>
              <a:buFont typeface="Arial"/>
              <a:buNone/>
            </a:pPr>
            <a:r>
              <a:rPr lang="en"/>
              <a:t>access through multiple channels and perceivable and comprehensible modalities. Yet, if we look at the reality, things radically change.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20a3327187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20a332718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Once the users oriented themselves, it is very likely that they</a:t>
            </a:r>
            <a:r>
              <a:rPr lang="en">
                <a:extLst>
                  <a:ext uri="http://customooxmlschemas.google.com/">
                    <go:slidesCustomData xmlns:go="http://customooxmlschemas.google.com/" textRoundtripDataId="4"/>
                  </a:ext>
                </a:extLst>
              </a:rPr>
              <a:t> </a:t>
            </a:r>
            <a:r>
              <a:rPr lang="en"/>
              <a:t>will want to navigate the content.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It is important to let them move </a:t>
            </a:r>
            <a:r>
              <a:rPr lang="en">
                <a:extLst>
                  <a:ext uri="http://customooxmlschemas.google.com/">
                    <go:slidesCustomData xmlns:go="http://customooxmlschemas.google.com/" textRoundtripDataId="5"/>
                  </a:ext>
                </a:extLst>
              </a:rPr>
              <a:t>not only sequentially (as a screen reader would do), </a:t>
            </a:r>
            <a:r>
              <a:rPr lang="en"/>
              <a:t>yet also vertically (digging down a specific topic) or horizontally (moving across different topics).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
              <a:t>During the co-design sessions</a:t>
            </a:r>
            <a:r>
              <a:rPr lang="en"/>
              <a:t> the participants </a:t>
            </a:r>
            <a:r>
              <a:rPr b="1" lang="en"/>
              <a:t>also </a:t>
            </a:r>
            <a:r>
              <a:rPr lang="en"/>
              <a:t>express</a:t>
            </a:r>
            <a:r>
              <a:rPr b="1" lang="en"/>
              <a:t>ed</a:t>
            </a:r>
            <a:r>
              <a:rPr lang="en"/>
              <a:t> the need to be able to access information directly through Q&amp;A,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together with the opportunity to “save” pieces of information and being able to access </a:t>
            </a:r>
            <a:r>
              <a:rPr b="1" lang="en"/>
              <a:t>them </a:t>
            </a:r>
            <a:r>
              <a:rPr lang="en"/>
              <a:t>on-demand in future </a:t>
            </a:r>
            <a:r>
              <a:rPr b="1" lang="en"/>
              <a:t>sessions</a:t>
            </a:r>
            <a:r>
              <a:rPr lang="en"/>
              <a:t> (sort of bookmarks, yet for specific piece</a:t>
            </a:r>
            <a:r>
              <a:rPr b="1" lang="en"/>
              <a:t>s</a:t>
            </a:r>
            <a:r>
              <a:rPr lang="en"/>
              <a:t> of content).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0458a7fefc_0_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0458a7fefc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Finally the user would like to be supported in digesting content. The Content-reading dimension is about that: how can we deliver content into a conversation-likely form?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First, we identified the opportunity</a:t>
            </a:r>
            <a:r>
              <a:rPr lang="en">
                <a:extLst>
                  <a:ext uri="http://customooxmlschemas.google.com/">
                    <go:slidesCustomData xmlns:go="http://customooxmlschemas.google.com/" textRoundtripDataId="6"/>
                  </a:ext>
                </a:extLst>
              </a:rPr>
              <a:t> </a:t>
            </a:r>
            <a:r>
              <a:rPr lang="en"/>
              <a:t>for a segmentation of content (especially verbose ones) in order to let the user jump from segment to segment.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While accessing long pieces of content, the user would also receive a brief overview over them.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Finally, the users highlighted the need for clustering content into main topics, a sort of tag cloud that can then be navigated and explored by conversation.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3959fac3b7_0_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3959fac3b7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study also highlighted a type of operations which follow the user along the entire navigation, as default navigation actions (such as back, forth, etc.) or the request to get back to the home page.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20a3327187_1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220a3327187_1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rgbClr val="0000FF"/>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3959fac3b7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23959fac3b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It emerged that participants found the interaction with ConWeb natural and perceived a reduced cognitive effort.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There were also aspects that need to be further investigated, as the possibility to extend the framework to other types of impairment and situations in which the visual channel cannot be leveraged (like when driving for example) and introducing customization mechanisms.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Yet, during the last months emerged also the possibility to use patterns to support prompt-interaction for conversational web, and we want to investigate also this line of research.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With this, I wanted to thank you all for the attention and invite you to </a:t>
            </a:r>
            <a:r>
              <a:rPr b="1" lang="en"/>
              <a:t>contact us to</a:t>
            </a:r>
            <a:r>
              <a:rPr lang="en"/>
              <a:t> ask questions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16d5ade7ae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16d5ade7ae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new paradigm wants to position itself between screen readers and conversational agents. The project started indeed as an assistive technology </a:t>
            </a:r>
            <a:r>
              <a:rPr b="1" lang="en"/>
              <a:t>to </a:t>
            </a:r>
            <a:r>
              <a:rPr lang="en"/>
              <a:t>help blind and visually impaired people browse the web, but </a:t>
            </a:r>
            <a:r>
              <a:rPr b="1" lang="en"/>
              <a:t>it</a:t>
            </a:r>
            <a:r>
              <a:rPr lang="en"/>
              <a:t> revealed potential</a:t>
            </a:r>
            <a:r>
              <a:rPr b="1" lang="en"/>
              <a:t>ly</a:t>
            </a:r>
            <a:r>
              <a:rPr lang="en"/>
              <a:t> </a:t>
            </a:r>
            <a:r>
              <a:rPr b="1" lang="en"/>
              <a:t>useful</a:t>
            </a:r>
            <a:r>
              <a:rPr lang="en"/>
              <a:t> applications in many field</a:t>
            </a:r>
            <a:r>
              <a:rPr b="1" lang="en"/>
              <a:t>s</a:t>
            </a:r>
            <a:r>
              <a:rPr lang="en"/>
              <a:t>, both for permanent and temporary impairments.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0458a7fefc_0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0458a7fefc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study also highlighted a type of operations which follow the user along the entire navigation, as default navigation actions (such as back, forth, etc.) or the request to get back to the home page.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16d5ade7ae_1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16d5ade7ae_1_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We implemented the patterns into ConWeb, which is a technical framework relying on what we called Conversation-oriented Navigational Tree to organize the web page information into conversation.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For each page in a website the CNT represents a hierarchical nesting of both content elements and navigational structures, which recalls the HTML DOM organization but introduces new conversation-oriented elements.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***Each node in the tree, which we call conversational node, can be a content paragraph, a navigation menu, a link, or any other element in the webpage that can be presented independently of the others and has a role in the exploration of the website content.</a:t>
            </a:r>
            <a:endParaRPr/>
          </a:p>
          <a:p>
            <a:pPr indent="0" lvl="0" marL="0" rtl="0" algn="l">
              <a:lnSpc>
                <a:spcPct val="100000"/>
              </a:lnSpc>
              <a:spcBef>
                <a:spcPts val="0"/>
              </a:spcBef>
              <a:spcAft>
                <a:spcPts val="0"/>
              </a:spcAft>
              <a:buSzPts val="1400"/>
              <a:buNone/>
            </a:pPr>
            <a:r>
              <a:rPr lang="en"/>
              <a:t>Each node is associated with descriptions, which can be already available in the HTML code (e.g., alt-text for images), or purposely generated to enable the conversation, </a:t>
            </a:r>
            <a:r>
              <a:rPr b="1" lang="en"/>
              <a:t>for example by means of indexing and summarization techniques</a:t>
            </a:r>
            <a:r>
              <a:rPr lang="en"/>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210c7cc065_1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2210c7cc06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lang="en">
                <a:solidFill>
                  <a:schemeClr val="dk1"/>
                </a:solidFill>
              </a:rPr>
              <a:t>We want to acknowledge the  limited coverage of pattern to static and well-organized websites such as wikipedia, future studies will need to test the framework also on more complex websites. Also the diversity of study participants and the sample size will be enlarged with new and large-scale studies, with a balanced involvement of participants based on their diverse characteristics. </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trike="sngStrike">
                <a:solidFill>
                  <a:schemeClr val="dk1"/>
                </a:solidFill>
              </a:rPr>
              <a:t>To consolidate this strategy, we are planning new and large-scale studies, with a balanced involvement of participants based on their diverse characteristics. </a:t>
            </a:r>
            <a:endParaRPr strike="sngStrike">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000FF"/>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4a53c4160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24a53c4160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This is</a:t>
            </a:r>
            <a:r>
              <a:rPr lang="en"/>
              <a:t> a powerful claim, made by one of ours participants during our preliminary study.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800"/>
              <a:buFont typeface="Arial"/>
              <a:buNone/>
            </a:pPr>
            <a:r>
              <a:rPr lang="en"/>
              <a:t>I cannot detect how the content is structured. The real problem is [...] not being able to find the right information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We worked with blind and visually impaired participants to understand problems in web navigation and we think this claim perfectly reflects the state of the art. The Web is still a visual experience.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2e065969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22e065969b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We can just browse the web to find examples of how difficult it is, to have a quality experience on the web with accessible technologies. Here for example, we can see how the same form, although extremely easy to fill-in with a visual support, becomes completely inaccessible when using screen readers.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16d5ade7ae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16d5ade7ae_1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There are guidelines, for sure</a:t>
            </a:r>
            <a:r>
              <a:rPr b="1" lang="en"/>
              <a:t>, </a:t>
            </a:r>
            <a:r>
              <a:rPr lang="en"/>
              <a:t>yet the problem is that the </a:t>
            </a:r>
            <a:r>
              <a:rPr lang="en">
                <a:solidFill>
                  <a:schemeClr val="dk1"/>
                </a:solidFill>
              </a:rPr>
              <a:t>most </a:t>
            </a:r>
            <a:r>
              <a:rPr lang="en"/>
              <a:t>part of web challenges are not addressed by them. Moreover, when applied, guidelines </a:t>
            </a:r>
            <a:r>
              <a:rPr b="1" lang="en"/>
              <a:t>improve especially the technical accessibility of the Web page code without focusing that much on the quality of the user experience, thus</a:t>
            </a:r>
            <a:r>
              <a:rPr lang="en"/>
              <a:t>, making all the efforts useless.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That is why we developed the protect approach, whose goal is to extend the notion of Conversational web browsing to public online services.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 main technological outcome of the project will be a demonstrator of a platform for Conversational Web browsing, supported by patterns that will be identified through a human-centered process.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Institutions and external bodies as </a:t>
            </a:r>
            <a:r>
              <a:rPr lang="en">
                <a:solidFill>
                  <a:srgbClr val="0E101A"/>
                </a:solidFill>
                <a:latin typeface="Calibri"/>
                <a:ea typeface="Calibri"/>
                <a:cs typeface="Calibri"/>
                <a:sym typeface="Calibri"/>
              </a:rPr>
              <a:t>Agenzia per l’Italia Digitale (AgID), comune di Bari and di Milano have already expressed interest and commitment for the project.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8b030645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g218b030645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First, what is conversational web browsing? </a:t>
            </a:r>
            <a:r>
              <a:rPr lang="en">
                <a:solidFill>
                  <a:schemeClr val="dk1"/>
                </a:solidFill>
              </a:rPr>
              <a:t>It is a</a:t>
            </a:r>
            <a:r>
              <a:rPr lang="en">
                <a:solidFill>
                  <a:schemeClr val="dk1"/>
                </a:solidFill>
              </a:rPr>
              <a:t> new interaction paradigm to transform classical browsing into a dialog-based interaction. </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is the main idea behind conweb. On the left you can see reproduced an example of how a visual navigation works: the user understands the page structure, how the information is organized and can freely move behind content. He can click on a link and go very easily back and forth.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That does not happen when the same information has to be provided in a conversational form (on the right). So we have to think strategies to effectively deliver that information, in a way that the user can not only land on a webpage (which is what most of the conversational assistants do) but also explore its content and freely moving through the different pages.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a53c41603_0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24a53c41603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The starting point will be the architecture defined through preliminary user-studies and tests.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To enable the interaction described in the past slide, a middleware sitting between the user and the website identifies the content of the website, interprets user intents and associated entities, and automatically perform related actions on the website (e.g., click, extract information).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 conversational-browsing model must be built when the website is first accessed to enable conversational browsing. Information is indexed in a sort of three and divided in nodes, where a conversation node does not necessarily correspond to an entire Web page; it can be a content paragraph, a navigation menu, a link, or any other element in the Web page that can be presented independently from the others and has a role in the progressive exploration of the website content. An NLP model is trained on the page content to match intent and entities.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1ceee4e56c_1_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1ceee4e56c_1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600"/>
              </a:spcBef>
              <a:spcAft>
                <a:spcPts val="0"/>
              </a:spcAft>
              <a:buClr>
                <a:srgbClr val="424242"/>
              </a:buClr>
              <a:buSzPts val="1400"/>
              <a:buFont typeface="DM Sans"/>
              <a:buChar char="➔"/>
            </a:pPr>
            <a:r>
              <a:rPr b="1" lang="en" sz="1400">
                <a:solidFill>
                  <a:srgbClr val="424242"/>
                </a:solidFill>
                <a:latin typeface="DM Sans"/>
                <a:ea typeface="DM Sans"/>
                <a:cs typeface="DM Sans"/>
                <a:sym typeface="DM Sans"/>
              </a:rPr>
              <a:t>Identifying challenges </a:t>
            </a:r>
            <a:r>
              <a:rPr lang="en" sz="1400">
                <a:solidFill>
                  <a:srgbClr val="424242"/>
                </a:solidFill>
                <a:latin typeface="DM Sans"/>
                <a:ea typeface="DM Sans"/>
                <a:cs typeface="DM Sans"/>
                <a:sym typeface="DM Sans"/>
              </a:rPr>
              <a:t>posed by current technologies for a more inclusive interaction with PA digital services on the Web</a:t>
            </a:r>
            <a:endParaRPr sz="1400">
              <a:solidFill>
                <a:srgbClr val="424242"/>
              </a:solidFill>
              <a:latin typeface="DM Sans"/>
              <a:ea typeface="DM Sans"/>
              <a:cs typeface="DM Sans"/>
              <a:sym typeface="DM Sans"/>
            </a:endParaRPr>
          </a:p>
          <a:p>
            <a:pPr indent="-317500" lvl="0" marL="457200" rtl="0" algn="l">
              <a:lnSpc>
                <a:spcPct val="115000"/>
              </a:lnSpc>
              <a:spcBef>
                <a:spcPts val="1600"/>
              </a:spcBef>
              <a:spcAft>
                <a:spcPts val="0"/>
              </a:spcAft>
              <a:buClr>
                <a:srgbClr val="424242"/>
              </a:buClr>
              <a:buSzPts val="1400"/>
              <a:buFont typeface="DM Sans"/>
              <a:buChar char="➔"/>
            </a:pPr>
            <a:r>
              <a:rPr lang="en" sz="1400">
                <a:solidFill>
                  <a:srgbClr val="424242"/>
                </a:solidFill>
                <a:latin typeface="DM Sans"/>
                <a:ea typeface="DM Sans"/>
                <a:cs typeface="DM Sans"/>
                <a:sym typeface="DM Sans"/>
              </a:rPr>
              <a:t>Promoting a </a:t>
            </a:r>
            <a:r>
              <a:rPr b="1" lang="en" sz="1400">
                <a:solidFill>
                  <a:srgbClr val="424242"/>
                </a:solidFill>
                <a:latin typeface="DM Sans"/>
                <a:ea typeface="DM Sans"/>
                <a:cs typeface="DM Sans"/>
                <a:sym typeface="DM Sans"/>
              </a:rPr>
              <a:t>human-centred proces</a:t>
            </a:r>
            <a:r>
              <a:rPr lang="en" sz="1400">
                <a:solidFill>
                  <a:srgbClr val="424242"/>
                </a:solidFill>
                <a:latin typeface="DM Sans"/>
                <a:ea typeface="DM Sans"/>
                <a:cs typeface="DM Sans"/>
                <a:sym typeface="DM Sans"/>
              </a:rPr>
              <a:t>s including extended (large-scale) user studies</a:t>
            </a:r>
            <a:r>
              <a:rPr b="1" lang="en" sz="1400">
                <a:solidFill>
                  <a:srgbClr val="424242"/>
                </a:solidFill>
                <a:latin typeface="DM Sans"/>
                <a:ea typeface="DM Sans"/>
                <a:cs typeface="DM Sans"/>
                <a:sym typeface="DM Sans"/>
              </a:rPr>
              <a:t>.</a:t>
            </a:r>
            <a:endParaRPr b="1" sz="1400">
              <a:solidFill>
                <a:srgbClr val="424242"/>
              </a:solidFill>
              <a:latin typeface="DM Sans"/>
              <a:ea typeface="DM Sans"/>
              <a:cs typeface="DM Sans"/>
              <a:sym typeface="DM Sans"/>
            </a:endParaRPr>
          </a:p>
          <a:p>
            <a:pPr indent="-317500" lvl="0" marL="457200" rtl="0" algn="l">
              <a:lnSpc>
                <a:spcPct val="115000"/>
              </a:lnSpc>
              <a:spcBef>
                <a:spcPts val="1600"/>
              </a:spcBef>
              <a:spcAft>
                <a:spcPts val="0"/>
              </a:spcAft>
              <a:buClr>
                <a:srgbClr val="424242"/>
              </a:buClr>
              <a:buSzPts val="1400"/>
              <a:buFont typeface="DM Sans"/>
              <a:buChar char="➔"/>
            </a:pPr>
            <a:r>
              <a:rPr lang="en" sz="1400">
                <a:solidFill>
                  <a:srgbClr val="424242"/>
                </a:solidFill>
                <a:latin typeface="DM Sans"/>
                <a:ea typeface="DM Sans"/>
                <a:cs typeface="DM Sans"/>
                <a:sym typeface="DM Sans"/>
              </a:rPr>
              <a:t>Defining design methodologies (also as a toolkit) to define </a:t>
            </a:r>
            <a:r>
              <a:rPr b="1" lang="en" sz="1400">
                <a:solidFill>
                  <a:srgbClr val="424242"/>
                </a:solidFill>
                <a:latin typeface="DM Sans"/>
                <a:ea typeface="DM Sans"/>
                <a:cs typeface="DM Sans"/>
                <a:sym typeface="DM Sans"/>
              </a:rPr>
              <a:t>design patterns for conversational user interfaces </a:t>
            </a:r>
            <a:r>
              <a:rPr lang="en" sz="1400">
                <a:solidFill>
                  <a:srgbClr val="424242"/>
                </a:solidFill>
                <a:latin typeface="DM Sans"/>
                <a:ea typeface="DM Sans"/>
                <a:cs typeface="DM Sans"/>
                <a:sym typeface="DM Sans"/>
              </a:rPr>
              <a:t>for Web browsing of PA applications.</a:t>
            </a:r>
            <a:endParaRPr sz="1400">
              <a:solidFill>
                <a:srgbClr val="424242"/>
              </a:solidFill>
              <a:latin typeface="DM Sans"/>
              <a:ea typeface="DM Sans"/>
              <a:cs typeface="DM Sans"/>
              <a:sym typeface="DM Sans"/>
            </a:endParaRPr>
          </a:p>
          <a:p>
            <a:pPr indent="-317500" lvl="0" marL="457200" rtl="0" algn="l">
              <a:lnSpc>
                <a:spcPct val="115000"/>
              </a:lnSpc>
              <a:spcBef>
                <a:spcPts val="1600"/>
              </a:spcBef>
              <a:spcAft>
                <a:spcPts val="0"/>
              </a:spcAft>
              <a:buClr>
                <a:srgbClr val="424242"/>
              </a:buClr>
              <a:buSzPts val="1400"/>
              <a:buFont typeface="DM Sans"/>
              <a:buChar char="➔"/>
            </a:pPr>
            <a:r>
              <a:rPr lang="en" sz="1400">
                <a:solidFill>
                  <a:srgbClr val="424242"/>
                </a:solidFill>
                <a:latin typeface="DM Sans"/>
                <a:ea typeface="DM Sans"/>
                <a:cs typeface="DM Sans"/>
                <a:sym typeface="DM Sans"/>
              </a:rPr>
              <a:t>Designing technologies for</a:t>
            </a:r>
            <a:r>
              <a:rPr b="1" lang="en" sz="1400">
                <a:solidFill>
                  <a:srgbClr val="424242"/>
                </a:solidFill>
                <a:latin typeface="DM Sans"/>
                <a:ea typeface="DM Sans"/>
                <a:cs typeface="DM Sans"/>
                <a:sym typeface="DM Sans"/>
              </a:rPr>
              <a:t> integrating Conversational AI in Web platforms</a:t>
            </a:r>
            <a:endParaRPr sz="1400">
              <a:solidFill>
                <a:srgbClr val="424242"/>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 name="Shape 9"/>
        <p:cNvGrpSpPr/>
        <p:nvPr/>
      </p:nvGrpSpPr>
      <p:grpSpPr>
        <a:xfrm>
          <a:off x="0" y="0"/>
          <a:ext cx="0" cy="0"/>
          <a:chOff x="0" y="0"/>
          <a:chExt cx="0" cy="0"/>
        </a:xfrm>
      </p:grpSpPr>
      <p:sp>
        <p:nvSpPr>
          <p:cNvPr id="10" name="Google Shape;10;p13"/>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11" name="Google Shape;11;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2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0"/>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57" name="Google Shape;57;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8" name="Shape 58"/>
        <p:cNvGrpSpPr/>
        <p:nvPr/>
      </p:nvGrpSpPr>
      <p:grpSpPr>
        <a:xfrm>
          <a:off x="0" y="0"/>
          <a:ext cx="0" cy="0"/>
          <a:chOff x="0" y="0"/>
          <a:chExt cx="0" cy="0"/>
        </a:xfrm>
      </p:grpSpPr>
      <p:sp>
        <p:nvSpPr>
          <p:cNvPr id="59" name="Google Shape;59;p21"/>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0" name="Google Shape;60;p21"/>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1" name="Google Shape;61;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2" name="Shape 62"/>
        <p:cNvGrpSpPr/>
        <p:nvPr/>
      </p:nvGrpSpPr>
      <p:grpSpPr>
        <a:xfrm>
          <a:off x="0" y="0"/>
          <a:ext cx="0" cy="0"/>
          <a:chOff x="0" y="0"/>
          <a:chExt cx="0" cy="0"/>
        </a:xfrm>
      </p:grpSpPr>
      <p:sp>
        <p:nvSpPr>
          <p:cNvPr id="63" name="Google Shape;63;p22"/>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re">
  <p:cSld name="Title - Centre">
    <p:spTree>
      <p:nvGrpSpPr>
        <p:cNvPr id="64" name="Shape 64"/>
        <p:cNvGrpSpPr/>
        <p:nvPr/>
      </p:nvGrpSpPr>
      <p:grpSpPr>
        <a:xfrm>
          <a:off x="0" y="0"/>
          <a:ext cx="0" cy="0"/>
          <a:chOff x="0" y="0"/>
          <a:chExt cx="0" cy="0"/>
        </a:xfrm>
      </p:grpSpPr>
      <p:sp>
        <p:nvSpPr>
          <p:cNvPr id="65" name="Google Shape;65;p23"/>
          <p:cNvSpPr txBox="1"/>
          <p:nvPr>
            <p:ph type="title"/>
          </p:nvPr>
        </p:nvSpPr>
        <p:spPr>
          <a:xfrm>
            <a:off x="666750" y="1700213"/>
            <a:ext cx="7810500" cy="1743000"/>
          </a:xfrm>
          <a:prstGeom prst="rect">
            <a:avLst/>
          </a:prstGeom>
          <a:noFill/>
          <a:ln>
            <a:noFill/>
          </a:ln>
        </p:spPr>
        <p:txBody>
          <a:bodyPr anchorCtr="0" anchor="ctr" bIns="19050" lIns="19050" spcFirstLastPara="1" rIns="19050" wrap="square" tIns="19050">
            <a:normAutofit/>
          </a:bodyPr>
          <a:lstStyle>
            <a:lvl1pPr lvl="0" algn="ctr">
              <a:lnSpc>
                <a:spcPct val="100000"/>
              </a:lnSpc>
              <a:spcBef>
                <a:spcPts val="0"/>
              </a:spcBef>
              <a:spcAft>
                <a:spcPts val="0"/>
              </a:spcAft>
              <a:buClr>
                <a:srgbClr val="000000"/>
              </a:buClr>
              <a:buSzPts val="700"/>
              <a:buNone/>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p:txBody>
      </p:sp>
      <p:sp>
        <p:nvSpPr>
          <p:cNvPr id="66" name="Google Shape;66;p23"/>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CK">
  <p:cSld name="Empty BLACK">
    <p:bg>
      <p:bgPr>
        <a:solidFill>
          <a:srgbClr val="1A1919"/>
        </a:solidFill>
      </p:bgPr>
    </p:bg>
    <p:spTree>
      <p:nvGrpSpPr>
        <p:cNvPr id="67" name="Shape 67"/>
        <p:cNvGrpSpPr/>
        <p:nvPr/>
      </p:nvGrpSpPr>
      <p:grpSpPr>
        <a:xfrm>
          <a:off x="0" y="0"/>
          <a:ext cx="0" cy="0"/>
          <a:chOff x="0" y="0"/>
          <a:chExt cx="0" cy="0"/>
        </a:xfrm>
      </p:grpSpPr>
      <p:sp>
        <p:nvSpPr>
          <p:cNvPr id="68" name="Google Shape;68;g216d5ade7ae_1_577"/>
          <p:cNvSpPr txBox="1"/>
          <p:nvPr>
            <p:ph idx="12" type="sldNum"/>
          </p:nvPr>
        </p:nvSpPr>
        <p:spPr>
          <a:xfrm>
            <a:off x="7671314" y="4683525"/>
            <a:ext cx="98400" cy="97200"/>
          </a:xfrm>
          <a:prstGeom prst="rect">
            <a:avLst/>
          </a:prstGeom>
          <a:noFill/>
          <a:ln>
            <a:noFill/>
          </a:ln>
        </p:spPr>
        <p:txBody>
          <a:bodyPr anchorCtr="0" anchor="t" bIns="17625" lIns="17625" spcFirstLastPara="1" rIns="17625" wrap="square" tIns="17625">
            <a:spAutoFit/>
          </a:bodyPr>
          <a:lstStyle>
            <a:lvl1pPr indent="0" lvl="0"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1pPr>
            <a:lvl2pPr indent="0" lvl="1"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2pPr>
            <a:lvl3pPr indent="0" lvl="2"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3pPr>
            <a:lvl4pPr indent="0" lvl="3"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4pPr>
            <a:lvl5pPr indent="0" lvl="4"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5pPr>
            <a:lvl6pPr indent="0" lvl="5"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6pPr>
            <a:lvl7pPr indent="0" lvl="6"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7pPr>
            <a:lvl8pPr indent="0" lvl="7"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8pPr>
            <a:lvl9pPr indent="0" lvl="8"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73" name="Shape 73"/>
        <p:cNvGrpSpPr/>
        <p:nvPr/>
      </p:nvGrpSpPr>
      <p:grpSpPr>
        <a:xfrm>
          <a:off x="0" y="0"/>
          <a:ext cx="0" cy="0"/>
          <a:chOff x="0" y="0"/>
          <a:chExt cx="0" cy="0"/>
        </a:xfrm>
      </p:grpSpPr>
      <p:sp>
        <p:nvSpPr>
          <p:cNvPr id="74" name="Google Shape;74;g23959fac3b7_0_93"/>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g23959fac3b7_0_93"/>
          <p:cNvSpPr/>
          <p:nvPr/>
        </p:nvSpPr>
        <p:spPr>
          <a:xfrm flipH="1">
            <a:off x="8246400" y="4245875"/>
            <a:ext cx="897600" cy="897600"/>
          </a:xfrm>
          <a:prstGeom prst="round1Rect">
            <a:avLst>
              <a:gd fmla="val 16667" name="adj"/>
            </a:avLst>
          </a:prstGeom>
          <a:solidFill>
            <a:schemeClr val="lt1">
              <a:alpha val="67058"/>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23959fac3b7_0_93"/>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7" name="Google Shape;77;g23959fac3b7_0_93"/>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78" name="Google Shape;78;g23959fac3b7_0_9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g23959fac3b7_0_9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81" name="Google Shape;81;g23959fac3b7_0_9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g23959fac3b7_0_102"/>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23959fac3b7_0_10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23959fac3b7_0_10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86" name="Google Shape;86;g23959fac3b7_0_10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7" name="Shape 87"/>
        <p:cNvGrpSpPr/>
        <p:nvPr/>
      </p:nvGrpSpPr>
      <p:grpSpPr>
        <a:xfrm>
          <a:off x="0" y="0"/>
          <a:ext cx="0" cy="0"/>
          <a:chOff x="0" y="0"/>
          <a:chExt cx="0" cy="0"/>
        </a:xfrm>
      </p:grpSpPr>
      <p:sp>
        <p:nvSpPr>
          <p:cNvPr id="88" name="Google Shape;88;g23959fac3b7_0_10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23959fac3b7_0_10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23959fac3b7_0_10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91" name="Google Shape;91;g23959fac3b7_0_107"/>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2" name="Google Shape;92;g23959fac3b7_0_10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93" name="Shape 93"/>
        <p:cNvGrpSpPr/>
        <p:nvPr/>
      </p:nvGrpSpPr>
      <p:grpSpPr>
        <a:xfrm>
          <a:off x="0" y="0"/>
          <a:ext cx="0" cy="0"/>
          <a:chOff x="0" y="0"/>
          <a:chExt cx="0" cy="0"/>
        </a:xfrm>
      </p:grpSpPr>
      <p:sp>
        <p:nvSpPr>
          <p:cNvPr id="94" name="Google Shape;94;g23959fac3b7_0_1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 name="Shape 12"/>
        <p:cNvGrpSpPr/>
        <p:nvPr/>
      </p:nvGrpSpPr>
      <p:grpSpPr>
        <a:xfrm>
          <a:off x="0" y="0"/>
          <a:ext cx="0" cy="0"/>
          <a:chOff x="0" y="0"/>
          <a:chExt cx="0" cy="0"/>
        </a:xfrm>
      </p:grpSpPr>
      <p:sp>
        <p:nvSpPr>
          <p:cNvPr id="13" name="Google Shape;13;p11"/>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11"/>
          <p:cNvSpPr/>
          <p:nvPr/>
        </p:nvSpPr>
        <p:spPr>
          <a:xfrm flipH="1">
            <a:off x="8246400" y="4245875"/>
            <a:ext cx="897600" cy="897600"/>
          </a:xfrm>
          <a:prstGeom prst="round1Rect">
            <a:avLst>
              <a:gd fmla="val 16667" name="adj"/>
            </a:avLst>
          </a:prstGeom>
          <a:solidFill>
            <a:schemeClr val="lt1">
              <a:alpha val="6666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11"/>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 name="Google Shape;16;p11"/>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7" name="Google Shape;17;p1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g23959fac3b7_0_115"/>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97" name="Google Shape;97;g23959fac3b7_0_1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8" name="Shape 98"/>
        <p:cNvGrpSpPr/>
        <p:nvPr/>
      </p:nvGrpSpPr>
      <p:grpSpPr>
        <a:xfrm>
          <a:off x="0" y="0"/>
          <a:ext cx="0" cy="0"/>
          <a:chOff x="0" y="0"/>
          <a:chExt cx="0" cy="0"/>
        </a:xfrm>
      </p:grpSpPr>
      <p:sp>
        <p:nvSpPr>
          <p:cNvPr id="99" name="Google Shape;99;g23959fac3b7_0_118"/>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23959fac3b7_0_11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g23959fac3b7_0_11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02" name="Google Shape;102;g23959fac3b7_0_118"/>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3" name="Google Shape;103;g23959fac3b7_0_118"/>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4" name="Google Shape;104;g23959fac3b7_0_1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sp>
        <p:nvSpPr>
          <p:cNvPr id="106" name="Google Shape;106;g23959fac3b7_0_125"/>
          <p:cNvSpPr txBox="1"/>
          <p:nvPr/>
        </p:nvSpPr>
        <p:spPr>
          <a:xfrm flipH="1" rot="10800000">
            <a:off x="125" y="25"/>
            <a:ext cx="9144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23959fac3b7_0_125"/>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8" name="Google Shape;108;g23959fac3b7_0_125"/>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109" name="Google Shape;109;g23959fac3b7_0_12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g23959fac3b7_0_13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23959fac3b7_0_13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23959fac3b7_0_1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114" name="Google Shape;114;g23959fac3b7_0_13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5" name="Google Shape;115;g23959fac3b7_0_13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116" name="Google Shape;116;g23959fac3b7_0_13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7" name="Shape 117"/>
        <p:cNvGrpSpPr/>
        <p:nvPr/>
      </p:nvGrpSpPr>
      <p:grpSpPr>
        <a:xfrm>
          <a:off x="0" y="0"/>
          <a:ext cx="0" cy="0"/>
          <a:chOff x="0" y="0"/>
          <a:chExt cx="0" cy="0"/>
        </a:xfrm>
      </p:grpSpPr>
      <p:sp>
        <p:nvSpPr>
          <p:cNvPr id="118" name="Google Shape;118;g23959fac3b7_0_137"/>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23959fac3b7_0_137"/>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23959fac3b7_0_137"/>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121" name="Google Shape;121;g23959fac3b7_0_13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22" name="Shape 122"/>
        <p:cNvGrpSpPr/>
        <p:nvPr/>
      </p:nvGrpSpPr>
      <p:grpSpPr>
        <a:xfrm>
          <a:off x="0" y="0"/>
          <a:ext cx="0" cy="0"/>
          <a:chOff x="0" y="0"/>
          <a:chExt cx="0" cy="0"/>
        </a:xfrm>
      </p:grpSpPr>
      <p:sp>
        <p:nvSpPr>
          <p:cNvPr id="123" name="Google Shape;123;g23959fac3b7_0_14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24" name="Google Shape;124;g23959fac3b7_0_14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5" name="Google Shape;125;g23959fac3b7_0_14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6" name="Shape 126"/>
        <p:cNvGrpSpPr/>
        <p:nvPr/>
      </p:nvGrpSpPr>
      <p:grpSpPr>
        <a:xfrm>
          <a:off x="0" y="0"/>
          <a:ext cx="0" cy="0"/>
          <a:chOff x="0" y="0"/>
          <a:chExt cx="0" cy="0"/>
        </a:xfrm>
      </p:grpSpPr>
      <p:sp>
        <p:nvSpPr>
          <p:cNvPr id="127" name="Google Shape;127;g23959fac3b7_0_146"/>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Roboto"/>
              <a:ea typeface="Roboto"/>
              <a:cs typeface="Roboto"/>
              <a:sym typeface="Robo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re">
  <p:cSld name="Title - Centre">
    <p:spTree>
      <p:nvGrpSpPr>
        <p:cNvPr id="128" name="Shape 128"/>
        <p:cNvGrpSpPr/>
        <p:nvPr/>
      </p:nvGrpSpPr>
      <p:grpSpPr>
        <a:xfrm>
          <a:off x="0" y="0"/>
          <a:ext cx="0" cy="0"/>
          <a:chOff x="0" y="0"/>
          <a:chExt cx="0" cy="0"/>
        </a:xfrm>
      </p:grpSpPr>
      <p:sp>
        <p:nvSpPr>
          <p:cNvPr id="129" name="Google Shape;129;g23959fac3b7_0_148"/>
          <p:cNvSpPr txBox="1"/>
          <p:nvPr>
            <p:ph type="title"/>
          </p:nvPr>
        </p:nvSpPr>
        <p:spPr>
          <a:xfrm>
            <a:off x="666750" y="1700213"/>
            <a:ext cx="7810500" cy="1743000"/>
          </a:xfrm>
          <a:prstGeom prst="rect">
            <a:avLst/>
          </a:prstGeom>
          <a:noFill/>
          <a:ln>
            <a:noFill/>
          </a:ln>
        </p:spPr>
        <p:txBody>
          <a:bodyPr anchorCtr="0" anchor="ctr" bIns="19050" lIns="19050" spcFirstLastPara="1" rIns="19050" wrap="square" tIns="19050">
            <a:normAutofit/>
          </a:bodyPr>
          <a:lstStyle>
            <a:lvl1pPr lvl="0" algn="ctr">
              <a:lnSpc>
                <a:spcPct val="100000"/>
              </a:lnSpc>
              <a:spcBef>
                <a:spcPts val="0"/>
              </a:spcBef>
              <a:spcAft>
                <a:spcPts val="0"/>
              </a:spcAft>
              <a:buClr>
                <a:srgbClr val="000000"/>
              </a:buClr>
              <a:buSzPts val="700"/>
              <a:buNone/>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p:txBody>
      </p:sp>
      <p:sp>
        <p:nvSpPr>
          <p:cNvPr id="130" name="Google Shape;130;g23959fac3b7_0_148"/>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900"/>
              <a:buFont typeface="Helvetica Neue Light"/>
              <a:buNone/>
              <a:defRPr b="0" i="0" sz="900" u="none" cap="none" strike="noStrike">
                <a:solidFill>
                  <a:schemeClr val="lt2"/>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Roboto"/>
              <a:ea typeface="Roboto"/>
              <a:cs typeface="Roboto"/>
              <a:sym typeface="Robo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CK">
  <p:cSld name="Empty BLACK">
    <p:bg>
      <p:bgPr>
        <a:solidFill>
          <a:srgbClr val="1A1919"/>
        </a:solidFill>
      </p:bgPr>
    </p:bg>
    <p:spTree>
      <p:nvGrpSpPr>
        <p:cNvPr id="131" name="Shape 131"/>
        <p:cNvGrpSpPr/>
        <p:nvPr/>
      </p:nvGrpSpPr>
      <p:grpSpPr>
        <a:xfrm>
          <a:off x="0" y="0"/>
          <a:ext cx="0" cy="0"/>
          <a:chOff x="0" y="0"/>
          <a:chExt cx="0" cy="0"/>
        </a:xfrm>
      </p:grpSpPr>
      <p:sp>
        <p:nvSpPr>
          <p:cNvPr id="132" name="Google Shape;132;g23959fac3b7_0_151"/>
          <p:cNvSpPr txBox="1"/>
          <p:nvPr>
            <p:ph idx="12" type="sldNum"/>
          </p:nvPr>
        </p:nvSpPr>
        <p:spPr>
          <a:xfrm>
            <a:off x="7671314" y="4683525"/>
            <a:ext cx="98400" cy="97200"/>
          </a:xfrm>
          <a:prstGeom prst="rect">
            <a:avLst/>
          </a:prstGeom>
          <a:noFill/>
          <a:ln>
            <a:noFill/>
          </a:ln>
        </p:spPr>
        <p:txBody>
          <a:bodyPr anchorCtr="0" anchor="t" bIns="17625" lIns="17625" spcFirstLastPara="1" rIns="17625" wrap="square" tIns="17625">
            <a:spAutoFit/>
          </a:bodyPr>
          <a:lstStyle>
            <a:lvl1pPr indent="0" lvl="0"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1pPr>
            <a:lvl2pPr indent="0" lvl="1"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2pPr>
            <a:lvl3pPr indent="0" lvl="2"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3pPr>
            <a:lvl4pPr indent="0" lvl="3"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4pPr>
            <a:lvl5pPr indent="0" lvl="4"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5pPr>
            <a:lvl6pPr indent="0" lvl="5"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6pPr>
            <a:lvl7pPr indent="0" lvl="6"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7pPr>
            <a:lvl8pPr indent="0" lvl="7"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8pPr>
            <a:lvl9pPr indent="0" lvl="8" marL="0" marR="0" algn="ctr">
              <a:lnSpc>
                <a:spcPct val="100000"/>
              </a:lnSpc>
              <a:spcBef>
                <a:spcPts val="0"/>
              </a:spcBef>
              <a:spcAft>
                <a:spcPts val="0"/>
              </a:spcAft>
              <a:buClr>
                <a:srgbClr val="FFFFFF"/>
              </a:buClr>
              <a:buSzPts val="400"/>
              <a:buFont typeface="Helvetica Neue"/>
              <a:buNone/>
              <a:defRPr b="0" i="0" sz="400" u="none" cap="none" strike="noStrike">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8" name="Shape 18"/>
        <p:cNvGrpSpPr/>
        <p:nvPr/>
      </p:nvGrpSpPr>
      <p:grpSpPr>
        <a:xfrm>
          <a:off x="0" y="0"/>
          <a:ext cx="0" cy="0"/>
          <a:chOff x="0" y="0"/>
          <a:chExt cx="0" cy="0"/>
        </a:xfrm>
      </p:grpSpPr>
      <p:sp>
        <p:nvSpPr>
          <p:cNvPr id="19" name="Google Shape;19;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17"/>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1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4" name="Google Shape;24;p1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1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12"/>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1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9" name="Google Shape;29;p12"/>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 name="Google Shape;30;p1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5"/>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33" name="Google Shape;33;p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1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8" name="Google Shape;38;p16"/>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16"/>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1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18"/>
          <p:cNvSpPr txBox="1"/>
          <p:nvPr/>
        </p:nvSpPr>
        <p:spPr>
          <a:xfrm flipH="1" rot="10800000">
            <a:off x="125" y="25"/>
            <a:ext cx="9144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8"/>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4" name="Google Shape;44;p18"/>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5" name="Google Shape;45;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1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50" name="Google Shape;50;p19"/>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1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2" name="Google Shape;52;p1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3.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0"/>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69" name="Shape 69"/>
        <p:cNvGrpSpPr/>
        <p:nvPr/>
      </p:nvGrpSpPr>
      <p:grpSpPr>
        <a:xfrm>
          <a:off x="0" y="0"/>
          <a:ext cx="0" cy="0"/>
          <a:chOff x="0" y="0"/>
          <a:chExt cx="0" cy="0"/>
        </a:xfrm>
      </p:grpSpPr>
      <p:sp>
        <p:nvSpPr>
          <p:cNvPr id="70" name="Google Shape;70;g23959fac3b7_0_8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1" name="Google Shape;71;g23959fac3b7_0_8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72" name="Google Shape;72;g23959fac3b7_0_8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48.pn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p1"/>
          <p:cNvSpPr/>
          <p:nvPr/>
        </p:nvSpPr>
        <p:spPr>
          <a:xfrm>
            <a:off x="7086125" y="1579250"/>
            <a:ext cx="3918300" cy="3918300"/>
          </a:xfrm>
          <a:prstGeom prst="flowChartConnector">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138" name="Google Shape;138;p1"/>
          <p:cNvSpPr/>
          <p:nvPr/>
        </p:nvSpPr>
        <p:spPr>
          <a:xfrm>
            <a:off x="-2408625" y="1851775"/>
            <a:ext cx="6227100" cy="6227100"/>
          </a:xfrm>
          <a:prstGeom prst="flowChartConnector">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139" name="Google Shape;139;p1"/>
          <p:cNvSpPr txBox="1"/>
          <p:nvPr>
            <p:ph type="title"/>
          </p:nvPr>
        </p:nvSpPr>
        <p:spPr>
          <a:xfrm>
            <a:off x="306100" y="1329522"/>
            <a:ext cx="6227100" cy="13761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SzPts val="4800"/>
              <a:buNone/>
            </a:pPr>
            <a:r>
              <a:rPr b="1" lang="en" sz="2600">
                <a:solidFill>
                  <a:schemeClr val="dk2"/>
                </a:solidFill>
                <a:latin typeface="DM Sans"/>
                <a:ea typeface="DM Sans"/>
                <a:cs typeface="DM Sans"/>
                <a:sym typeface="DM Sans"/>
              </a:rPr>
              <a:t>Improving Citizen Inclusivity through Conversational AI.</a:t>
            </a:r>
            <a:endParaRPr b="1" sz="2600">
              <a:solidFill>
                <a:schemeClr val="dk2"/>
              </a:solidFill>
              <a:latin typeface="DM Sans"/>
              <a:ea typeface="DM Sans"/>
              <a:cs typeface="DM Sans"/>
              <a:sym typeface="DM Sans"/>
            </a:endParaRPr>
          </a:p>
          <a:p>
            <a:pPr indent="0" lvl="0" marL="0" rtl="0" algn="l">
              <a:lnSpc>
                <a:spcPct val="115000"/>
              </a:lnSpc>
              <a:spcBef>
                <a:spcPts val="0"/>
              </a:spcBef>
              <a:spcAft>
                <a:spcPts val="0"/>
              </a:spcAft>
              <a:buSzPts val="4800"/>
              <a:buNone/>
            </a:pPr>
            <a:r>
              <a:rPr b="1" lang="en" sz="2600">
                <a:solidFill>
                  <a:schemeClr val="dk2"/>
                </a:solidFill>
                <a:latin typeface="DM Sans"/>
                <a:ea typeface="DM Sans"/>
                <a:cs typeface="DM Sans"/>
                <a:sym typeface="DM Sans"/>
              </a:rPr>
              <a:t>The PROTECT Approach</a:t>
            </a:r>
            <a:endParaRPr b="1" sz="2600">
              <a:solidFill>
                <a:schemeClr val="dk2"/>
              </a:solidFill>
              <a:latin typeface="DM Sans"/>
              <a:ea typeface="DM Sans"/>
              <a:cs typeface="DM Sans"/>
              <a:sym typeface="DM Sans"/>
            </a:endParaRPr>
          </a:p>
        </p:txBody>
      </p:sp>
      <p:sp>
        <p:nvSpPr>
          <p:cNvPr id="140" name="Google Shape;140;p1"/>
          <p:cNvSpPr txBox="1"/>
          <p:nvPr>
            <p:ph idx="4294967295" type="subTitle"/>
          </p:nvPr>
        </p:nvSpPr>
        <p:spPr>
          <a:xfrm>
            <a:off x="318475" y="2877250"/>
            <a:ext cx="6583500" cy="184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2"/>
              </a:buClr>
              <a:buSzPts val="1800"/>
              <a:buFont typeface="Roboto"/>
              <a:buNone/>
            </a:pPr>
            <a:r>
              <a:rPr b="0" i="0" lang="en" sz="1400" u="none" cap="none" strike="noStrike">
                <a:solidFill>
                  <a:schemeClr val="dk2"/>
                </a:solidFill>
                <a:latin typeface="DM Sans"/>
                <a:ea typeface="DM Sans"/>
                <a:cs typeface="DM Sans"/>
                <a:sym typeface="DM Sans"/>
              </a:rPr>
              <a:t>Emanuele Pucci</a:t>
            </a:r>
            <a:r>
              <a:rPr b="0" baseline="30000" i="0" lang="en" sz="1400" u="none" cap="none" strike="noStrike">
                <a:solidFill>
                  <a:schemeClr val="dk2"/>
                </a:solidFill>
                <a:latin typeface="DM Sans"/>
                <a:ea typeface="DM Sans"/>
                <a:cs typeface="DM Sans"/>
                <a:sym typeface="DM Sans"/>
              </a:rPr>
              <a:t>1</a:t>
            </a:r>
            <a:r>
              <a:rPr b="0" i="0" lang="en" sz="1400" u="none" cap="none" strike="noStrike">
                <a:solidFill>
                  <a:schemeClr val="dk2"/>
                </a:solidFill>
                <a:latin typeface="DM Sans"/>
                <a:ea typeface="DM Sans"/>
                <a:cs typeface="DM Sans"/>
                <a:sym typeface="DM Sans"/>
              </a:rPr>
              <a:t>, Isabella Possaghi</a:t>
            </a:r>
            <a:r>
              <a:rPr b="0" baseline="30000" i="0" lang="en" sz="1400" u="none" cap="none" strike="noStrike">
                <a:solidFill>
                  <a:schemeClr val="dk2"/>
                </a:solidFill>
                <a:latin typeface="DM Sans"/>
                <a:ea typeface="DM Sans"/>
                <a:cs typeface="DM Sans"/>
                <a:sym typeface="DM Sans"/>
              </a:rPr>
              <a:t>2</a:t>
            </a:r>
            <a:r>
              <a:rPr b="0" i="0" lang="en" sz="1400" u="none" cap="none" strike="noStrike">
                <a:solidFill>
                  <a:schemeClr val="dk2"/>
                </a:solidFill>
                <a:latin typeface="DM Sans"/>
                <a:ea typeface="DM Sans"/>
                <a:cs typeface="DM Sans"/>
                <a:sym typeface="DM Sans"/>
              </a:rPr>
              <a:t>, Claudia Maria Cutrupi</a:t>
            </a:r>
            <a:r>
              <a:rPr b="0" baseline="30000" i="0" lang="en" sz="1400" u="none" cap="none" strike="noStrike">
                <a:solidFill>
                  <a:schemeClr val="dk2"/>
                </a:solidFill>
                <a:latin typeface="DM Sans"/>
                <a:ea typeface="DM Sans"/>
                <a:cs typeface="DM Sans"/>
                <a:sym typeface="DM Sans"/>
              </a:rPr>
              <a:t>2</a:t>
            </a:r>
            <a:r>
              <a:rPr b="0" i="0" lang="en" sz="1400" u="none" cap="none" strike="noStrike">
                <a:solidFill>
                  <a:schemeClr val="dk2"/>
                </a:solidFill>
                <a:latin typeface="DM Sans"/>
                <a:ea typeface="DM Sans"/>
                <a:cs typeface="DM Sans"/>
                <a:sym typeface="DM Sans"/>
              </a:rPr>
              <a:t>, Marcos Baez</a:t>
            </a:r>
            <a:r>
              <a:rPr b="0" baseline="30000" i="0" lang="en" sz="1400" u="none" cap="none" strike="noStrike">
                <a:solidFill>
                  <a:schemeClr val="dk2"/>
                </a:solidFill>
                <a:latin typeface="DM Sans"/>
                <a:ea typeface="DM Sans"/>
                <a:cs typeface="DM Sans"/>
                <a:sym typeface="DM Sans"/>
              </a:rPr>
              <a:t>3</a:t>
            </a:r>
            <a:r>
              <a:rPr b="0" i="0" lang="en" sz="1400" u="none" cap="none" strike="noStrike">
                <a:solidFill>
                  <a:schemeClr val="dk2"/>
                </a:solidFill>
                <a:latin typeface="DM Sans"/>
                <a:ea typeface="DM Sans"/>
                <a:cs typeface="DM Sans"/>
                <a:sym typeface="DM Sans"/>
              </a:rPr>
              <a:t>, Cinzia Cappiello</a:t>
            </a:r>
            <a:r>
              <a:rPr b="0" baseline="30000" i="0" lang="en" sz="1400" u="none" cap="none" strike="noStrike">
                <a:solidFill>
                  <a:schemeClr val="dk2"/>
                </a:solidFill>
                <a:latin typeface="DM Sans"/>
                <a:ea typeface="DM Sans"/>
                <a:cs typeface="DM Sans"/>
                <a:sym typeface="DM Sans"/>
              </a:rPr>
              <a:t>1</a:t>
            </a:r>
            <a:r>
              <a:rPr b="0" i="0" lang="en" sz="1400" u="none" cap="none" strike="noStrike">
                <a:solidFill>
                  <a:schemeClr val="dk2"/>
                </a:solidFill>
                <a:latin typeface="DM Sans"/>
                <a:ea typeface="DM Sans"/>
                <a:cs typeface="DM Sans"/>
                <a:sym typeface="DM Sans"/>
              </a:rPr>
              <a:t>, </a:t>
            </a:r>
            <a:r>
              <a:rPr b="0" i="0" lang="en" sz="1400" u="none" cap="none" strike="noStrike">
                <a:solidFill>
                  <a:schemeClr val="dk2"/>
                </a:solidFill>
                <a:latin typeface="DM Sans"/>
                <a:ea typeface="DM Sans"/>
                <a:cs typeface="DM Sans"/>
                <a:sym typeface="DM Sans"/>
              </a:rPr>
              <a:t>Maristella Matera</a:t>
            </a:r>
            <a:r>
              <a:rPr b="0" baseline="30000" i="0" lang="en" sz="1400" u="none" cap="none" strike="noStrike">
                <a:solidFill>
                  <a:schemeClr val="dk2"/>
                </a:solidFill>
                <a:latin typeface="DM Sans"/>
                <a:ea typeface="DM Sans"/>
                <a:cs typeface="DM Sans"/>
                <a:sym typeface="DM Sans"/>
              </a:rPr>
              <a:t>1</a:t>
            </a:r>
            <a:r>
              <a:rPr b="0" i="0" lang="en" sz="1400" u="none" cap="none" strike="noStrike">
                <a:solidFill>
                  <a:schemeClr val="dk2"/>
                </a:solidFill>
                <a:latin typeface="DM Sans"/>
                <a:ea typeface="DM Sans"/>
                <a:cs typeface="DM Sans"/>
                <a:sym typeface="DM Sans"/>
              </a:rPr>
              <a:t>, </a:t>
            </a:r>
            <a:r>
              <a:rPr lang="en" sz="1400">
                <a:solidFill>
                  <a:schemeClr val="dk2"/>
                </a:solidFill>
                <a:latin typeface="DM Sans"/>
                <a:ea typeface="DM Sans"/>
                <a:cs typeface="DM Sans"/>
                <a:sym typeface="DM Sans"/>
              </a:rPr>
              <a:t>Ludovia Piro</a:t>
            </a:r>
            <a:r>
              <a:rPr baseline="30000" lang="en" sz="1400">
                <a:solidFill>
                  <a:schemeClr val="dk2"/>
                </a:solidFill>
                <a:latin typeface="DM Sans"/>
                <a:ea typeface="DM Sans"/>
                <a:cs typeface="DM Sans"/>
                <a:sym typeface="DM Sans"/>
              </a:rPr>
              <a:t>1</a:t>
            </a:r>
            <a:r>
              <a:rPr lang="en" sz="1400">
                <a:solidFill>
                  <a:schemeClr val="dk2"/>
                </a:solidFill>
                <a:latin typeface="DM Sans"/>
                <a:ea typeface="DM Sans"/>
                <a:cs typeface="DM Sans"/>
                <a:sym typeface="DM Sans"/>
              </a:rPr>
              <a:t> , Emanuele Pucci</a:t>
            </a:r>
            <a:r>
              <a:rPr baseline="30000" lang="en" sz="1400">
                <a:solidFill>
                  <a:schemeClr val="dk2"/>
                </a:solidFill>
                <a:latin typeface="DM Sans"/>
                <a:ea typeface="DM Sans"/>
                <a:cs typeface="DM Sans"/>
                <a:sym typeface="DM Sans"/>
              </a:rPr>
              <a:t>1</a:t>
            </a:r>
            <a:r>
              <a:rPr lang="en" sz="1400">
                <a:solidFill>
                  <a:schemeClr val="dk2"/>
                </a:solidFill>
                <a:latin typeface="DM Sans"/>
                <a:ea typeface="DM Sans"/>
                <a:cs typeface="DM Sans"/>
                <a:sym typeface="DM Sans"/>
              </a:rPr>
              <a:t>, Maria Francesca Costabile</a:t>
            </a:r>
            <a:r>
              <a:rPr baseline="30000" lang="en" sz="1400">
                <a:solidFill>
                  <a:schemeClr val="dk2"/>
                </a:solidFill>
                <a:latin typeface="DM Sans"/>
                <a:ea typeface="DM Sans"/>
                <a:cs typeface="DM Sans"/>
                <a:sym typeface="DM Sans"/>
              </a:rPr>
              <a:t>2</a:t>
            </a:r>
            <a:r>
              <a:rPr lang="en" sz="1400">
                <a:solidFill>
                  <a:schemeClr val="dk2"/>
                </a:solidFill>
                <a:latin typeface="DM Sans"/>
                <a:ea typeface="DM Sans"/>
                <a:cs typeface="DM Sans"/>
                <a:sym typeface="DM Sans"/>
              </a:rPr>
              <a:t>, Rosa Lanzilotti</a:t>
            </a:r>
            <a:r>
              <a:rPr baseline="30000" lang="en" sz="1400">
                <a:solidFill>
                  <a:schemeClr val="dk2"/>
                </a:solidFill>
                <a:latin typeface="DM Sans"/>
                <a:ea typeface="DM Sans"/>
                <a:cs typeface="DM Sans"/>
                <a:sym typeface="DM Sans"/>
              </a:rPr>
              <a:t>2</a:t>
            </a:r>
            <a:r>
              <a:rPr lang="en" sz="1400">
                <a:solidFill>
                  <a:schemeClr val="dk2"/>
                </a:solidFill>
                <a:latin typeface="DM Sans"/>
                <a:ea typeface="DM Sans"/>
                <a:cs typeface="DM Sans"/>
                <a:sym typeface="DM Sans"/>
              </a:rPr>
              <a:t>, Antonio Piccinno</a:t>
            </a:r>
            <a:r>
              <a:rPr baseline="30000" lang="en" sz="1400">
                <a:solidFill>
                  <a:schemeClr val="dk2"/>
                </a:solidFill>
                <a:latin typeface="DM Sans"/>
                <a:ea typeface="DM Sans"/>
                <a:cs typeface="DM Sans"/>
                <a:sym typeface="DM Sans"/>
              </a:rPr>
              <a:t>2 </a:t>
            </a:r>
            <a:endParaRPr baseline="30000"/>
          </a:p>
          <a:p>
            <a:pPr indent="0" lvl="0" marL="0" marR="0" rtl="0" algn="l">
              <a:lnSpc>
                <a:spcPct val="100000"/>
              </a:lnSpc>
              <a:spcBef>
                <a:spcPts val="0"/>
              </a:spcBef>
              <a:spcAft>
                <a:spcPts val="0"/>
              </a:spcAft>
              <a:buClr>
                <a:schemeClr val="lt2"/>
              </a:buClr>
              <a:buSzPts val="1800"/>
              <a:buFont typeface="Roboto"/>
              <a:buNone/>
            </a:pPr>
            <a:br>
              <a:rPr b="0" i="0" lang="en" sz="1400" u="none" cap="none" strike="noStrike">
                <a:solidFill>
                  <a:schemeClr val="dk2"/>
                </a:solidFill>
                <a:latin typeface="DM Sans"/>
                <a:ea typeface="DM Sans"/>
                <a:cs typeface="DM Sans"/>
                <a:sym typeface="DM Sans"/>
              </a:rPr>
            </a:br>
            <a:r>
              <a:rPr b="1" i="0" lang="en" sz="1400" u="none" cap="none" strike="noStrike">
                <a:solidFill>
                  <a:schemeClr val="dk2"/>
                </a:solidFill>
                <a:latin typeface="DM Sans"/>
                <a:ea typeface="DM Sans"/>
                <a:cs typeface="DM Sans"/>
                <a:sym typeface="DM Sans"/>
                <a:extLst>
                  <a:ext uri="http://customooxmlschemas.google.com/">
                    <go:slidesCustomData xmlns:go="http://customooxmlschemas.google.com/" textRoundtripDataId="0"/>
                  </a:ext>
                </a:extLst>
              </a:rPr>
              <a:t>Politecnico di Milano, Italy</a:t>
            </a:r>
            <a:endParaRPr b="1" i="0" sz="1400" u="none" cap="none" strike="noStrike">
              <a:solidFill>
                <a:schemeClr val="dk2"/>
              </a:solidFill>
              <a:latin typeface="DM Sans"/>
              <a:ea typeface="DM Sans"/>
              <a:cs typeface="DM Sans"/>
              <a:sym typeface="DM Sans"/>
            </a:endParaRPr>
          </a:p>
          <a:p>
            <a:pPr indent="0" lvl="0" marL="0" marR="0" rtl="0" algn="l">
              <a:lnSpc>
                <a:spcPct val="100000"/>
              </a:lnSpc>
              <a:spcBef>
                <a:spcPts val="0"/>
              </a:spcBef>
              <a:spcAft>
                <a:spcPts val="0"/>
              </a:spcAft>
              <a:buClr>
                <a:schemeClr val="lt2"/>
              </a:buClr>
              <a:buSzPts val="1800"/>
              <a:buFont typeface="Roboto"/>
              <a:buNone/>
            </a:pPr>
            <a:r>
              <a:rPr b="1" lang="en" sz="1400">
                <a:solidFill>
                  <a:schemeClr val="dk2"/>
                </a:solidFill>
                <a:latin typeface="DM Sans"/>
                <a:ea typeface="DM Sans"/>
                <a:cs typeface="DM Sans"/>
                <a:sym typeface="DM Sans"/>
              </a:rPr>
              <a:t>Università degli Studi di Bari Aldo Moro, Italy</a:t>
            </a:r>
            <a:endParaRPr b="1" i="0" sz="1400" u="none" cap="none" strike="noStrike">
              <a:solidFill>
                <a:schemeClr val="dk2"/>
              </a:solidFill>
              <a:latin typeface="DM Sans"/>
              <a:ea typeface="DM Sans"/>
              <a:cs typeface="DM Sans"/>
              <a:sym typeface="DM Sans"/>
            </a:endParaRPr>
          </a:p>
          <a:p>
            <a:pPr indent="0" lvl="0" marL="0" marR="0" rtl="0" algn="l">
              <a:lnSpc>
                <a:spcPct val="100000"/>
              </a:lnSpc>
              <a:spcBef>
                <a:spcPts val="0"/>
              </a:spcBef>
              <a:spcAft>
                <a:spcPts val="0"/>
              </a:spcAft>
              <a:buClr>
                <a:schemeClr val="lt2"/>
              </a:buClr>
              <a:buSzPts val="1800"/>
              <a:buFont typeface="Roboto"/>
              <a:buNone/>
            </a:pPr>
            <a:r>
              <a:rPr b="0" baseline="30000" i="0" lang="en" sz="900" u="none" cap="none" strike="noStrike">
                <a:solidFill>
                  <a:schemeClr val="dk2"/>
                </a:solidFill>
                <a:latin typeface="DM Sans"/>
                <a:ea typeface="DM Sans"/>
                <a:cs typeface="DM Sans"/>
                <a:sym typeface="DM Sans"/>
              </a:rPr>
              <a:t>1</a:t>
            </a:r>
            <a:r>
              <a:rPr b="0" i="0" lang="en" sz="900" u="none" cap="none" strike="noStrike">
                <a:solidFill>
                  <a:schemeClr val="dk2"/>
                </a:solidFill>
                <a:latin typeface="DM Sans"/>
                <a:ea typeface="DM Sans"/>
                <a:cs typeface="DM Sans"/>
                <a:sym typeface="DM Sans"/>
              </a:rPr>
              <a:t>{name.surname}@.polimi.it, </a:t>
            </a:r>
            <a:r>
              <a:rPr b="0" baseline="30000" i="0" lang="en" sz="900" u="none" cap="none" strike="noStrike">
                <a:solidFill>
                  <a:schemeClr val="dk2"/>
                </a:solidFill>
                <a:latin typeface="DM Sans"/>
                <a:ea typeface="DM Sans"/>
                <a:cs typeface="DM Sans"/>
                <a:sym typeface="DM Sans"/>
              </a:rPr>
              <a:t>2</a:t>
            </a:r>
            <a:r>
              <a:rPr b="0" i="0" lang="en" sz="900" u="none" cap="none" strike="noStrike">
                <a:solidFill>
                  <a:schemeClr val="dk2"/>
                </a:solidFill>
                <a:latin typeface="DM Sans"/>
                <a:ea typeface="DM Sans"/>
                <a:cs typeface="DM Sans"/>
                <a:sym typeface="DM Sans"/>
              </a:rPr>
              <a:t>{name.surname}@</a:t>
            </a:r>
            <a:r>
              <a:rPr lang="en" sz="900">
                <a:solidFill>
                  <a:schemeClr val="dk2"/>
                </a:solidFill>
                <a:latin typeface="DM Sans"/>
                <a:ea typeface="DM Sans"/>
                <a:cs typeface="DM Sans"/>
                <a:sym typeface="DM Sans"/>
              </a:rPr>
              <a:t>uniba.it</a:t>
            </a:r>
            <a:endParaRPr b="0" i="0" sz="900" u="none" cap="none" strike="noStrike">
              <a:solidFill>
                <a:schemeClr val="dk2"/>
              </a:solidFill>
              <a:latin typeface="DM Sans"/>
              <a:ea typeface="DM Sans"/>
              <a:cs typeface="DM Sans"/>
              <a:sym typeface="DM Sans"/>
            </a:endParaRPr>
          </a:p>
          <a:p>
            <a:pPr indent="0" lvl="0" marL="0" marR="0" rtl="0" algn="l">
              <a:lnSpc>
                <a:spcPct val="100000"/>
              </a:lnSpc>
              <a:spcBef>
                <a:spcPts val="0"/>
              </a:spcBef>
              <a:spcAft>
                <a:spcPts val="0"/>
              </a:spcAft>
              <a:buClr>
                <a:schemeClr val="lt2"/>
              </a:buClr>
              <a:buSzPts val="1800"/>
              <a:buFont typeface="Roboto"/>
              <a:buNone/>
            </a:pPr>
            <a:r>
              <a:t/>
            </a:r>
            <a:endParaRPr b="0" i="0" sz="2400" u="none" cap="none" strike="noStrike">
              <a:solidFill>
                <a:schemeClr val="dk2"/>
              </a:solidFill>
              <a:latin typeface="DM Sans"/>
              <a:ea typeface="DM Sans"/>
              <a:cs typeface="DM Sans"/>
              <a:sym typeface="DM Sans"/>
            </a:endParaRPr>
          </a:p>
        </p:txBody>
      </p:sp>
      <p:pic>
        <p:nvPicPr>
          <p:cNvPr id="141" name="Google Shape;141;p1"/>
          <p:cNvPicPr preferRelativeResize="0"/>
          <p:nvPr/>
        </p:nvPicPr>
        <p:blipFill rotWithShape="1">
          <a:blip r:embed="rId3">
            <a:alphaModFix/>
          </a:blip>
          <a:srcRect b="0" l="0" r="0" t="0"/>
          <a:stretch/>
        </p:blipFill>
        <p:spPr>
          <a:xfrm>
            <a:off x="7424565" y="3871000"/>
            <a:ext cx="1268552" cy="984250"/>
          </a:xfrm>
          <a:prstGeom prst="rect">
            <a:avLst/>
          </a:prstGeom>
          <a:noFill/>
          <a:ln>
            <a:noFill/>
          </a:ln>
        </p:spPr>
      </p:pic>
      <p:pic>
        <p:nvPicPr>
          <p:cNvPr id="142" name="Google Shape;142;p1"/>
          <p:cNvPicPr preferRelativeResize="0"/>
          <p:nvPr/>
        </p:nvPicPr>
        <p:blipFill rotWithShape="1">
          <a:blip r:embed="rId4">
            <a:alphaModFix/>
          </a:blip>
          <a:srcRect b="0" l="0" r="0" t="0"/>
          <a:stretch/>
        </p:blipFill>
        <p:spPr>
          <a:xfrm>
            <a:off x="5253436" y="4333524"/>
            <a:ext cx="2115701" cy="388075"/>
          </a:xfrm>
          <a:prstGeom prst="rect">
            <a:avLst/>
          </a:prstGeom>
          <a:noFill/>
          <a:ln>
            <a:noFill/>
          </a:ln>
        </p:spPr>
      </p:pic>
      <p:pic>
        <p:nvPicPr>
          <p:cNvPr id="143" name="Google Shape;143;p1"/>
          <p:cNvPicPr preferRelativeResize="0"/>
          <p:nvPr/>
        </p:nvPicPr>
        <p:blipFill>
          <a:blip r:embed="rId5">
            <a:alphaModFix/>
          </a:blip>
          <a:stretch>
            <a:fillRect/>
          </a:stretch>
        </p:blipFill>
        <p:spPr>
          <a:xfrm>
            <a:off x="0" y="0"/>
            <a:ext cx="2907198" cy="874075"/>
          </a:xfrm>
          <a:prstGeom prst="rect">
            <a:avLst/>
          </a:prstGeom>
          <a:noFill/>
          <a:ln>
            <a:noFill/>
          </a:ln>
        </p:spPr>
      </p:pic>
      <p:pic>
        <p:nvPicPr>
          <p:cNvPr id="144" name="Google Shape;144;p1"/>
          <p:cNvPicPr preferRelativeResize="0"/>
          <p:nvPr/>
        </p:nvPicPr>
        <p:blipFill>
          <a:blip r:embed="rId6">
            <a:alphaModFix/>
          </a:blip>
          <a:stretch>
            <a:fillRect/>
          </a:stretch>
        </p:blipFill>
        <p:spPr>
          <a:xfrm>
            <a:off x="7825734" y="3454778"/>
            <a:ext cx="466224" cy="466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09" name="Shape 209"/>
        <p:cNvGrpSpPr/>
        <p:nvPr/>
      </p:nvGrpSpPr>
      <p:grpSpPr>
        <a:xfrm>
          <a:off x="0" y="0"/>
          <a:ext cx="0" cy="0"/>
          <a:chOff x="0" y="0"/>
          <a:chExt cx="0" cy="0"/>
        </a:xfrm>
      </p:grpSpPr>
      <p:sp>
        <p:nvSpPr>
          <p:cNvPr id="210" name="Google Shape;210;p6"/>
          <p:cNvSpPr txBox="1"/>
          <p:nvPr>
            <p:ph idx="4294967295" type="body"/>
          </p:nvPr>
        </p:nvSpPr>
        <p:spPr>
          <a:xfrm>
            <a:off x="460950" y="595100"/>
            <a:ext cx="8222100" cy="61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solidFill>
                  <a:schemeClr val="dk2"/>
                </a:solidFill>
                <a:latin typeface="DM Sans"/>
                <a:ea typeface="DM Sans"/>
                <a:cs typeface="DM Sans"/>
                <a:sym typeface="DM Sans"/>
              </a:rPr>
              <a:t>We followed a </a:t>
            </a:r>
            <a:r>
              <a:rPr b="1" lang="en" sz="1400">
                <a:solidFill>
                  <a:schemeClr val="dk2"/>
                </a:solidFill>
                <a:latin typeface="DM Sans"/>
                <a:ea typeface="DM Sans"/>
                <a:cs typeface="DM Sans"/>
                <a:sym typeface="DM Sans"/>
              </a:rPr>
              <a:t>human-centered process,</a:t>
            </a:r>
            <a:r>
              <a:rPr lang="en" sz="1400">
                <a:solidFill>
                  <a:schemeClr val="dk2"/>
                </a:solidFill>
                <a:latin typeface="DM Sans"/>
                <a:ea typeface="DM Sans"/>
                <a:cs typeface="DM Sans"/>
                <a:sym typeface="DM Sans"/>
              </a:rPr>
              <a:t> with a total of 26 BVI users, to define a design space with prominent challenges and related patterns for the ConWeb paradigm.</a:t>
            </a:r>
            <a:endParaRPr sz="1400">
              <a:solidFill>
                <a:schemeClr val="dk2"/>
              </a:solidFill>
              <a:latin typeface="DM Sans"/>
              <a:ea typeface="DM Sans"/>
              <a:cs typeface="DM Sans"/>
              <a:sym typeface="DM Sans"/>
            </a:endParaRPr>
          </a:p>
          <a:p>
            <a:pPr indent="0" lvl="0" marL="0" rtl="0" algn="l">
              <a:lnSpc>
                <a:spcPct val="100000"/>
              </a:lnSpc>
              <a:spcBef>
                <a:spcPts val="1600"/>
              </a:spcBef>
              <a:spcAft>
                <a:spcPts val="1600"/>
              </a:spcAft>
              <a:buSzPts val="1800"/>
              <a:buNone/>
            </a:pPr>
            <a:r>
              <a:t/>
            </a:r>
            <a:endParaRPr sz="1600">
              <a:solidFill>
                <a:srgbClr val="434343"/>
              </a:solidFill>
              <a:latin typeface="DM Sans"/>
              <a:ea typeface="DM Sans"/>
              <a:cs typeface="DM Sans"/>
              <a:sym typeface="DM Sans"/>
            </a:endParaRPr>
          </a:p>
        </p:txBody>
      </p:sp>
      <p:pic>
        <p:nvPicPr>
          <p:cNvPr id="211" name="Google Shape;211;p6"/>
          <p:cNvPicPr preferRelativeResize="0"/>
          <p:nvPr/>
        </p:nvPicPr>
        <p:blipFill rotWithShape="1">
          <a:blip r:embed="rId3">
            <a:alphaModFix/>
          </a:blip>
          <a:srcRect b="0" l="0" r="0" t="0"/>
          <a:stretch/>
        </p:blipFill>
        <p:spPr>
          <a:xfrm>
            <a:off x="470913" y="1934125"/>
            <a:ext cx="7998474" cy="1667651"/>
          </a:xfrm>
          <a:prstGeom prst="rect">
            <a:avLst/>
          </a:prstGeom>
          <a:noFill/>
          <a:ln>
            <a:noFill/>
          </a:ln>
        </p:spPr>
      </p:pic>
      <p:sp>
        <p:nvSpPr>
          <p:cNvPr id="212" name="Google Shape;212;p6"/>
          <p:cNvSpPr txBox="1"/>
          <p:nvPr/>
        </p:nvSpPr>
        <p:spPr>
          <a:xfrm>
            <a:off x="506550" y="4117200"/>
            <a:ext cx="7927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400" u="none" cap="none" strike="noStrike">
                <a:solidFill>
                  <a:srgbClr val="000000"/>
                </a:solidFill>
                <a:latin typeface="DM Sans"/>
                <a:ea typeface="DM Sans"/>
                <a:cs typeface="DM Sans"/>
                <a:sym typeface="DM Sans"/>
              </a:rPr>
              <a:t>The insights of each phase informed the next steps and progressively guided the identification of conversational patterns for accessing the Web. </a:t>
            </a:r>
            <a:endParaRPr b="0" i="0" sz="1400" u="none" cap="none" strike="noStrike">
              <a:solidFill>
                <a:srgbClr val="000000"/>
              </a:solidFill>
              <a:latin typeface="DM Sans"/>
              <a:ea typeface="DM Sans"/>
              <a:cs typeface="DM Sans"/>
              <a:sym typeface="DM Sans"/>
            </a:endParaRPr>
          </a:p>
        </p:txBody>
      </p:sp>
      <p:sp>
        <p:nvSpPr>
          <p:cNvPr id="213" name="Google Shape;213;p6"/>
          <p:cNvSpPr txBox="1"/>
          <p:nvPr>
            <p:ph type="title"/>
          </p:nvPr>
        </p:nvSpPr>
        <p:spPr>
          <a:xfrm>
            <a:off x="460950" y="150825"/>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3200"/>
              <a:buFont typeface="Arial"/>
              <a:buNone/>
            </a:pPr>
            <a:r>
              <a:rPr b="1" lang="en" sz="1200">
                <a:solidFill>
                  <a:srgbClr val="434343"/>
                </a:solidFill>
                <a:latin typeface="DM Sans"/>
                <a:ea typeface="DM Sans"/>
                <a:cs typeface="DM Sans"/>
                <a:sym typeface="DM Sans"/>
                <a:extLst>
                  <a:ext uri="http://customooxmlschemas.google.com/">
                    <go:slidesCustomData xmlns:go="http://customooxmlschemas.google.com/" textRoundtripDataId="2"/>
                  </a:ext>
                </a:extLst>
              </a:rPr>
              <a:t>THE HOW:</a:t>
            </a:r>
            <a:r>
              <a:rPr b="1" lang="en" sz="1200">
                <a:solidFill>
                  <a:srgbClr val="434343"/>
                </a:solidFill>
                <a:latin typeface="DM Sans"/>
                <a:ea typeface="DM Sans"/>
                <a:cs typeface="DM Sans"/>
                <a:sym typeface="DM Sans"/>
              </a:rPr>
              <a:t> Design Process</a:t>
            </a:r>
            <a:endParaRPr b="1" sz="1200">
              <a:solidFill>
                <a:srgbClr val="434343"/>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217" name="Shape 217"/>
        <p:cNvGrpSpPr/>
        <p:nvPr/>
      </p:nvGrpSpPr>
      <p:grpSpPr>
        <a:xfrm>
          <a:off x="0" y="0"/>
          <a:ext cx="0" cy="0"/>
          <a:chOff x="0" y="0"/>
          <a:chExt cx="0" cy="0"/>
        </a:xfrm>
      </p:grpSpPr>
      <p:sp>
        <p:nvSpPr>
          <p:cNvPr id="218" name="Google Shape;218;g2173f392222_0_12"/>
          <p:cNvSpPr txBox="1"/>
          <p:nvPr>
            <p:ph type="title"/>
          </p:nvPr>
        </p:nvSpPr>
        <p:spPr>
          <a:xfrm>
            <a:off x="613350" y="303225"/>
            <a:ext cx="8222100" cy="45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DM Sans"/>
                <a:ea typeface="DM Sans"/>
                <a:cs typeface="DM Sans"/>
                <a:sym typeface="DM Sans"/>
              </a:rPr>
              <a:t>The Patterns in action</a:t>
            </a:r>
            <a:endParaRPr b="1" sz="1200" strike="sngStrike">
              <a:solidFill>
                <a:srgbClr val="434343"/>
              </a:solidFill>
              <a:latin typeface="DM Sans"/>
              <a:ea typeface="DM Sans"/>
              <a:cs typeface="DM Sans"/>
              <a:sym typeface="DM Sans"/>
            </a:endParaRPr>
          </a:p>
        </p:txBody>
      </p:sp>
      <p:pic>
        <p:nvPicPr>
          <p:cNvPr id="219" name="Google Shape;219;g2173f392222_0_12"/>
          <p:cNvPicPr preferRelativeResize="0"/>
          <p:nvPr/>
        </p:nvPicPr>
        <p:blipFill rotWithShape="1">
          <a:blip r:embed="rId3">
            <a:alphaModFix/>
          </a:blip>
          <a:srcRect b="0" l="0" r="0" t="0"/>
          <a:stretch/>
        </p:blipFill>
        <p:spPr>
          <a:xfrm>
            <a:off x="2452787" y="502756"/>
            <a:ext cx="4543227" cy="4463376"/>
          </a:xfrm>
          <a:prstGeom prst="rect">
            <a:avLst/>
          </a:prstGeom>
          <a:noFill/>
          <a:ln>
            <a:noFill/>
          </a:ln>
        </p:spPr>
      </p:pic>
      <p:pic>
        <p:nvPicPr>
          <p:cNvPr id="220" name="Google Shape;220;g2173f392222_0_12"/>
          <p:cNvPicPr preferRelativeResize="0"/>
          <p:nvPr/>
        </p:nvPicPr>
        <p:blipFill rotWithShape="1">
          <a:blip r:embed="rId4">
            <a:alphaModFix/>
          </a:blip>
          <a:srcRect b="0" l="0" r="0" t="0"/>
          <a:stretch/>
        </p:blipFill>
        <p:spPr>
          <a:xfrm>
            <a:off x="2484878" y="1738649"/>
            <a:ext cx="4214799" cy="1422078"/>
          </a:xfrm>
          <a:prstGeom prst="rect">
            <a:avLst/>
          </a:prstGeom>
          <a:noFill/>
          <a:ln>
            <a:noFill/>
          </a:ln>
        </p:spPr>
      </p:pic>
      <p:pic>
        <p:nvPicPr>
          <p:cNvPr id="221" name="Google Shape;221;g2173f392222_0_12"/>
          <p:cNvPicPr preferRelativeResize="0"/>
          <p:nvPr/>
        </p:nvPicPr>
        <p:blipFill rotWithShape="1">
          <a:blip r:embed="rId5">
            <a:alphaModFix/>
          </a:blip>
          <a:srcRect b="0" l="0" r="0" t="0"/>
          <a:stretch/>
        </p:blipFill>
        <p:spPr>
          <a:xfrm>
            <a:off x="2484878" y="3179606"/>
            <a:ext cx="4214799" cy="1337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25" name="Shape 225"/>
        <p:cNvGrpSpPr/>
        <p:nvPr/>
      </p:nvGrpSpPr>
      <p:grpSpPr>
        <a:xfrm>
          <a:off x="0" y="0"/>
          <a:ext cx="0" cy="0"/>
          <a:chOff x="0" y="0"/>
          <a:chExt cx="0" cy="0"/>
        </a:xfrm>
      </p:grpSpPr>
      <p:pic>
        <p:nvPicPr>
          <p:cNvPr id="226" name="Google Shape;226;g216d5ade7ae_1_55"/>
          <p:cNvPicPr preferRelativeResize="0"/>
          <p:nvPr/>
        </p:nvPicPr>
        <p:blipFill rotWithShape="1">
          <a:blip r:embed="rId3">
            <a:alphaModFix/>
          </a:blip>
          <a:srcRect b="0" l="0" r="-1717" t="0"/>
          <a:stretch/>
        </p:blipFill>
        <p:spPr>
          <a:xfrm>
            <a:off x="527975" y="2050435"/>
            <a:ext cx="3279299" cy="923400"/>
          </a:xfrm>
          <a:prstGeom prst="rect">
            <a:avLst/>
          </a:prstGeom>
          <a:noFill/>
          <a:ln>
            <a:noFill/>
          </a:ln>
        </p:spPr>
      </p:pic>
      <p:pic>
        <p:nvPicPr>
          <p:cNvPr id="227" name="Google Shape;227;g216d5ade7ae_1_55"/>
          <p:cNvPicPr preferRelativeResize="0"/>
          <p:nvPr/>
        </p:nvPicPr>
        <p:blipFill rotWithShape="1">
          <a:blip r:embed="rId4">
            <a:alphaModFix/>
          </a:blip>
          <a:srcRect b="0" l="0" r="0" t="0"/>
          <a:stretch/>
        </p:blipFill>
        <p:spPr>
          <a:xfrm>
            <a:off x="5141662" y="3421813"/>
            <a:ext cx="3474068" cy="1016250"/>
          </a:xfrm>
          <a:prstGeom prst="rect">
            <a:avLst/>
          </a:prstGeom>
          <a:noFill/>
          <a:ln>
            <a:noFill/>
          </a:ln>
        </p:spPr>
      </p:pic>
      <p:pic>
        <p:nvPicPr>
          <p:cNvPr id="228" name="Google Shape;228;g216d5ade7ae_1_55"/>
          <p:cNvPicPr preferRelativeResize="0"/>
          <p:nvPr/>
        </p:nvPicPr>
        <p:blipFill rotWithShape="1">
          <a:blip r:embed="rId5">
            <a:alphaModFix/>
          </a:blip>
          <a:srcRect b="0" l="0" r="0" t="0"/>
          <a:stretch/>
        </p:blipFill>
        <p:spPr>
          <a:xfrm>
            <a:off x="1159350" y="3423251"/>
            <a:ext cx="3116449" cy="1016237"/>
          </a:xfrm>
          <a:prstGeom prst="rect">
            <a:avLst/>
          </a:prstGeom>
          <a:noFill/>
          <a:ln>
            <a:noFill/>
          </a:ln>
        </p:spPr>
      </p:pic>
      <p:sp>
        <p:nvSpPr>
          <p:cNvPr id="229" name="Google Shape;229;g216d5ade7ae_1_55"/>
          <p:cNvSpPr txBox="1"/>
          <p:nvPr>
            <p:ph idx="4294967295" type="title"/>
          </p:nvPr>
        </p:nvSpPr>
        <p:spPr>
          <a:xfrm>
            <a:off x="760435" y="1691793"/>
            <a:ext cx="29373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3200"/>
              <a:buNone/>
            </a:pPr>
            <a:r>
              <a:rPr b="1" i="1" lang="en" sz="1200">
                <a:solidFill>
                  <a:schemeClr val="dk2"/>
                </a:solidFill>
                <a:latin typeface="Helvetica Neue"/>
                <a:ea typeface="Helvetica Neue"/>
                <a:cs typeface="Helvetica Neue"/>
                <a:sym typeface="Helvetica Neue"/>
              </a:rPr>
              <a:t>Overall Performance and Experience</a:t>
            </a:r>
            <a:endParaRPr b="1" i="1" sz="1200">
              <a:solidFill>
                <a:schemeClr val="dk2"/>
              </a:solidFill>
              <a:latin typeface="Helvetica Neue"/>
              <a:ea typeface="Helvetica Neue"/>
              <a:cs typeface="Helvetica Neue"/>
              <a:sym typeface="Helvetica Neue"/>
            </a:endParaRPr>
          </a:p>
        </p:txBody>
      </p:sp>
      <p:sp>
        <p:nvSpPr>
          <p:cNvPr id="230" name="Google Shape;230;g216d5ade7ae_1_55"/>
          <p:cNvSpPr txBox="1"/>
          <p:nvPr/>
        </p:nvSpPr>
        <p:spPr>
          <a:xfrm>
            <a:off x="840325" y="2240036"/>
            <a:ext cx="2822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2"/>
                </a:solidFill>
                <a:latin typeface="DM Sans"/>
                <a:ea typeface="DM Sans"/>
                <a:cs typeface="DM Sans"/>
                <a:sym typeface="DM Sans"/>
              </a:rPr>
              <a:t>“Controlling the Website with my voice </a:t>
            </a:r>
            <a:r>
              <a:rPr b="1" i="1" lang="en" sz="1200" u="none" cap="none" strike="noStrike">
                <a:solidFill>
                  <a:schemeClr val="dk2"/>
                </a:solidFill>
                <a:latin typeface="DM Sans"/>
                <a:ea typeface="DM Sans"/>
                <a:cs typeface="DM Sans"/>
                <a:sym typeface="DM Sans"/>
              </a:rPr>
              <a:t>it’s amazing</a:t>
            </a:r>
            <a:r>
              <a:rPr b="0" i="1" lang="en" sz="1200" u="none" cap="none" strike="noStrike">
                <a:solidFill>
                  <a:schemeClr val="dk2"/>
                </a:solidFill>
                <a:latin typeface="DM Sans"/>
                <a:ea typeface="DM Sans"/>
                <a:cs typeface="DM Sans"/>
                <a:sym typeface="DM Sans"/>
              </a:rPr>
              <a:t>!”</a:t>
            </a:r>
            <a:endParaRPr b="0" i="1" sz="1200" u="none" cap="none" strike="noStrike">
              <a:solidFill>
                <a:schemeClr val="dk2"/>
              </a:solidFill>
              <a:latin typeface="DM Sans"/>
              <a:ea typeface="DM Sans"/>
              <a:cs typeface="DM Sans"/>
              <a:sym typeface="DM Sans"/>
            </a:endParaRPr>
          </a:p>
        </p:txBody>
      </p:sp>
      <p:sp>
        <p:nvSpPr>
          <p:cNvPr id="231" name="Google Shape;231;g216d5ade7ae_1_55"/>
          <p:cNvSpPr txBox="1"/>
          <p:nvPr>
            <p:ph idx="4294967295" type="title"/>
          </p:nvPr>
        </p:nvSpPr>
        <p:spPr>
          <a:xfrm>
            <a:off x="4545375" y="1586461"/>
            <a:ext cx="29373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3200"/>
              <a:buNone/>
            </a:pPr>
            <a:r>
              <a:rPr b="1" i="1" lang="en" sz="1200">
                <a:solidFill>
                  <a:srgbClr val="374957"/>
                </a:solidFill>
                <a:latin typeface="Helvetica Neue"/>
                <a:ea typeface="Helvetica Neue"/>
                <a:cs typeface="Helvetica Neue"/>
                <a:sym typeface="Helvetica Neue"/>
              </a:rPr>
              <a:t>Navigation</a:t>
            </a:r>
            <a:endParaRPr b="1" i="1" sz="1200">
              <a:solidFill>
                <a:srgbClr val="374957"/>
              </a:solidFill>
              <a:latin typeface="Helvetica Neue"/>
              <a:ea typeface="Helvetica Neue"/>
              <a:cs typeface="Helvetica Neue"/>
              <a:sym typeface="Helvetica Neue"/>
            </a:endParaRPr>
          </a:p>
        </p:txBody>
      </p:sp>
      <p:sp>
        <p:nvSpPr>
          <p:cNvPr id="232" name="Google Shape;232;g216d5ade7ae_1_55"/>
          <p:cNvSpPr txBox="1"/>
          <p:nvPr>
            <p:ph idx="4294967295" type="title"/>
          </p:nvPr>
        </p:nvSpPr>
        <p:spPr>
          <a:xfrm>
            <a:off x="1338450" y="3080600"/>
            <a:ext cx="29373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3200"/>
              <a:buNone/>
            </a:pPr>
            <a:r>
              <a:rPr b="1" i="1" lang="en" sz="1200">
                <a:solidFill>
                  <a:srgbClr val="374957"/>
                </a:solidFill>
                <a:latin typeface="Helvetica Neue"/>
                <a:ea typeface="Helvetica Neue"/>
                <a:cs typeface="Helvetica Neue"/>
                <a:sym typeface="Helvetica Neue"/>
              </a:rPr>
              <a:t>Orientation</a:t>
            </a:r>
            <a:endParaRPr b="1" i="1" sz="1200">
              <a:solidFill>
                <a:srgbClr val="374957"/>
              </a:solidFill>
              <a:latin typeface="Helvetica Neue"/>
              <a:ea typeface="Helvetica Neue"/>
              <a:cs typeface="Helvetica Neue"/>
              <a:sym typeface="Helvetica Neue"/>
            </a:endParaRPr>
          </a:p>
        </p:txBody>
      </p:sp>
      <p:sp>
        <p:nvSpPr>
          <p:cNvPr id="233" name="Google Shape;233;g216d5ade7ae_1_55"/>
          <p:cNvSpPr txBox="1"/>
          <p:nvPr/>
        </p:nvSpPr>
        <p:spPr>
          <a:xfrm>
            <a:off x="1538275" y="3561925"/>
            <a:ext cx="2737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2"/>
                </a:solidFill>
                <a:latin typeface="DM Sans"/>
                <a:ea typeface="DM Sans"/>
                <a:cs typeface="DM Sans"/>
                <a:sym typeface="DM Sans"/>
              </a:rPr>
              <a:t>“</a:t>
            </a:r>
            <a:r>
              <a:rPr b="1" i="1" lang="en" sz="1200" u="none" cap="none" strike="noStrike">
                <a:solidFill>
                  <a:schemeClr val="dk2"/>
                </a:solidFill>
                <a:latin typeface="DM Sans"/>
                <a:ea typeface="DM Sans"/>
                <a:cs typeface="DM Sans"/>
                <a:sym typeface="DM Sans"/>
              </a:rPr>
              <a:t>It helps me</a:t>
            </a:r>
            <a:r>
              <a:rPr b="0" i="1" lang="en" sz="1200" u="none" cap="none" strike="noStrike">
                <a:solidFill>
                  <a:schemeClr val="dk2"/>
                </a:solidFill>
                <a:latin typeface="DM Sans"/>
                <a:ea typeface="DM Sans"/>
                <a:cs typeface="DM Sans"/>
                <a:sym typeface="DM Sans"/>
              </a:rPr>
              <a:t> create a model of the website's organization without accessing any piece of content.”</a:t>
            </a:r>
            <a:endParaRPr b="0" i="1" sz="1200" u="none" cap="none" strike="noStrike">
              <a:solidFill>
                <a:schemeClr val="dk2"/>
              </a:solidFill>
              <a:latin typeface="DM Sans"/>
              <a:ea typeface="DM Sans"/>
              <a:cs typeface="DM Sans"/>
              <a:sym typeface="DM Sans"/>
            </a:endParaRPr>
          </a:p>
        </p:txBody>
      </p:sp>
      <p:sp>
        <p:nvSpPr>
          <p:cNvPr id="234" name="Google Shape;234;g216d5ade7ae_1_55"/>
          <p:cNvSpPr txBox="1"/>
          <p:nvPr>
            <p:ph idx="4294967295" type="title"/>
          </p:nvPr>
        </p:nvSpPr>
        <p:spPr>
          <a:xfrm>
            <a:off x="5336700" y="3070553"/>
            <a:ext cx="3279300" cy="3603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3200"/>
              <a:buNone/>
            </a:pPr>
            <a:r>
              <a:rPr b="1" i="1" lang="en" sz="1200">
                <a:solidFill>
                  <a:srgbClr val="374957"/>
                </a:solidFill>
                <a:latin typeface="Helvetica Neue"/>
                <a:ea typeface="Helvetica Neue"/>
                <a:cs typeface="Helvetica Neue"/>
                <a:sym typeface="Helvetica Neue"/>
              </a:rPr>
              <a:t>Content reading</a:t>
            </a:r>
            <a:endParaRPr b="1" i="1" sz="1200">
              <a:solidFill>
                <a:srgbClr val="374957"/>
              </a:solidFill>
              <a:latin typeface="Helvetica Neue"/>
              <a:ea typeface="Helvetica Neue"/>
              <a:cs typeface="Helvetica Neue"/>
              <a:sym typeface="Helvetica Neue"/>
            </a:endParaRPr>
          </a:p>
        </p:txBody>
      </p:sp>
      <p:sp>
        <p:nvSpPr>
          <p:cNvPr id="235" name="Google Shape;235;g216d5ade7ae_1_55"/>
          <p:cNvSpPr txBox="1"/>
          <p:nvPr/>
        </p:nvSpPr>
        <p:spPr>
          <a:xfrm>
            <a:off x="5499167" y="3466812"/>
            <a:ext cx="3061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2"/>
                </a:solidFill>
                <a:latin typeface="DM Sans"/>
                <a:ea typeface="DM Sans"/>
                <a:cs typeface="DM Sans"/>
                <a:sym typeface="DM Sans"/>
              </a:rPr>
              <a:t>“[...] I like that ConWeb is not “choosing for me”, but rather makes it clear what I am selecting and which paragraphs I can listen to later.”</a:t>
            </a:r>
            <a:endParaRPr b="0" i="1" sz="1200" u="none" cap="none" strike="noStrike">
              <a:solidFill>
                <a:schemeClr val="dk2"/>
              </a:solidFill>
              <a:latin typeface="DM Sans"/>
              <a:ea typeface="DM Sans"/>
              <a:cs typeface="DM Sans"/>
              <a:sym typeface="DM Sans"/>
            </a:endParaRPr>
          </a:p>
        </p:txBody>
      </p:sp>
      <p:sp>
        <p:nvSpPr>
          <p:cNvPr id="236" name="Google Shape;236;g216d5ade7ae_1_55"/>
          <p:cNvSpPr/>
          <p:nvPr/>
        </p:nvSpPr>
        <p:spPr>
          <a:xfrm rot="10800000">
            <a:off x="0" y="125"/>
            <a:ext cx="9144000" cy="1063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216d5ade7ae_1_55"/>
          <p:cNvSpPr txBox="1"/>
          <p:nvPr>
            <p:ph type="title"/>
          </p:nvPr>
        </p:nvSpPr>
        <p:spPr>
          <a:xfrm>
            <a:off x="613350" y="303225"/>
            <a:ext cx="8222100" cy="45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DM Sans"/>
                <a:ea typeface="DM Sans"/>
                <a:cs typeface="DM Sans"/>
                <a:sym typeface="DM Sans"/>
              </a:rPr>
              <a:t>Preliminary Validation </a:t>
            </a:r>
            <a:endParaRPr b="1" sz="1200" strike="sngStrike">
              <a:solidFill>
                <a:srgbClr val="434343"/>
              </a:solidFill>
              <a:latin typeface="DM Sans"/>
              <a:ea typeface="DM Sans"/>
              <a:cs typeface="DM Sans"/>
              <a:sym typeface="DM Sans"/>
            </a:endParaRPr>
          </a:p>
        </p:txBody>
      </p:sp>
      <p:pic>
        <p:nvPicPr>
          <p:cNvPr id="238" name="Google Shape;238;g216d5ade7ae_1_55"/>
          <p:cNvPicPr preferRelativeResize="0"/>
          <p:nvPr/>
        </p:nvPicPr>
        <p:blipFill rotWithShape="1">
          <a:blip r:embed="rId5">
            <a:alphaModFix/>
          </a:blip>
          <a:srcRect b="0" l="0" r="0" t="0"/>
          <a:stretch/>
        </p:blipFill>
        <p:spPr>
          <a:xfrm>
            <a:off x="4339825" y="1939324"/>
            <a:ext cx="3116449" cy="1016237"/>
          </a:xfrm>
          <a:prstGeom prst="rect">
            <a:avLst/>
          </a:prstGeom>
          <a:noFill/>
          <a:ln>
            <a:noFill/>
          </a:ln>
        </p:spPr>
      </p:pic>
      <p:sp>
        <p:nvSpPr>
          <p:cNvPr id="239" name="Google Shape;239;g216d5ade7ae_1_55"/>
          <p:cNvSpPr txBox="1"/>
          <p:nvPr/>
        </p:nvSpPr>
        <p:spPr>
          <a:xfrm>
            <a:off x="4718750" y="2078000"/>
            <a:ext cx="2737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2"/>
                </a:solidFill>
                <a:latin typeface="DM Sans"/>
                <a:ea typeface="DM Sans"/>
                <a:cs typeface="DM Sans"/>
                <a:sym typeface="DM Sans"/>
              </a:rPr>
              <a:t>“Asking directly for a topic is an impressive option and represents </a:t>
            </a:r>
            <a:r>
              <a:rPr b="1" i="1" lang="en" sz="1200" u="none" cap="none" strike="noStrike">
                <a:solidFill>
                  <a:schemeClr val="dk2"/>
                </a:solidFill>
                <a:latin typeface="DM Sans"/>
                <a:ea typeface="DM Sans"/>
                <a:cs typeface="DM Sans"/>
                <a:sym typeface="DM Sans"/>
              </a:rPr>
              <a:t>one of the best features for me</a:t>
            </a:r>
            <a:r>
              <a:rPr b="0" i="1" lang="en" sz="1200" u="none" cap="none" strike="noStrike">
                <a:solidFill>
                  <a:schemeClr val="dk2"/>
                </a:solidFill>
                <a:latin typeface="DM Sans"/>
                <a:ea typeface="DM Sans"/>
                <a:cs typeface="DM Sans"/>
                <a:sym typeface="DM Sans"/>
              </a:rPr>
              <a:t>”</a:t>
            </a:r>
            <a:endParaRPr b="0" i="1" sz="1200" u="none" cap="none" strike="noStrike">
              <a:solidFill>
                <a:schemeClr val="dk2"/>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43" name="Shape 243"/>
        <p:cNvGrpSpPr/>
        <p:nvPr/>
      </p:nvGrpSpPr>
      <p:grpSpPr>
        <a:xfrm>
          <a:off x="0" y="0"/>
          <a:ext cx="0" cy="0"/>
          <a:chOff x="0" y="0"/>
          <a:chExt cx="0" cy="0"/>
        </a:xfrm>
      </p:grpSpPr>
      <p:pic>
        <p:nvPicPr>
          <p:cNvPr id="244" name="Google Shape;244;g216d5ade7ae_1_1"/>
          <p:cNvPicPr preferRelativeResize="0"/>
          <p:nvPr/>
        </p:nvPicPr>
        <p:blipFill rotWithShape="1">
          <a:blip r:embed="rId3">
            <a:alphaModFix/>
          </a:blip>
          <a:srcRect b="0" l="7582" r="9626" t="14726"/>
          <a:stretch/>
        </p:blipFill>
        <p:spPr>
          <a:xfrm>
            <a:off x="0" y="914950"/>
            <a:ext cx="9144000" cy="5297851"/>
          </a:xfrm>
          <a:prstGeom prst="rect">
            <a:avLst/>
          </a:prstGeom>
          <a:noFill/>
          <a:ln>
            <a:noFill/>
          </a:ln>
        </p:spPr>
      </p:pic>
      <p:sp>
        <p:nvSpPr>
          <p:cNvPr id="245" name="Google Shape;245;g216d5ade7ae_1_1"/>
          <p:cNvSpPr txBox="1"/>
          <p:nvPr/>
        </p:nvSpPr>
        <p:spPr>
          <a:xfrm>
            <a:off x="150" y="0"/>
            <a:ext cx="9144000" cy="915000"/>
          </a:xfrm>
          <a:prstGeom prst="rect">
            <a:avLst/>
          </a:prstGeom>
          <a:noFill/>
          <a:ln>
            <a:noFill/>
          </a:ln>
        </p:spPr>
        <p:txBody>
          <a:bodyPr anchorCtr="0" anchor="ctr" bIns="91425" lIns="91425" spcFirstLastPara="1" rIns="91425" wrap="square" tIns="91425">
            <a:noAutofit/>
          </a:bodyPr>
          <a:lstStyle/>
          <a:p>
            <a:pPr indent="0" lvl="0" marL="0" marR="0" rtl="0" algn="ctr">
              <a:lnSpc>
                <a:spcPct val="110010"/>
              </a:lnSpc>
              <a:spcBef>
                <a:spcPts val="0"/>
              </a:spcBef>
              <a:spcAft>
                <a:spcPts val="0"/>
              </a:spcAft>
              <a:buClr>
                <a:srgbClr val="000000"/>
              </a:buClr>
              <a:buSzPts val="4000"/>
              <a:buFont typeface="Arial"/>
              <a:buNone/>
            </a:pPr>
            <a:r>
              <a:rPr b="1" i="0" lang="en" sz="4000" u="none" cap="none" strike="noStrike">
                <a:solidFill>
                  <a:schemeClr val="dk2"/>
                </a:solidFill>
                <a:latin typeface="DM Sans"/>
                <a:ea typeface="DM Sans"/>
                <a:cs typeface="DM Sans"/>
                <a:sym typeface="DM Sans"/>
              </a:rPr>
              <a:t>The Web is still a visual experience</a:t>
            </a:r>
            <a:endParaRPr b="1" i="0" sz="4000" u="none" cap="none" strike="noStrike">
              <a:solidFill>
                <a:schemeClr val="dk2"/>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249" name="Shape 249"/>
        <p:cNvGrpSpPr/>
        <p:nvPr/>
      </p:nvGrpSpPr>
      <p:grpSpPr>
        <a:xfrm>
          <a:off x="0" y="0"/>
          <a:ext cx="0" cy="0"/>
          <a:chOff x="0" y="0"/>
          <a:chExt cx="0" cy="0"/>
        </a:xfrm>
      </p:grpSpPr>
      <p:sp>
        <p:nvSpPr>
          <p:cNvPr id="250" name="Google Shape;250;g216d5ade7ae_1_43"/>
          <p:cNvSpPr txBox="1"/>
          <p:nvPr>
            <p:ph type="title"/>
          </p:nvPr>
        </p:nvSpPr>
        <p:spPr>
          <a:xfrm>
            <a:off x="406275" y="1167159"/>
            <a:ext cx="6621600" cy="137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6000"/>
              <a:buFont typeface="Arial"/>
              <a:buNone/>
            </a:pPr>
            <a:r>
              <a:rPr lang="en" sz="4500">
                <a:solidFill>
                  <a:srgbClr val="434343"/>
                </a:solidFill>
                <a:latin typeface="DM Sans"/>
                <a:ea typeface="DM Sans"/>
                <a:cs typeface="DM Sans"/>
                <a:sym typeface="DM Sans"/>
              </a:rPr>
              <a:t>Methodology</a:t>
            </a:r>
            <a:endParaRPr b="1" sz="2300">
              <a:solidFill>
                <a:srgbClr val="434343"/>
              </a:solidFill>
              <a:latin typeface="DM Sans"/>
              <a:ea typeface="DM Sans"/>
              <a:cs typeface="DM Sans"/>
              <a:sym typeface="DM Sans"/>
            </a:endParaRPr>
          </a:p>
        </p:txBody>
      </p:sp>
      <p:cxnSp>
        <p:nvCxnSpPr>
          <p:cNvPr id="251" name="Google Shape;251;g216d5ade7ae_1_43"/>
          <p:cNvCxnSpPr/>
          <p:nvPr/>
        </p:nvCxnSpPr>
        <p:spPr>
          <a:xfrm>
            <a:off x="546520" y="2666137"/>
            <a:ext cx="5262000" cy="0"/>
          </a:xfrm>
          <a:prstGeom prst="straightConnector1">
            <a:avLst/>
          </a:prstGeom>
          <a:noFill/>
          <a:ln cap="flat" cmpd="sng" w="19050">
            <a:solidFill>
              <a:schemeClr val="dk2"/>
            </a:solidFill>
            <a:prstDash val="solid"/>
            <a:round/>
            <a:headEnd len="sm" w="sm" type="none"/>
            <a:tailEnd len="sm" w="sm" type="none"/>
          </a:ln>
        </p:spPr>
      </p:cxnSp>
      <p:sp>
        <p:nvSpPr>
          <p:cNvPr id="252" name="Google Shape;252;g216d5ade7ae_1_43"/>
          <p:cNvSpPr txBox="1"/>
          <p:nvPr/>
        </p:nvSpPr>
        <p:spPr>
          <a:xfrm>
            <a:off x="546519" y="2833600"/>
            <a:ext cx="64239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2100"/>
              <a:buFont typeface="Helvetica Neue Light"/>
              <a:buNone/>
            </a:pPr>
            <a:r>
              <a:rPr b="0" i="0" lang="en" sz="1600" u="none" cap="none" strike="noStrike">
                <a:solidFill>
                  <a:srgbClr val="434343"/>
                </a:solidFill>
                <a:latin typeface="DM Sans"/>
                <a:ea typeface="DM Sans"/>
                <a:cs typeface="DM Sans"/>
                <a:sym typeface="DM Sans"/>
              </a:rPr>
              <a:t>The adopted </a:t>
            </a:r>
            <a:r>
              <a:rPr b="1" i="0" lang="en" sz="1600" u="none" cap="none" strike="noStrike">
                <a:solidFill>
                  <a:srgbClr val="434343"/>
                </a:solidFill>
                <a:latin typeface="DM Sans"/>
                <a:ea typeface="DM Sans"/>
                <a:cs typeface="DM Sans"/>
                <a:sym typeface="DM Sans"/>
              </a:rPr>
              <a:t>human-centered process</a:t>
            </a:r>
            <a:endParaRPr b="1" i="0" sz="1600" u="none" cap="none" strike="noStrike">
              <a:solidFill>
                <a:srgbClr val="434343"/>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256" name="Shape 256"/>
        <p:cNvGrpSpPr/>
        <p:nvPr/>
      </p:nvGrpSpPr>
      <p:grpSpPr>
        <a:xfrm>
          <a:off x="0" y="0"/>
          <a:ext cx="0" cy="0"/>
          <a:chOff x="0" y="0"/>
          <a:chExt cx="0" cy="0"/>
        </a:xfrm>
      </p:grpSpPr>
      <p:pic>
        <p:nvPicPr>
          <p:cNvPr id="257" name="Google Shape;257;p5"/>
          <p:cNvPicPr preferRelativeResize="0"/>
          <p:nvPr/>
        </p:nvPicPr>
        <p:blipFill rotWithShape="1">
          <a:blip r:embed="rId3">
            <a:alphaModFix/>
          </a:blip>
          <a:srcRect b="0" l="0" r="0" t="0"/>
          <a:stretch/>
        </p:blipFill>
        <p:spPr>
          <a:xfrm rot="320744">
            <a:off x="5189505" y="1957098"/>
            <a:ext cx="3922065" cy="2300957"/>
          </a:xfrm>
          <a:prstGeom prst="rect">
            <a:avLst/>
          </a:prstGeom>
          <a:noFill/>
          <a:ln>
            <a:noFill/>
          </a:ln>
        </p:spPr>
      </p:pic>
      <p:pic>
        <p:nvPicPr>
          <p:cNvPr id="258" name="Google Shape;258;p5"/>
          <p:cNvPicPr preferRelativeResize="0"/>
          <p:nvPr/>
        </p:nvPicPr>
        <p:blipFill rotWithShape="1">
          <a:blip r:embed="rId4">
            <a:alphaModFix/>
          </a:blip>
          <a:srcRect b="0" l="0" r="0" t="0"/>
          <a:stretch/>
        </p:blipFill>
        <p:spPr>
          <a:xfrm rot="-429925">
            <a:off x="-387253" y="2070844"/>
            <a:ext cx="3991156" cy="2348734"/>
          </a:xfrm>
          <a:prstGeom prst="rect">
            <a:avLst/>
          </a:prstGeom>
          <a:noFill/>
          <a:ln>
            <a:noFill/>
          </a:ln>
        </p:spPr>
      </p:pic>
      <p:pic>
        <p:nvPicPr>
          <p:cNvPr id="259" name="Google Shape;259;p5"/>
          <p:cNvPicPr preferRelativeResize="0"/>
          <p:nvPr/>
        </p:nvPicPr>
        <p:blipFill rotWithShape="1">
          <a:blip r:embed="rId5">
            <a:alphaModFix/>
          </a:blip>
          <a:srcRect b="0" l="0" r="0" t="0"/>
          <a:stretch/>
        </p:blipFill>
        <p:spPr>
          <a:xfrm>
            <a:off x="1134017" y="722375"/>
            <a:ext cx="3035666" cy="2097018"/>
          </a:xfrm>
          <a:prstGeom prst="rect">
            <a:avLst/>
          </a:prstGeom>
          <a:noFill/>
          <a:ln>
            <a:noFill/>
          </a:ln>
        </p:spPr>
      </p:pic>
      <p:sp>
        <p:nvSpPr>
          <p:cNvPr id="260" name="Google Shape;260;p5"/>
          <p:cNvSpPr txBox="1"/>
          <p:nvPr>
            <p:ph type="title"/>
          </p:nvPr>
        </p:nvSpPr>
        <p:spPr>
          <a:xfrm>
            <a:off x="460950" y="150825"/>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lang="en" sz="1200">
                <a:solidFill>
                  <a:srgbClr val="434343"/>
                </a:solidFill>
                <a:latin typeface="DM Sans"/>
                <a:ea typeface="DM Sans"/>
                <a:cs typeface="DM Sans"/>
                <a:sym typeface="DM Sans"/>
              </a:rPr>
              <a:t>THE WHY: Research Questions</a:t>
            </a:r>
            <a:endParaRPr b="1" sz="1200">
              <a:solidFill>
                <a:srgbClr val="434343"/>
              </a:solidFill>
              <a:latin typeface="DM Sans"/>
              <a:ea typeface="DM Sans"/>
              <a:cs typeface="DM Sans"/>
              <a:sym typeface="DM Sans"/>
            </a:endParaRPr>
          </a:p>
        </p:txBody>
      </p:sp>
      <p:sp>
        <p:nvSpPr>
          <p:cNvPr id="261" name="Google Shape;261;p5"/>
          <p:cNvSpPr/>
          <p:nvPr/>
        </p:nvSpPr>
        <p:spPr>
          <a:xfrm>
            <a:off x="1037125" y="1692718"/>
            <a:ext cx="3193800" cy="944100"/>
          </a:xfrm>
          <a:prstGeom prst="roundRect">
            <a:avLst>
              <a:gd fmla="val 3956" name="adj"/>
            </a:avLst>
          </a:prstGeom>
          <a:noFill/>
          <a:ln>
            <a:noFill/>
          </a:ln>
        </p:spPr>
        <p:txBody>
          <a:bodyPr anchorCtr="0" anchor="ctr" bIns="91425" lIns="91425" spcFirstLastPara="1" rIns="91425" wrap="square" tIns="91425">
            <a:noAutofit/>
          </a:bodyPr>
          <a:lstStyle/>
          <a:p>
            <a:pPr indent="0" lvl="0" marL="0" marR="0" rtl="0" algn="ctr">
              <a:lnSpc>
                <a:spcPct val="117999"/>
              </a:lnSpc>
              <a:spcBef>
                <a:spcPts val="0"/>
              </a:spcBef>
              <a:spcAft>
                <a:spcPts val="0"/>
              </a:spcAft>
              <a:buClr>
                <a:srgbClr val="000000"/>
              </a:buClr>
              <a:buSzPts val="1200"/>
              <a:buFont typeface="Arial"/>
              <a:buNone/>
            </a:pPr>
            <a:r>
              <a:rPr b="0" i="0" lang="en" sz="1100" u="none" cap="none" strike="noStrike">
                <a:solidFill>
                  <a:schemeClr val="dk2"/>
                </a:solidFill>
                <a:latin typeface="DM Sans"/>
                <a:ea typeface="DM Sans"/>
                <a:cs typeface="DM Sans"/>
                <a:sym typeface="DM Sans"/>
              </a:rPr>
              <a:t>Identification of design patterns and  guidelines, and empirical evidence of the impact of this new paradigm </a:t>
            </a:r>
            <a:endParaRPr b="1" i="0" sz="1600" u="none" cap="none" strike="noStrike">
              <a:solidFill>
                <a:schemeClr val="dk2"/>
              </a:solidFill>
              <a:latin typeface="DM Sans"/>
              <a:ea typeface="DM Sans"/>
              <a:cs typeface="DM Sans"/>
              <a:sym typeface="DM Sans"/>
            </a:endParaRPr>
          </a:p>
        </p:txBody>
      </p:sp>
      <p:sp>
        <p:nvSpPr>
          <p:cNvPr id="262" name="Google Shape;262;p5"/>
          <p:cNvSpPr txBox="1"/>
          <p:nvPr/>
        </p:nvSpPr>
        <p:spPr>
          <a:xfrm>
            <a:off x="1134025" y="1160582"/>
            <a:ext cx="3000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DM Sans"/>
                <a:ea typeface="DM Sans"/>
                <a:cs typeface="DM Sans"/>
                <a:sym typeface="DM Sans"/>
              </a:rPr>
              <a:t>How do we design effective conversational access to the Web?</a:t>
            </a:r>
            <a:endParaRPr b="0" i="0" sz="1100" u="none" cap="none" strike="noStrike">
              <a:solidFill>
                <a:srgbClr val="000000"/>
              </a:solidFill>
              <a:latin typeface="Arial"/>
              <a:ea typeface="Arial"/>
              <a:cs typeface="Arial"/>
              <a:sym typeface="Arial"/>
            </a:endParaRPr>
          </a:p>
        </p:txBody>
      </p:sp>
      <p:pic>
        <p:nvPicPr>
          <p:cNvPr id="263" name="Google Shape;263;p5"/>
          <p:cNvPicPr preferRelativeResize="0"/>
          <p:nvPr/>
        </p:nvPicPr>
        <p:blipFill rotWithShape="1">
          <a:blip r:embed="rId5">
            <a:alphaModFix/>
          </a:blip>
          <a:srcRect b="0" l="0" r="0" t="0"/>
          <a:stretch/>
        </p:blipFill>
        <p:spPr>
          <a:xfrm>
            <a:off x="5090844" y="722375"/>
            <a:ext cx="3120831" cy="2155849"/>
          </a:xfrm>
          <a:prstGeom prst="rect">
            <a:avLst/>
          </a:prstGeom>
          <a:noFill/>
          <a:ln>
            <a:noFill/>
          </a:ln>
        </p:spPr>
      </p:pic>
      <p:sp>
        <p:nvSpPr>
          <p:cNvPr id="264" name="Google Shape;264;p5"/>
          <p:cNvSpPr/>
          <p:nvPr/>
        </p:nvSpPr>
        <p:spPr>
          <a:xfrm>
            <a:off x="5151275" y="1720075"/>
            <a:ext cx="3000000" cy="944100"/>
          </a:xfrm>
          <a:prstGeom prst="roundRect">
            <a:avLst>
              <a:gd fmla="val 3956" name="adj"/>
            </a:avLst>
          </a:prstGeom>
          <a:noFill/>
          <a:ln>
            <a:noFill/>
          </a:ln>
        </p:spPr>
        <p:txBody>
          <a:bodyPr anchorCtr="0" anchor="ctr" bIns="91425" lIns="91425" spcFirstLastPara="1" rIns="91425" wrap="square" tIns="91425">
            <a:noAutofit/>
          </a:bodyPr>
          <a:lstStyle/>
          <a:p>
            <a:pPr indent="0" lvl="0" marL="0" marR="0" rtl="0" algn="ctr">
              <a:lnSpc>
                <a:spcPct val="117999"/>
              </a:lnSpc>
              <a:spcBef>
                <a:spcPts val="0"/>
              </a:spcBef>
              <a:spcAft>
                <a:spcPts val="0"/>
              </a:spcAft>
              <a:buClr>
                <a:srgbClr val="000000"/>
              </a:buClr>
              <a:buSzPts val="1100"/>
              <a:buFont typeface="Arial"/>
              <a:buNone/>
            </a:pPr>
            <a:r>
              <a:rPr b="0" i="0" lang="en" sz="1100" u="none" cap="none" strike="noStrike">
                <a:solidFill>
                  <a:schemeClr val="dk2"/>
                </a:solidFill>
                <a:latin typeface="DM Sans"/>
                <a:ea typeface="DM Sans"/>
                <a:cs typeface="DM Sans"/>
                <a:sym typeface="DM Sans"/>
              </a:rPr>
              <a:t>Concepts, techniques, algorithms to integrate Conversational AI with Web architectures</a:t>
            </a:r>
            <a:endParaRPr b="0" i="0" sz="1100" u="none" cap="none" strike="noStrike">
              <a:solidFill>
                <a:schemeClr val="dk2"/>
              </a:solidFill>
              <a:latin typeface="DM Sans"/>
              <a:ea typeface="DM Sans"/>
              <a:cs typeface="DM Sans"/>
              <a:sym typeface="DM Sans"/>
            </a:endParaRPr>
          </a:p>
        </p:txBody>
      </p:sp>
      <p:sp>
        <p:nvSpPr>
          <p:cNvPr id="265" name="Google Shape;265;p5"/>
          <p:cNvSpPr txBox="1"/>
          <p:nvPr/>
        </p:nvSpPr>
        <p:spPr>
          <a:xfrm>
            <a:off x="5151263" y="1160586"/>
            <a:ext cx="3000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DM Sans"/>
                <a:ea typeface="DM Sans"/>
                <a:cs typeface="DM Sans"/>
                <a:sym typeface="DM Sans"/>
              </a:rPr>
              <a:t>How can we turn Web pages into dialogs with a user?</a:t>
            </a:r>
            <a:endParaRPr b="1" i="0" sz="1200" u="none" cap="none" strike="noStrike">
              <a:solidFill>
                <a:schemeClr val="dk2"/>
              </a:solidFill>
              <a:latin typeface="DM Sans"/>
              <a:ea typeface="DM Sans"/>
              <a:cs typeface="DM Sans"/>
              <a:sym typeface="DM Sans"/>
            </a:endParaRPr>
          </a:p>
        </p:txBody>
      </p:sp>
      <p:pic>
        <p:nvPicPr>
          <p:cNvPr id="266" name="Google Shape;266;p5"/>
          <p:cNvPicPr preferRelativeResize="0"/>
          <p:nvPr/>
        </p:nvPicPr>
        <p:blipFill rotWithShape="1">
          <a:blip r:embed="rId6">
            <a:alphaModFix/>
          </a:blip>
          <a:srcRect b="0" l="0" r="0" t="0"/>
          <a:stretch/>
        </p:blipFill>
        <p:spPr>
          <a:xfrm>
            <a:off x="5269851" y="3331507"/>
            <a:ext cx="3120809" cy="2155850"/>
          </a:xfrm>
          <a:prstGeom prst="rect">
            <a:avLst/>
          </a:prstGeom>
          <a:noFill/>
          <a:ln>
            <a:noFill/>
          </a:ln>
        </p:spPr>
      </p:pic>
      <p:pic>
        <p:nvPicPr>
          <p:cNvPr id="267" name="Google Shape;267;p5"/>
          <p:cNvPicPr preferRelativeResize="0"/>
          <p:nvPr/>
        </p:nvPicPr>
        <p:blipFill rotWithShape="1">
          <a:blip r:embed="rId6">
            <a:alphaModFix/>
          </a:blip>
          <a:srcRect b="0" l="0" r="0" t="0"/>
          <a:stretch/>
        </p:blipFill>
        <p:spPr>
          <a:xfrm>
            <a:off x="1041618" y="3360927"/>
            <a:ext cx="3035642" cy="2097019"/>
          </a:xfrm>
          <a:prstGeom prst="rect">
            <a:avLst/>
          </a:prstGeom>
          <a:noFill/>
          <a:ln>
            <a:noFill/>
          </a:ln>
        </p:spPr>
      </p:pic>
      <p:sp>
        <p:nvSpPr>
          <p:cNvPr id="268" name="Google Shape;268;p5"/>
          <p:cNvSpPr txBox="1"/>
          <p:nvPr/>
        </p:nvSpPr>
        <p:spPr>
          <a:xfrm>
            <a:off x="1188281" y="4078126"/>
            <a:ext cx="27423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DM Sans"/>
                <a:ea typeface="DM Sans"/>
                <a:cs typeface="DM Sans"/>
                <a:sym typeface="DM Sans"/>
              </a:rPr>
              <a:t>Understand people, their characteristics, needs and behaviors</a:t>
            </a:r>
            <a:endParaRPr b="1" i="0" sz="1400" u="none" cap="none" strike="noStrike">
              <a:solidFill>
                <a:schemeClr val="dk2"/>
              </a:solidFill>
              <a:latin typeface="DM Sans"/>
              <a:ea typeface="DM Sans"/>
              <a:cs typeface="DM Sans"/>
              <a:sym typeface="DM Sans"/>
            </a:endParaRPr>
          </a:p>
        </p:txBody>
      </p:sp>
      <p:sp>
        <p:nvSpPr>
          <p:cNvPr id="269" name="Google Shape;269;p5"/>
          <p:cNvSpPr txBox="1"/>
          <p:nvPr/>
        </p:nvSpPr>
        <p:spPr>
          <a:xfrm>
            <a:off x="5661152" y="4197059"/>
            <a:ext cx="2338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DM Sans"/>
                <a:ea typeface="DM Sans"/>
                <a:cs typeface="DM Sans"/>
                <a:sym typeface="DM Sans"/>
              </a:rPr>
              <a:t>Collaborative design</a:t>
            </a:r>
            <a:endParaRPr b="1" i="0" sz="140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DM Sans"/>
                <a:ea typeface="DM Sans"/>
                <a:cs typeface="DM Sans"/>
                <a:sym typeface="DM Sans"/>
              </a:rPr>
              <a:t>activities</a:t>
            </a:r>
            <a:endParaRPr b="1" i="0" sz="1400" u="none" cap="none" strike="noStrike">
              <a:solidFill>
                <a:schemeClr val="dk2"/>
              </a:solidFill>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73" name="Shape 273"/>
        <p:cNvGrpSpPr/>
        <p:nvPr/>
      </p:nvGrpSpPr>
      <p:grpSpPr>
        <a:xfrm>
          <a:off x="0" y="0"/>
          <a:ext cx="0" cy="0"/>
          <a:chOff x="0" y="0"/>
          <a:chExt cx="0" cy="0"/>
        </a:xfrm>
      </p:grpSpPr>
      <p:pic>
        <p:nvPicPr>
          <p:cNvPr id="274" name="Google Shape;274;g20458a7fefc_0_60"/>
          <p:cNvPicPr preferRelativeResize="0"/>
          <p:nvPr/>
        </p:nvPicPr>
        <p:blipFill rotWithShape="1">
          <a:blip r:embed="rId3">
            <a:alphaModFix/>
          </a:blip>
          <a:srcRect b="0" l="0" r="0" t="0"/>
          <a:stretch/>
        </p:blipFill>
        <p:spPr>
          <a:xfrm>
            <a:off x="837900" y="809775"/>
            <a:ext cx="7468201" cy="4208875"/>
          </a:xfrm>
          <a:prstGeom prst="rect">
            <a:avLst/>
          </a:prstGeom>
          <a:noFill/>
          <a:ln>
            <a:noFill/>
          </a:ln>
        </p:spPr>
      </p:pic>
      <p:sp>
        <p:nvSpPr>
          <p:cNvPr id="275" name="Google Shape;275;g20458a7fefc_0_60"/>
          <p:cNvSpPr txBox="1"/>
          <p:nvPr/>
        </p:nvSpPr>
        <p:spPr>
          <a:xfrm>
            <a:off x="3556778" y="1012775"/>
            <a:ext cx="4677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DM Sans Medium"/>
                <a:ea typeface="DM Sans Medium"/>
                <a:cs typeface="DM Sans Medium"/>
                <a:sym typeface="DM Sans Medium"/>
              </a:rPr>
              <a:t>Preliminary Challenges</a:t>
            </a:r>
            <a:endParaRPr b="0" i="0" sz="1600" u="none" cap="none" strike="noStrike">
              <a:solidFill>
                <a:srgbClr val="000000"/>
              </a:solidFill>
              <a:latin typeface="DM Sans Medium"/>
              <a:ea typeface="DM Sans Medium"/>
              <a:cs typeface="DM Sans Medium"/>
              <a:sym typeface="DM Sans Medium"/>
            </a:endParaRPr>
          </a:p>
        </p:txBody>
      </p:sp>
      <p:sp>
        <p:nvSpPr>
          <p:cNvPr id="276" name="Google Shape;276;g20458a7fefc_0_60"/>
          <p:cNvSpPr txBox="1"/>
          <p:nvPr/>
        </p:nvSpPr>
        <p:spPr>
          <a:xfrm>
            <a:off x="911400" y="1012775"/>
            <a:ext cx="2645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DM Sans Medium"/>
                <a:ea typeface="DM Sans Medium"/>
                <a:cs typeface="DM Sans Medium"/>
                <a:sym typeface="DM Sans Medium"/>
              </a:rPr>
              <a:t>Aspects investigated</a:t>
            </a:r>
            <a:endParaRPr b="0" i="0" sz="1600" u="none" cap="none" strike="noStrike">
              <a:solidFill>
                <a:srgbClr val="000000"/>
              </a:solidFill>
              <a:latin typeface="DM Sans Medium"/>
              <a:ea typeface="DM Sans Medium"/>
              <a:cs typeface="DM Sans Medium"/>
              <a:sym typeface="DM Sans Medium"/>
            </a:endParaRPr>
          </a:p>
        </p:txBody>
      </p:sp>
      <p:grpSp>
        <p:nvGrpSpPr>
          <p:cNvPr id="277" name="Google Shape;277;g20458a7fefc_0_60"/>
          <p:cNvGrpSpPr/>
          <p:nvPr/>
        </p:nvGrpSpPr>
        <p:grpSpPr>
          <a:xfrm>
            <a:off x="968426" y="1571650"/>
            <a:ext cx="7266220" cy="785100"/>
            <a:chOff x="968426" y="1571650"/>
            <a:chExt cx="7266220" cy="785100"/>
          </a:xfrm>
        </p:grpSpPr>
        <p:sp>
          <p:nvSpPr>
            <p:cNvPr id="278" name="Google Shape;278;g20458a7fefc_0_60"/>
            <p:cNvSpPr txBox="1"/>
            <p:nvPr/>
          </p:nvSpPr>
          <p:spPr>
            <a:xfrm>
              <a:off x="968426" y="1676990"/>
              <a:ext cx="2601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Experience with Web browsing</a:t>
              </a:r>
              <a:endParaRPr b="0" i="0" sz="1400" u="none" cap="none" strike="noStrike">
                <a:solidFill>
                  <a:srgbClr val="000000"/>
                </a:solidFill>
                <a:latin typeface="DM Sans"/>
                <a:ea typeface="DM Sans"/>
                <a:cs typeface="DM Sans"/>
                <a:sym typeface="DM Sans"/>
              </a:endParaRPr>
            </a:p>
          </p:txBody>
        </p:sp>
        <p:sp>
          <p:nvSpPr>
            <p:cNvPr id="279" name="Google Shape;279;g20458a7fefc_0_60"/>
            <p:cNvSpPr txBox="1"/>
            <p:nvPr/>
          </p:nvSpPr>
          <p:spPr>
            <a:xfrm>
              <a:off x="3701346" y="1571650"/>
              <a:ext cx="4533300" cy="7851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Lack of accessibility</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Difficult orientation</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Unclear link semantics</a:t>
              </a:r>
              <a:endParaRPr b="0" i="0" sz="1300" u="none" cap="none" strike="noStrike">
                <a:solidFill>
                  <a:srgbClr val="000000"/>
                </a:solidFill>
                <a:latin typeface="DM Sans"/>
                <a:ea typeface="DM Sans"/>
                <a:cs typeface="DM Sans"/>
                <a:sym typeface="DM Sans"/>
              </a:endParaRPr>
            </a:p>
          </p:txBody>
        </p:sp>
      </p:grpSp>
      <p:grpSp>
        <p:nvGrpSpPr>
          <p:cNvPr id="280" name="Google Shape;280;g20458a7fefc_0_60"/>
          <p:cNvGrpSpPr/>
          <p:nvPr/>
        </p:nvGrpSpPr>
        <p:grpSpPr>
          <a:xfrm>
            <a:off x="968424" y="2447425"/>
            <a:ext cx="7213126" cy="1385400"/>
            <a:chOff x="968424" y="2447425"/>
            <a:chExt cx="7213126" cy="1385400"/>
          </a:xfrm>
        </p:grpSpPr>
        <p:sp>
          <p:nvSpPr>
            <p:cNvPr id="281" name="Google Shape;281;g20458a7fefc_0_60"/>
            <p:cNvSpPr txBox="1"/>
            <p:nvPr/>
          </p:nvSpPr>
          <p:spPr>
            <a:xfrm>
              <a:off x="968424" y="2896293"/>
              <a:ext cx="2601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Experience with screen readers</a:t>
              </a:r>
              <a:endParaRPr b="0" i="0" sz="1400" u="none" cap="none" strike="noStrike">
                <a:solidFill>
                  <a:srgbClr val="000000"/>
                </a:solidFill>
                <a:latin typeface="DM Sans"/>
                <a:ea typeface="DM Sans"/>
                <a:cs typeface="DM Sans"/>
                <a:sym typeface="DM Sans"/>
              </a:endParaRPr>
            </a:p>
          </p:txBody>
        </p:sp>
        <p:sp>
          <p:nvSpPr>
            <p:cNvPr id="282" name="Google Shape;282;g20458a7fefc_0_60"/>
            <p:cNvSpPr txBox="1"/>
            <p:nvPr/>
          </p:nvSpPr>
          <p:spPr>
            <a:xfrm>
              <a:off x="3701350" y="2447425"/>
              <a:ext cx="4480200" cy="13854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Complex memorisation of website structure </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High variability of the content organization</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Forced by “trial and error”</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Problems with navigational context identification</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Difficulties in serial reading</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Extreme reliance on visual order of page elements</a:t>
              </a:r>
              <a:endParaRPr b="0" i="0" sz="1400" u="none" cap="none" strike="noStrike">
                <a:solidFill>
                  <a:srgbClr val="000000"/>
                </a:solidFill>
                <a:latin typeface="Arial"/>
                <a:ea typeface="Arial"/>
                <a:cs typeface="Arial"/>
                <a:sym typeface="Arial"/>
              </a:endParaRPr>
            </a:p>
          </p:txBody>
        </p:sp>
      </p:grpSp>
      <p:grpSp>
        <p:nvGrpSpPr>
          <p:cNvPr id="283" name="Google Shape;283;g20458a7fefc_0_60"/>
          <p:cNvGrpSpPr/>
          <p:nvPr/>
        </p:nvGrpSpPr>
        <p:grpSpPr>
          <a:xfrm>
            <a:off x="968424" y="3923500"/>
            <a:ext cx="7150526" cy="985200"/>
            <a:chOff x="968424" y="3923500"/>
            <a:chExt cx="7150526" cy="985200"/>
          </a:xfrm>
        </p:grpSpPr>
        <p:sp>
          <p:nvSpPr>
            <p:cNvPr id="284" name="Google Shape;284;g20458a7fefc_0_60"/>
            <p:cNvSpPr txBox="1"/>
            <p:nvPr/>
          </p:nvSpPr>
          <p:spPr>
            <a:xfrm>
              <a:off x="968424" y="4276493"/>
              <a:ext cx="2601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Experience with CAs</a:t>
              </a:r>
              <a:endParaRPr b="0" i="0" sz="1400" u="none" cap="none" strike="noStrike">
                <a:solidFill>
                  <a:srgbClr val="000000"/>
                </a:solidFill>
                <a:latin typeface="DM Sans"/>
                <a:ea typeface="DM Sans"/>
                <a:cs typeface="DM Sans"/>
                <a:sym typeface="DM Sans"/>
              </a:endParaRPr>
            </a:p>
          </p:txBody>
        </p:sp>
        <p:sp>
          <p:nvSpPr>
            <p:cNvPr id="285" name="Google Shape;285;g20458a7fefc_0_60"/>
            <p:cNvSpPr txBox="1"/>
            <p:nvPr/>
          </p:nvSpPr>
          <p:spPr>
            <a:xfrm>
              <a:off x="3701450" y="3923500"/>
              <a:ext cx="4417500" cy="9852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Misleading or partial information acquisition</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Lack of natural conversation</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Unreliable management of misunderstandings</a:t>
              </a:r>
              <a:endParaRPr b="0" i="0" sz="1300" u="none" cap="none" strike="noStrike">
                <a:solidFill>
                  <a:srgbClr val="000000"/>
                </a:solidFill>
                <a:latin typeface="DM Sans"/>
                <a:ea typeface="DM Sans"/>
                <a:cs typeface="DM Sans"/>
                <a:sym typeface="DM Sans"/>
              </a:endParaRPr>
            </a:p>
            <a:p>
              <a:pPr indent="-311150" lvl="0" marL="457200" marR="0" rtl="0" algn="l">
                <a:lnSpc>
                  <a:spcPct val="100000"/>
                </a:lnSpc>
                <a:spcBef>
                  <a:spcPts val="0"/>
                </a:spcBef>
                <a:spcAft>
                  <a:spcPts val="0"/>
                </a:spcAft>
                <a:buClr>
                  <a:srgbClr val="000000"/>
                </a:buClr>
                <a:buSzPts val="1300"/>
                <a:buFont typeface="DM Sans"/>
                <a:buChar char="●"/>
              </a:pPr>
              <a:r>
                <a:rPr b="0" i="0" lang="en" sz="1300" u="none" cap="none" strike="noStrike">
                  <a:solidFill>
                    <a:srgbClr val="000000"/>
                  </a:solidFill>
                  <a:latin typeface="DM Sans"/>
                  <a:ea typeface="DM Sans"/>
                  <a:cs typeface="DM Sans"/>
                  <a:sym typeface="DM Sans"/>
                </a:rPr>
                <a:t>Lack of feedback when performing tasks</a:t>
              </a:r>
              <a:endParaRPr b="0" i="0" sz="1300" u="none" cap="none" strike="noStrike">
                <a:solidFill>
                  <a:srgbClr val="000000"/>
                </a:solidFill>
                <a:latin typeface="DM Sans"/>
                <a:ea typeface="DM Sans"/>
                <a:cs typeface="DM Sans"/>
                <a:sym typeface="DM Sans"/>
              </a:endParaRPr>
            </a:p>
          </p:txBody>
        </p:sp>
      </p:grpSp>
      <p:sp>
        <p:nvSpPr>
          <p:cNvPr id="286" name="Google Shape;286;g20458a7fefc_0_60"/>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20458a7fefc_0_60"/>
          <p:cNvSpPr txBox="1"/>
          <p:nvPr>
            <p:ph type="title"/>
          </p:nvPr>
        </p:nvSpPr>
        <p:spPr>
          <a:xfrm>
            <a:off x="490250" y="96450"/>
            <a:ext cx="8300700" cy="48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lang="en" sz="1500">
                <a:solidFill>
                  <a:srgbClr val="434343"/>
                </a:solidFill>
                <a:latin typeface="DM Sans"/>
                <a:ea typeface="DM Sans"/>
                <a:cs typeface="DM Sans"/>
                <a:sym typeface="DM Sans"/>
              </a:rPr>
              <a:t>Interview </a:t>
            </a:r>
            <a:r>
              <a:rPr b="1" lang="en" sz="1500">
                <a:solidFill>
                  <a:srgbClr val="434343"/>
                </a:solidFill>
                <a:latin typeface="DM Sans"/>
                <a:ea typeface="DM Sans"/>
                <a:cs typeface="DM Sans"/>
                <a:sym typeface="DM Sans"/>
              </a:rPr>
              <a:t>with experts,</a:t>
            </a:r>
            <a:r>
              <a:rPr lang="en" sz="1500">
                <a:solidFill>
                  <a:srgbClr val="434343"/>
                </a:solidFill>
                <a:latin typeface="DM Sans"/>
                <a:ea typeface="DM Sans"/>
                <a:cs typeface="DM Sans"/>
                <a:sym typeface="DM Sans"/>
              </a:rPr>
              <a:t> questionnaires and follow-up interviews with participants</a:t>
            </a:r>
            <a:endParaRPr sz="1500">
              <a:solidFill>
                <a:srgbClr val="434343"/>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91" name="Shape 291"/>
        <p:cNvGrpSpPr/>
        <p:nvPr/>
      </p:nvGrpSpPr>
      <p:grpSpPr>
        <a:xfrm>
          <a:off x="0" y="0"/>
          <a:ext cx="0" cy="0"/>
          <a:chOff x="0" y="0"/>
          <a:chExt cx="0" cy="0"/>
        </a:xfrm>
      </p:grpSpPr>
      <p:sp>
        <p:nvSpPr>
          <p:cNvPr id="292" name="Google Shape;292;g2173f392222_1_4"/>
          <p:cNvSpPr txBox="1"/>
          <p:nvPr/>
        </p:nvSpPr>
        <p:spPr>
          <a:xfrm>
            <a:off x="430500" y="4136130"/>
            <a:ext cx="8405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DM Sans"/>
                <a:ea typeface="DM Sans"/>
                <a:cs typeface="DM Sans"/>
                <a:sym typeface="DM Sans"/>
              </a:rPr>
              <a:t>Notes and post-experience considerations were transcribed and extended </a:t>
            </a:r>
            <a:endParaRPr b="0" i="0" sz="1200" u="none" cap="none" strike="noStrike">
              <a:solidFill>
                <a:srgbClr val="000000"/>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DM Sans"/>
                <a:ea typeface="DM Sans"/>
                <a:cs typeface="DM Sans"/>
                <a:sym typeface="DM Sans"/>
              </a:rPr>
              <a:t>to conduct a </a:t>
            </a:r>
            <a:r>
              <a:rPr b="1" i="0" lang="en" sz="1200" u="none" cap="none" strike="noStrike">
                <a:solidFill>
                  <a:srgbClr val="000000"/>
                </a:solidFill>
                <a:latin typeface="DM Sans"/>
                <a:ea typeface="DM Sans"/>
                <a:cs typeface="DM Sans"/>
                <a:sym typeface="DM Sans"/>
              </a:rPr>
              <a:t>deductive thematic analysis</a:t>
            </a:r>
            <a:r>
              <a:rPr b="0" i="0" lang="en" sz="1200" u="none" cap="none" strike="noStrike">
                <a:solidFill>
                  <a:srgbClr val="000000"/>
                </a:solidFill>
                <a:latin typeface="DM Sans"/>
                <a:ea typeface="DM Sans"/>
                <a:cs typeface="DM Sans"/>
                <a:sym typeface="DM Sans"/>
              </a:rPr>
              <a:t>. </a:t>
            </a:r>
            <a:endParaRPr b="0" i="0" sz="1200" u="none" cap="none" strike="noStrike">
              <a:solidFill>
                <a:srgbClr val="000000"/>
              </a:solidFill>
              <a:latin typeface="DM Sans"/>
              <a:ea typeface="DM Sans"/>
              <a:cs typeface="DM Sans"/>
              <a:sym typeface="DM Sans"/>
            </a:endParaRPr>
          </a:p>
        </p:txBody>
      </p:sp>
      <p:sp>
        <p:nvSpPr>
          <p:cNvPr id="293" name="Google Shape;293;g2173f392222_1_4"/>
          <p:cNvSpPr txBox="1"/>
          <p:nvPr/>
        </p:nvSpPr>
        <p:spPr>
          <a:xfrm>
            <a:off x="3086213" y="2130952"/>
            <a:ext cx="4173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700" u="none" cap="none" strike="noStrike">
                <a:solidFill>
                  <a:srgbClr val="000000"/>
                </a:solidFill>
                <a:latin typeface="Roboto"/>
                <a:ea typeface="Roboto"/>
                <a:cs typeface="Roboto"/>
                <a:sym typeface="Roboto"/>
              </a:rPr>
              <a:t>+</a:t>
            </a:r>
            <a:endParaRPr b="0" i="0" sz="1700" u="none" cap="none" strike="noStrike">
              <a:solidFill>
                <a:srgbClr val="000000"/>
              </a:solidFill>
              <a:latin typeface="Roboto"/>
              <a:ea typeface="Roboto"/>
              <a:cs typeface="Roboto"/>
              <a:sym typeface="Roboto"/>
            </a:endParaRPr>
          </a:p>
        </p:txBody>
      </p:sp>
      <p:pic>
        <p:nvPicPr>
          <p:cNvPr id="294" name="Google Shape;294;g2173f392222_1_4"/>
          <p:cNvPicPr preferRelativeResize="0"/>
          <p:nvPr/>
        </p:nvPicPr>
        <p:blipFill rotWithShape="1">
          <a:blip r:embed="rId3">
            <a:alphaModFix/>
          </a:blip>
          <a:srcRect b="0" l="0" r="0" t="0"/>
          <a:stretch/>
        </p:blipFill>
        <p:spPr>
          <a:xfrm>
            <a:off x="430499" y="1418873"/>
            <a:ext cx="2543825" cy="1706700"/>
          </a:xfrm>
          <a:prstGeom prst="rect">
            <a:avLst/>
          </a:prstGeom>
          <a:noFill/>
          <a:ln>
            <a:noFill/>
          </a:ln>
        </p:spPr>
      </p:pic>
      <p:sp>
        <p:nvSpPr>
          <p:cNvPr id="295" name="Google Shape;295;g2173f392222_1_4"/>
          <p:cNvSpPr txBox="1"/>
          <p:nvPr/>
        </p:nvSpPr>
        <p:spPr>
          <a:xfrm>
            <a:off x="430425" y="1913996"/>
            <a:ext cx="2543700" cy="1031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Helvetica Neue"/>
                <a:ea typeface="Helvetica Neue"/>
                <a:cs typeface="Helvetica Neue"/>
                <a:sym typeface="Helvetica Neue"/>
              </a:rPr>
              <a:t>Participants were observed while</a:t>
            </a:r>
            <a:br>
              <a:rPr b="0" i="0" lang="en" sz="1100" u="none" cap="none" strike="noStrike">
                <a:solidFill>
                  <a:schemeClr val="dk2"/>
                </a:solidFill>
                <a:latin typeface="Helvetica Neue"/>
                <a:ea typeface="Helvetica Neue"/>
                <a:cs typeface="Helvetica Neue"/>
                <a:sym typeface="Helvetica Neue"/>
              </a:rPr>
            </a:br>
            <a:r>
              <a:rPr b="0" i="1" lang="en" sz="1100" u="none" cap="none" strike="noStrike">
                <a:solidFill>
                  <a:schemeClr val="dk2"/>
                </a:solidFill>
                <a:latin typeface="Helvetica Neue"/>
                <a:ea typeface="Helvetica Neue"/>
                <a:cs typeface="Helvetica Neue"/>
                <a:sym typeface="Helvetica Neue"/>
              </a:rPr>
              <a:t> </a:t>
            </a:r>
            <a:br>
              <a:rPr b="0" i="1" lang="en" sz="1100" u="none" cap="none" strike="noStrike">
                <a:solidFill>
                  <a:schemeClr val="dk2"/>
                </a:solidFill>
                <a:latin typeface="Helvetica Neue"/>
                <a:ea typeface="Helvetica Neue"/>
                <a:cs typeface="Helvetica Neue"/>
                <a:sym typeface="Helvetica Neue"/>
              </a:rPr>
            </a:br>
            <a:r>
              <a:rPr b="0" i="1" lang="en" sz="1100" u="none" cap="none" strike="noStrike">
                <a:solidFill>
                  <a:schemeClr val="dk2"/>
                </a:solidFill>
                <a:latin typeface="Helvetica Neue"/>
                <a:ea typeface="Helvetica Neue"/>
                <a:cs typeface="Helvetica Neue"/>
                <a:sym typeface="Helvetica Neue"/>
              </a:rPr>
              <a:t>i) browsing with screen readers </a:t>
            </a:r>
            <a:br>
              <a:rPr b="0" i="1" lang="en" sz="1100" u="none" cap="none" strike="noStrike">
                <a:solidFill>
                  <a:schemeClr val="dk2"/>
                </a:solidFill>
                <a:latin typeface="Helvetica Neue"/>
                <a:ea typeface="Helvetica Neue"/>
                <a:cs typeface="Helvetica Neue"/>
                <a:sym typeface="Helvetica Neue"/>
              </a:rPr>
            </a:br>
            <a:r>
              <a:rPr b="0" i="1" lang="en" sz="1100" u="none" cap="none" strike="noStrike">
                <a:solidFill>
                  <a:schemeClr val="dk2"/>
                </a:solidFill>
                <a:latin typeface="Helvetica Neue"/>
                <a:ea typeface="Helvetica Neue"/>
                <a:cs typeface="Helvetica Neue"/>
                <a:sym typeface="Helvetica Neue"/>
              </a:rPr>
              <a:t>ii) browsing with CAs purposely designed</a:t>
            </a:r>
            <a:endParaRPr b="0" i="0" sz="1400" u="none" cap="none" strike="noStrike">
              <a:solidFill>
                <a:schemeClr val="dk2"/>
              </a:solidFill>
              <a:latin typeface="Arial"/>
              <a:ea typeface="Arial"/>
              <a:cs typeface="Arial"/>
              <a:sym typeface="Arial"/>
            </a:endParaRPr>
          </a:p>
        </p:txBody>
      </p:sp>
      <p:pic>
        <p:nvPicPr>
          <p:cNvPr id="296" name="Google Shape;296;g2173f392222_1_4"/>
          <p:cNvPicPr preferRelativeResize="0"/>
          <p:nvPr/>
        </p:nvPicPr>
        <p:blipFill rotWithShape="1">
          <a:blip r:embed="rId4">
            <a:alphaModFix/>
          </a:blip>
          <a:srcRect b="0" l="0" r="0" t="0"/>
          <a:stretch/>
        </p:blipFill>
        <p:spPr>
          <a:xfrm>
            <a:off x="6982390" y="1812922"/>
            <a:ext cx="1853059" cy="861900"/>
          </a:xfrm>
          <a:prstGeom prst="rect">
            <a:avLst/>
          </a:prstGeom>
          <a:noFill/>
          <a:ln>
            <a:noFill/>
          </a:ln>
        </p:spPr>
      </p:pic>
      <p:pic>
        <p:nvPicPr>
          <p:cNvPr id="297" name="Google Shape;297;g2173f392222_1_4"/>
          <p:cNvPicPr preferRelativeResize="0"/>
          <p:nvPr/>
        </p:nvPicPr>
        <p:blipFill rotWithShape="1">
          <a:blip r:embed="rId5">
            <a:alphaModFix/>
          </a:blip>
          <a:srcRect b="0" l="0" r="0" t="0"/>
          <a:stretch/>
        </p:blipFill>
        <p:spPr>
          <a:xfrm>
            <a:off x="1043650" y="3254545"/>
            <a:ext cx="1317525" cy="323603"/>
          </a:xfrm>
          <a:prstGeom prst="rect">
            <a:avLst/>
          </a:prstGeom>
          <a:noFill/>
          <a:ln>
            <a:noFill/>
          </a:ln>
        </p:spPr>
      </p:pic>
      <p:grpSp>
        <p:nvGrpSpPr>
          <p:cNvPr id="298" name="Google Shape;298;g2173f392222_1_4"/>
          <p:cNvGrpSpPr/>
          <p:nvPr/>
        </p:nvGrpSpPr>
        <p:grpSpPr>
          <a:xfrm>
            <a:off x="3615595" y="1418873"/>
            <a:ext cx="3256230" cy="2159275"/>
            <a:chOff x="3615595" y="1607298"/>
            <a:chExt cx="3256230" cy="2159275"/>
          </a:xfrm>
        </p:grpSpPr>
        <p:pic>
          <p:nvPicPr>
            <p:cNvPr id="299" name="Google Shape;299;g2173f392222_1_4"/>
            <p:cNvPicPr preferRelativeResize="0"/>
            <p:nvPr/>
          </p:nvPicPr>
          <p:blipFill rotWithShape="1">
            <a:blip r:embed="rId6">
              <a:alphaModFix/>
            </a:blip>
            <a:srcRect b="0" l="0" r="0" t="0"/>
            <a:stretch/>
          </p:blipFill>
          <p:spPr>
            <a:xfrm>
              <a:off x="3615595" y="1607298"/>
              <a:ext cx="2725521" cy="1706700"/>
            </a:xfrm>
            <a:prstGeom prst="rect">
              <a:avLst/>
            </a:prstGeom>
            <a:noFill/>
            <a:ln>
              <a:noFill/>
            </a:ln>
          </p:spPr>
        </p:pic>
        <p:sp>
          <p:nvSpPr>
            <p:cNvPr id="300" name="Google Shape;300;g2173f392222_1_4"/>
            <p:cNvSpPr txBox="1"/>
            <p:nvPr/>
          </p:nvSpPr>
          <p:spPr>
            <a:xfrm>
              <a:off x="3618460" y="2174348"/>
              <a:ext cx="27255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1" lang="en" sz="1100" u="none" cap="none" strike="noStrike">
                  <a:solidFill>
                    <a:schemeClr val="dk2"/>
                  </a:solidFill>
                  <a:latin typeface="Helvetica Neue"/>
                  <a:ea typeface="Helvetica Neue"/>
                  <a:cs typeface="Helvetica Neue"/>
                  <a:sym typeface="Helvetica Neue"/>
                </a:rPr>
                <a:t>Participants were asked to design a CA on their own, based on their needs and preferences, without considering any technical feasibility problem</a:t>
              </a:r>
              <a:endParaRPr b="0" i="1" sz="1100" u="none" cap="none" strike="noStrike">
                <a:solidFill>
                  <a:schemeClr val="dk2"/>
                </a:solidFill>
                <a:latin typeface="Helvetica Neue"/>
                <a:ea typeface="Helvetica Neue"/>
                <a:cs typeface="Helvetica Neue"/>
                <a:sym typeface="Helvetica Neue"/>
              </a:endParaRPr>
            </a:p>
          </p:txBody>
        </p:sp>
        <p:sp>
          <p:nvSpPr>
            <p:cNvPr id="301" name="Google Shape;301;g2173f392222_1_4"/>
            <p:cNvSpPr txBox="1"/>
            <p:nvPr/>
          </p:nvSpPr>
          <p:spPr>
            <a:xfrm>
              <a:off x="6454525" y="2319377"/>
              <a:ext cx="4173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700" u="none" cap="none" strike="noStrike">
                  <a:solidFill>
                    <a:srgbClr val="000000"/>
                  </a:solidFill>
                  <a:latin typeface="Roboto"/>
                  <a:ea typeface="Roboto"/>
                  <a:cs typeface="Roboto"/>
                  <a:sym typeface="Roboto"/>
                </a:rPr>
                <a:t>=</a:t>
              </a:r>
              <a:endParaRPr b="0" i="0" sz="1700" u="none" cap="none" strike="noStrike">
                <a:solidFill>
                  <a:srgbClr val="000000"/>
                </a:solidFill>
                <a:latin typeface="Roboto"/>
                <a:ea typeface="Roboto"/>
                <a:cs typeface="Roboto"/>
                <a:sym typeface="Roboto"/>
              </a:endParaRPr>
            </a:p>
          </p:txBody>
        </p:sp>
        <p:pic>
          <p:nvPicPr>
            <p:cNvPr id="302" name="Google Shape;302;g2173f392222_1_4"/>
            <p:cNvPicPr preferRelativeResize="0"/>
            <p:nvPr/>
          </p:nvPicPr>
          <p:blipFill rotWithShape="1">
            <a:blip r:embed="rId5">
              <a:alphaModFix/>
            </a:blip>
            <a:srcRect b="0" l="0" r="0" t="0"/>
            <a:stretch/>
          </p:blipFill>
          <p:spPr>
            <a:xfrm>
              <a:off x="4322425" y="3442970"/>
              <a:ext cx="1317525" cy="323603"/>
            </a:xfrm>
            <a:prstGeom prst="rect">
              <a:avLst/>
            </a:prstGeom>
            <a:noFill/>
            <a:ln>
              <a:noFill/>
            </a:ln>
          </p:spPr>
        </p:pic>
      </p:grpSp>
      <p:sp>
        <p:nvSpPr>
          <p:cNvPr id="303" name="Google Shape;303;g2173f392222_1_4"/>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2173f392222_1_4"/>
          <p:cNvSpPr txBox="1"/>
          <p:nvPr>
            <p:ph type="title"/>
          </p:nvPr>
        </p:nvSpPr>
        <p:spPr>
          <a:xfrm>
            <a:off x="490250" y="96450"/>
            <a:ext cx="8300700" cy="483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lang="en" sz="1500">
                <a:solidFill>
                  <a:srgbClr val="434343"/>
                </a:solidFill>
                <a:latin typeface="DM Sans"/>
                <a:ea typeface="DM Sans"/>
                <a:cs typeface="DM Sans"/>
                <a:sym typeface="DM Sans"/>
              </a:rPr>
              <a:t>Focus group and co-design sessions</a:t>
            </a:r>
            <a:endParaRPr sz="1500">
              <a:solidFill>
                <a:srgbClr val="434343"/>
              </a:solidFill>
              <a:latin typeface="DM Sans"/>
              <a:ea typeface="DM Sans"/>
              <a:cs typeface="DM Sans"/>
              <a:sym typeface="D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308" name="Shape 308"/>
        <p:cNvGrpSpPr/>
        <p:nvPr/>
      </p:nvGrpSpPr>
      <p:grpSpPr>
        <a:xfrm>
          <a:off x="0" y="0"/>
          <a:ext cx="0" cy="0"/>
          <a:chOff x="0" y="0"/>
          <a:chExt cx="0" cy="0"/>
        </a:xfrm>
      </p:grpSpPr>
      <p:sp>
        <p:nvSpPr>
          <p:cNvPr id="309" name="Google Shape;309;g2173f392222_0_20"/>
          <p:cNvSpPr txBox="1"/>
          <p:nvPr/>
        </p:nvSpPr>
        <p:spPr>
          <a:xfrm>
            <a:off x="546519" y="2833600"/>
            <a:ext cx="6423900" cy="531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2100"/>
              <a:buFont typeface="Helvetica Neue Light"/>
              <a:buNone/>
            </a:pPr>
            <a:r>
              <a:rPr b="0" i="0" lang="en" sz="1600" u="none" cap="none" strike="noStrike">
                <a:solidFill>
                  <a:srgbClr val="434343"/>
                </a:solidFill>
                <a:latin typeface="DM Sans"/>
                <a:ea typeface="DM Sans"/>
                <a:cs typeface="DM Sans"/>
                <a:sym typeface="DM Sans"/>
              </a:rPr>
              <a:t>Exploring </a:t>
            </a:r>
            <a:r>
              <a:rPr b="1" i="0" lang="en" sz="1600" u="none" cap="none" strike="noStrike">
                <a:solidFill>
                  <a:srgbClr val="434343"/>
                </a:solidFill>
                <a:latin typeface="DM Sans"/>
                <a:ea typeface="DM Sans"/>
                <a:cs typeface="DM Sans"/>
                <a:sym typeface="DM Sans"/>
              </a:rPr>
              <a:t>solutions </a:t>
            </a:r>
            <a:r>
              <a:rPr b="0" i="0" lang="en" sz="1600" u="none" cap="none" strike="noStrike">
                <a:solidFill>
                  <a:srgbClr val="434343"/>
                </a:solidFill>
                <a:latin typeface="DM Sans"/>
                <a:ea typeface="DM Sans"/>
                <a:cs typeface="DM Sans"/>
                <a:sym typeface="DM Sans"/>
              </a:rPr>
              <a:t>to the challenges identified </a:t>
            </a:r>
            <a:endParaRPr b="0" i="0" sz="1600" u="none" cap="none" strike="noStrike">
              <a:solidFill>
                <a:srgbClr val="434343"/>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2100"/>
              <a:buFont typeface="Helvetica Neue Light"/>
              <a:buNone/>
            </a:pPr>
            <a:r>
              <a:rPr b="0" i="0" lang="en" sz="1600" u="none" cap="none" strike="noStrike">
                <a:solidFill>
                  <a:srgbClr val="434343"/>
                </a:solidFill>
                <a:latin typeface="DM Sans"/>
                <a:ea typeface="DM Sans"/>
                <a:cs typeface="DM Sans"/>
                <a:sym typeface="DM Sans"/>
              </a:rPr>
              <a:t>through the user-centred research</a:t>
            </a:r>
            <a:endParaRPr b="0" i="0" sz="1600" u="none" cap="none" strike="noStrike">
              <a:solidFill>
                <a:srgbClr val="434343"/>
              </a:solidFill>
              <a:latin typeface="DM Sans"/>
              <a:ea typeface="DM Sans"/>
              <a:cs typeface="DM Sans"/>
              <a:sym typeface="DM Sans"/>
            </a:endParaRPr>
          </a:p>
        </p:txBody>
      </p:sp>
      <p:sp>
        <p:nvSpPr>
          <p:cNvPr id="310" name="Google Shape;310;g2173f392222_0_20"/>
          <p:cNvSpPr txBox="1"/>
          <p:nvPr>
            <p:ph type="title"/>
          </p:nvPr>
        </p:nvSpPr>
        <p:spPr>
          <a:xfrm>
            <a:off x="406275" y="1167159"/>
            <a:ext cx="6621600" cy="137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i="1" lang="en" sz="4500">
                <a:solidFill>
                  <a:srgbClr val="434343"/>
                </a:solidFill>
                <a:latin typeface="DM Sans"/>
                <a:ea typeface="DM Sans"/>
                <a:cs typeface="DM Sans"/>
                <a:sym typeface="DM Sans"/>
              </a:rPr>
              <a:t>ConWeb</a:t>
            </a:r>
            <a:r>
              <a:rPr b="1" lang="en" sz="4500">
                <a:solidFill>
                  <a:srgbClr val="434343"/>
                </a:solidFill>
                <a:latin typeface="DM Sans"/>
                <a:ea typeface="DM Sans"/>
                <a:cs typeface="DM Sans"/>
                <a:sym typeface="DM Sans"/>
              </a:rPr>
              <a:t>  </a:t>
            </a:r>
            <a:endParaRPr b="1" sz="4500">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6000"/>
              <a:buNone/>
            </a:pPr>
            <a:r>
              <a:rPr lang="en" sz="4500">
                <a:solidFill>
                  <a:srgbClr val="434343"/>
                </a:solidFill>
                <a:latin typeface="DM Sans"/>
                <a:ea typeface="DM Sans"/>
                <a:cs typeface="DM Sans"/>
                <a:sym typeface="DM Sans"/>
              </a:rPr>
              <a:t>The Patterns</a:t>
            </a:r>
            <a:r>
              <a:rPr b="1" lang="en" sz="4500">
                <a:solidFill>
                  <a:srgbClr val="434343"/>
                </a:solidFill>
                <a:latin typeface="DM Sans"/>
                <a:ea typeface="DM Sans"/>
                <a:cs typeface="DM Sans"/>
                <a:sym typeface="DM Sans"/>
              </a:rPr>
              <a:t> </a:t>
            </a:r>
            <a:endParaRPr b="1" sz="2300">
              <a:solidFill>
                <a:srgbClr val="434343"/>
              </a:solidFill>
              <a:latin typeface="DM Sans"/>
              <a:ea typeface="DM Sans"/>
              <a:cs typeface="DM Sans"/>
              <a:sym typeface="DM Sans"/>
            </a:endParaRPr>
          </a:p>
        </p:txBody>
      </p:sp>
      <p:cxnSp>
        <p:nvCxnSpPr>
          <p:cNvPr id="311" name="Google Shape;311;g2173f392222_0_20"/>
          <p:cNvCxnSpPr/>
          <p:nvPr/>
        </p:nvCxnSpPr>
        <p:spPr>
          <a:xfrm>
            <a:off x="546520" y="2666137"/>
            <a:ext cx="5262000"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15" name="Shape 315"/>
        <p:cNvGrpSpPr/>
        <p:nvPr/>
      </p:nvGrpSpPr>
      <p:grpSpPr>
        <a:xfrm>
          <a:off x="0" y="0"/>
          <a:ext cx="0" cy="0"/>
          <a:chOff x="0" y="0"/>
          <a:chExt cx="0" cy="0"/>
        </a:xfrm>
      </p:grpSpPr>
      <p:sp>
        <p:nvSpPr>
          <p:cNvPr id="316" name="Google Shape;316;g20458a7fefc_0_3"/>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20458a7fefc_0_3"/>
          <p:cNvSpPr txBox="1"/>
          <p:nvPr>
            <p:ph type="title"/>
          </p:nvPr>
        </p:nvSpPr>
        <p:spPr>
          <a:xfrm>
            <a:off x="613350" y="108450"/>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b="1" lang="en" sz="1500">
                <a:solidFill>
                  <a:srgbClr val="434343"/>
                </a:solidFill>
                <a:latin typeface="DM Sans"/>
                <a:ea typeface="DM Sans"/>
                <a:cs typeface="DM Sans"/>
                <a:sym typeface="DM Sans"/>
              </a:rPr>
              <a:t>Orientation:</a:t>
            </a:r>
            <a:r>
              <a:rPr lang="en" sz="1500">
                <a:solidFill>
                  <a:srgbClr val="434343"/>
                </a:solidFill>
                <a:latin typeface="DM Sans"/>
                <a:ea typeface="DM Sans"/>
                <a:cs typeface="DM Sans"/>
                <a:sym typeface="DM Sans"/>
              </a:rPr>
              <a:t> </a:t>
            </a:r>
            <a:r>
              <a:rPr lang="en" sz="1500">
                <a:solidFill>
                  <a:srgbClr val="434343"/>
                </a:solidFill>
                <a:latin typeface="Helvetica Neue"/>
                <a:ea typeface="Helvetica Neue"/>
                <a:cs typeface="Helvetica Neue"/>
                <a:sym typeface="Helvetica Neue"/>
              </a:rPr>
              <a:t>Helping the user understand the website and information structure</a:t>
            </a:r>
            <a:endParaRPr b="1" sz="1200">
              <a:solidFill>
                <a:srgbClr val="434343"/>
              </a:solidFill>
              <a:latin typeface="DM Sans"/>
              <a:ea typeface="DM Sans"/>
              <a:cs typeface="DM Sans"/>
              <a:sym typeface="DM Sans"/>
            </a:endParaRPr>
          </a:p>
        </p:txBody>
      </p:sp>
      <p:sp>
        <p:nvSpPr>
          <p:cNvPr id="318" name="Google Shape;318;g20458a7fefc_0_3"/>
          <p:cNvSpPr txBox="1"/>
          <p:nvPr/>
        </p:nvSpPr>
        <p:spPr>
          <a:xfrm>
            <a:off x="613350" y="956595"/>
            <a:ext cx="5239500" cy="3836400"/>
          </a:xfrm>
          <a:prstGeom prst="rect">
            <a:avLst/>
          </a:prstGeom>
          <a:noFill/>
          <a:ln>
            <a:noFill/>
          </a:ln>
        </p:spPr>
        <p:txBody>
          <a:bodyPr anchorCtr="0" anchor="ctr" bIns="91425" lIns="91425" spcFirstLastPara="1" rIns="91425" wrap="square" tIns="91425">
            <a:spAutoFit/>
          </a:bodyPr>
          <a:lstStyle/>
          <a:p>
            <a:pPr indent="-311150" lvl="0" marL="457200" marR="0" rtl="0" algn="l">
              <a:lnSpc>
                <a:spcPct val="115000"/>
              </a:lnSpc>
              <a:spcBef>
                <a:spcPts val="160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View in the large. </a:t>
            </a:r>
            <a:r>
              <a:rPr b="0" i="0" lang="en" sz="1300" u="none" cap="none" strike="noStrike">
                <a:solidFill>
                  <a:schemeClr val="dk2"/>
                </a:solidFill>
                <a:latin typeface="DM Sans"/>
                <a:ea typeface="DM Sans"/>
                <a:cs typeface="DM Sans"/>
                <a:sym typeface="DM Sans"/>
              </a:rPr>
              <a:t>The CA presents the user with the main section and content navigable on the web site. </a:t>
            </a: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1" i="0" lang="en" sz="1300" u="none" cap="none" strike="noStrike">
                <a:solidFill>
                  <a:schemeClr val="dk2"/>
                </a:solidFill>
                <a:latin typeface="DM Sans"/>
                <a:ea typeface="DM Sans"/>
                <a:cs typeface="DM Sans"/>
                <a:sym typeface="DM Sans"/>
              </a:rPr>
            </a:br>
            <a:endParaRPr b="0" i="0" sz="1300" u="none" cap="none" strike="noStrike">
              <a:solidFill>
                <a:schemeClr val="dk2"/>
              </a:solidFill>
              <a:latin typeface="DM Sans"/>
              <a:ea typeface="DM Sans"/>
              <a:cs typeface="DM Sans"/>
              <a:sym typeface="DM Sans"/>
            </a:endParaRPr>
          </a:p>
          <a:p>
            <a:pPr indent="-311150" lvl="0" marL="457200" marR="0" rtl="0" algn="l">
              <a:lnSpc>
                <a:spcPct val="115000"/>
              </a:lnSpc>
              <a:spcBef>
                <a:spcPts val="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Link predictability. </a:t>
            </a:r>
            <a:r>
              <a:rPr b="0" i="0" lang="en" sz="1300" u="none" cap="none" strike="noStrike">
                <a:solidFill>
                  <a:schemeClr val="dk2"/>
                </a:solidFill>
                <a:latin typeface="DM Sans"/>
                <a:ea typeface="DM Sans"/>
                <a:cs typeface="DM Sans"/>
                <a:sym typeface="DM Sans"/>
              </a:rPr>
              <a:t>The CA informs the users about a link’s content before they navigate to that specific link. </a:t>
            </a: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endParaRPr b="0" i="0" sz="1300" u="none" cap="none" strike="noStrike">
              <a:solidFill>
                <a:schemeClr val="dk2"/>
              </a:solidFill>
              <a:latin typeface="DM Sans"/>
              <a:ea typeface="DM Sans"/>
              <a:cs typeface="DM Sans"/>
              <a:sym typeface="DM Sans"/>
            </a:endParaRPr>
          </a:p>
          <a:p>
            <a:pPr indent="-311150" lvl="0" marL="457200" marR="0" rtl="0" algn="l">
              <a:lnSpc>
                <a:spcPct val="115000"/>
              </a:lnSpc>
              <a:spcBef>
                <a:spcPts val="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Navigational context. </a:t>
            </a:r>
            <a:r>
              <a:rPr b="0" i="0" lang="en" sz="1300" u="none" cap="none" strike="noStrike">
                <a:solidFill>
                  <a:schemeClr val="dk2"/>
                </a:solidFill>
                <a:latin typeface="DM Sans"/>
                <a:ea typeface="DM Sans"/>
                <a:cs typeface="DM Sans"/>
                <a:sym typeface="DM Sans"/>
              </a:rPr>
              <a:t>The CA acts as a sort of breadcrumb, informing the user on navigation history.  </a:t>
            </a:r>
            <a:endParaRPr b="0" i="0" sz="1300" u="none" cap="none" strike="noStrike">
              <a:solidFill>
                <a:schemeClr val="dk2"/>
              </a:solidFill>
              <a:latin typeface="DM Sans"/>
              <a:ea typeface="DM Sans"/>
              <a:cs typeface="DM Sans"/>
              <a:sym typeface="DM Sans"/>
            </a:endParaRPr>
          </a:p>
        </p:txBody>
      </p:sp>
      <p:pic>
        <p:nvPicPr>
          <p:cNvPr id="319" name="Google Shape;319;g20458a7fefc_0_3"/>
          <p:cNvPicPr preferRelativeResize="0"/>
          <p:nvPr/>
        </p:nvPicPr>
        <p:blipFill rotWithShape="1">
          <a:blip r:embed="rId3">
            <a:alphaModFix/>
          </a:blip>
          <a:srcRect b="0" l="0" r="0" t="0"/>
          <a:stretch/>
        </p:blipFill>
        <p:spPr>
          <a:xfrm>
            <a:off x="6330332" y="850598"/>
            <a:ext cx="2038925" cy="872875"/>
          </a:xfrm>
          <a:prstGeom prst="rect">
            <a:avLst/>
          </a:prstGeom>
          <a:noFill/>
          <a:ln>
            <a:noFill/>
          </a:ln>
        </p:spPr>
      </p:pic>
      <p:pic>
        <p:nvPicPr>
          <p:cNvPr id="320" name="Google Shape;320;g20458a7fefc_0_3"/>
          <p:cNvPicPr preferRelativeResize="0"/>
          <p:nvPr/>
        </p:nvPicPr>
        <p:blipFill rotWithShape="1">
          <a:blip r:embed="rId4">
            <a:alphaModFix/>
          </a:blip>
          <a:srcRect b="0" l="0" r="0" t="0"/>
          <a:stretch/>
        </p:blipFill>
        <p:spPr>
          <a:xfrm>
            <a:off x="6190407" y="2438352"/>
            <a:ext cx="2178850" cy="872875"/>
          </a:xfrm>
          <a:prstGeom prst="rect">
            <a:avLst/>
          </a:prstGeom>
          <a:noFill/>
          <a:ln>
            <a:noFill/>
          </a:ln>
        </p:spPr>
      </p:pic>
      <p:pic>
        <p:nvPicPr>
          <p:cNvPr id="321" name="Google Shape;321;g20458a7fefc_0_3"/>
          <p:cNvPicPr preferRelativeResize="0"/>
          <p:nvPr/>
        </p:nvPicPr>
        <p:blipFill rotWithShape="1">
          <a:blip r:embed="rId5">
            <a:alphaModFix/>
          </a:blip>
          <a:srcRect b="0" l="0" r="0" t="0"/>
          <a:stretch/>
        </p:blipFill>
        <p:spPr>
          <a:xfrm>
            <a:off x="6037150" y="4059325"/>
            <a:ext cx="2332101" cy="872875"/>
          </a:xfrm>
          <a:prstGeom prst="rect">
            <a:avLst/>
          </a:prstGeom>
          <a:noFill/>
          <a:ln>
            <a:noFill/>
          </a:ln>
        </p:spPr>
      </p:pic>
      <p:cxnSp>
        <p:nvCxnSpPr>
          <p:cNvPr id="322" name="Google Shape;322;g20458a7fefc_0_3"/>
          <p:cNvCxnSpPr/>
          <p:nvPr/>
        </p:nvCxnSpPr>
        <p:spPr>
          <a:xfrm>
            <a:off x="687290" y="2006405"/>
            <a:ext cx="7693200" cy="0"/>
          </a:xfrm>
          <a:prstGeom prst="straightConnector1">
            <a:avLst/>
          </a:prstGeom>
          <a:noFill/>
          <a:ln cap="flat" cmpd="sng" w="9525">
            <a:solidFill>
              <a:srgbClr val="EFEFEF"/>
            </a:solidFill>
            <a:prstDash val="solid"/>
            <a:round/>
            <a:headEnd len="sm" w="sm" type="none"/>
            <a:tailEnd len="sm" w="sm" type="none"/>
          </a:ln>
        </p:spPr>
      </p:cxnSp>
      <p:cxnSp>
        <p:nvCxnSpPr>
          <p:cNvPr id="323" name="Google Shape;323;g20458a7fefc_0_3"/>
          <p:cNvCxnSpPr/>
          <p:nvPr/>
        </p:nvCxnSpPr>
        <p:spPr>
          <a:xfrm>
            <a:off x="725390" y="3755055"/>
            <a:ext cx="7693200" cy="0"/>
          </a:xfrm>
          <a:prstGeom prst="straightConnector1">
            <a:avLst/>
          </a:prstGeom>
          <a:noFill/>
          <a:ln cap="flat" cmpd="sng" w="9525">
            <a:solidFill>
              <a:srgbClr val="EFEFEF"/>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148" name="Shape 148"/>
        <p:cNvGrpSpPr/>
        <p:nvPr/>
      </p:nvGrpSpPr>
      <p:grpSpPr>
        <a:xfrm>
          <a:off x="0" y="0"/>
          <a:ext cx="0" cy="0"/>
          <a:chOff x="0" y="0"/>
          <a:chExt cx="0" cy="0"/>
        </a:xfrm>
      </p:grpSpPr>
      <p:sp>
        <p:nvSpPr>
          <p:cNvPr id="149" name="Google Shape;149;g216d5ade7ae_1_6"/>
          <p:cNvSpPr txBox="1"/>
          <p:nvPr>
            <p:ph idx="1" type="subTitle"/>
          </p:nvPr>
        </p:nvSpPr>
        <p:spPr>
          <a:xfrm>
            <a:off x="1131150" y="1777125"/>
            <a:ext cx="6881700" cy="231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i="1" lang="en">
                <a:solidFill>
                  <a:srgbClr val="434343"/>
                </a:solidFill>
                <a:latin typeface="DM Sans"/>
                <a:ea typeface="DM Sans"/>
                <a:cs typeface="DM Sans"/>
                <a:sym typeface="DM Sans"/>
              </a:rPr>
              <a:t>“From 2025, Member States will be required to grant all citizens, and specifically people with disabilities, full and</a:t>
            </a:r>
            <a:endParaRPr i="1">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1800"/>
              <a:buNone/>
            </a:pPr>
            <a:r>
              <a:rPr i="1" lang="en">
                <a:solidFill>
                  <a:srgbClr val="434343"/>
                </a:solidFill>
                <a:latin typeface="DM Sans"/>
                <a:ea typeface="DM Sans"/>
                <a:cs typeface="DM Sans"/>
                <a:sym typeface="DM Sans"/>
              </a:rPr>
              <a:t>effective participation in society, providing information</a:t>
            </a:r>
            <a:endParaRPr i="1">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1800"/>
              <a:buNone/>
            </a:pPr>
            <a:r>
              <a:rPr i="1" lang="en">
                <a:solidFill>
                  <a:srgbClr val="434343"/>
                </a:solidFill>
                <a:latin typeface="DM Sans"/>
                <a:ea typeface="DM Sans"/>
                <a:cs typeface="DM Sans"/>
                <a:sym typeface="DM Sans"/>
              </a:rPr>
              <a:t>access through multiple channels and perc</a:t>
            </a:r>
            <a:r>
              <a:rPr i="1" lang="en">
                <a:solidFill>
                  <a:srgbClr val="434343"/>
                </a:solidFill>
                <a:latin typeface="DM Sans"/>
                <a:ea typeface="DM Sans"/>
                <a:cs typeface="DM Sans"/>
                <a:sym typeface="DM Sans"/>
              </a:rPr>
              <a:t>eivable and</a:t>
            </a:r>
            <a:endParaRPr i="1">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1800"/>
              <a:buNone/>
            </a:pPr>
            <a:r>
              <a:rPr i="1" lang="en">
                <a:solidFill>
                  <a:srgbClr val="434343"/>
                </a:solidFill>
                <a:latin typeface="DM Sans"/>
                <a:ea typeface="DM Sans"/>
                <a:cs typeface="DM Sans"/>
                <a:sym typeface="DM Sans"/>
              </a:rPr>
              <a:t>comprehensible modalities.</a:t>
            </a:r>
            <a:r>
              <a:rPr i="1" lang="en">
                <a:solidFill>
                  <a:srgbClr val="434343"/>
                </a:solidFill>
                <a:latin typeface="DM Sans"/>
                <a:ea typeface="DM Sans"/>
                <a:cs typeface="DM Sans"/>
                <a:sym typeface="DM Sans"/>
              </a:rPr>
              <a:t>”</a:t>
            </a:r>
            <a:endParaRPr i="1">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1800"/>
              <a:buNone/>
            </a:pPr>
            <a:r>
              <a:t/>
            </a:r>
            <a:endParaRPr i="1">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1800"/>
              <a:buNone/>
            </a:pPr>
            <a:r>
              <a:t/>
            </a:r>
            <a:endParaRPr i="1">
              <a:solidFill>
                <a:srgbClr val="434343"/>
              </a:solidFill>
              <a:latin typeface="DM Sans"/>
              <a:ea typeface="DM Sans"/>
              <a:cs typeface="DM Sans"/>
              <a:sym typeface="DM Sans"/>
            </a:endParaRPr>
          </a:p>
          <a:p>
            <a:pPr indent="0" lvl="0" marL="0" rtl="0" algn="r">
              <a:spcBef>
                <a:spcPts val="0"/>
              </a:spcBef>
              <a:spcAft>
                <a:spcPts val="0"/>
              </a:spcAft>
              <a:buSzPts val="1800"/>
              <a:buNone/>
            </a:pPr>
            <a:r>
              <a:rPr i="1" lang="en" sz="1200">
                <a:solidFill>
                  <a:srgbClr val="434343"/>
                </a:solidFill>
                <a:latin typeface="DM Sans"/>
                <a:ea typeface="DM Sans"/>
                <a:cs typeface="DM Sans"/>
                <a:sym typeface="DM Sans"/>
              </a:rPr>
              <a:t>European union. directive (eu) 2019/882 of the european parliament and of the council of 17 april 2019 on the accessibility requirements for products and services.</a:t>
            </a:r>
            <a:endParaRPr i="1" sz="1200">
              <a:solidFill>
                <a:srgbClr val="434343"/>
              </a:solidFill>
              <a:latin typeface="DM Sans"/>
              <a:ea typeface="DM Sans"/>
              <a:cs typeface="DM Sans"/>
              <a:sym typeface="DM Sans"/>
            </a:endParaRPr>
          </a:p>
          <a:p>
            <a:pPr indent="0" lvl="0" marL="0" rtl="0" algn="l">
              <a:spcBef>
                <a:spcPts val="0"/>
              </a:spcBef>
              <a:spcAft>
                <a:spcPts val="0"/>
              </a:spcAft>
              <a:buSzPts val="1800"/>
              <a:buNone/>
            </a:pPr>
            <a:r>
              <a:t/>
            </a:r>
            <a:endParaRPr i="1" sz="1400">
              <a:solidFill>
                <a:srgbClr val="434343"/>
              </a:solidFill>
              <a:latin typeface="DM Sans"/>
              <a:ea typeface="DM Sans"/>
              <a:cs typeface="DM Sans"/>
              <a:sym typeface="DM Sans"/>
            </a:endParaRPr>
          </a:p>
        </p:txBody>
      </p:sp>
      <p:pic>
        <p:nvPicPr>
          <p:cNvPr id="150" name="Google Shape;150;g216d5ade7ae_1_6"/>
          <p:cNvPicPr preferRelativeResize="0"/>
          <p:nvPr/>
        </p:nvPicPr>
        <p:blipFill>
          <a:blip r:embed="rId3">
            <a:alphaModFix/>
          </a:blip>
          <a:stretch>
            <a:fillRect/>
          </a:stretch>
        </p:blipFill>
        <p:spPr>
          <a:xfrm>
            <a:off x="0" y="0"/>
            <a:ext cx="9144003" cy="12992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27" name="Shape 327"/>
        <p:cNvGrpSpPr/>
        <p:nvPr/>
      </p:nvGrpSpPr>
      <p:grpSpPr>
        <a:xfrm>
          <a:off x="0" y="0"/>
          <a:ext cx="0" cy="0"/>
          <a:chOff x="0" y="0"/>
          <a:chExt cx="0" cy="0"/>
        </a:xfrm>
      </p:grpSpPr>
      <p:sp>
        <p:nvSpPr>
          <p:cNvPr id="328" name="Google Shape;328;g220a3327187_0_2"/>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20a3327187_0_2"/>
          <p:cNvSpPr txBox="1"/>
          <p:nvPr>
            <p:ph type="title"/>
          </p:nvPr>
        </p:nvSpPr>
        <p:spPr>
          <a:xfrm>
            <a:off x="613350" y="108450"/>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b="1" lang="en" sz="1500">
                <a:solidFill>
                  <a:srgbClr val="434343"/>
                </a:solidFill>
                <a:latin typeface="DM Sans"/>
                <a:ea typeface="DM Sans"/>
                <a:cs typeface="DM Sans"/>
                <a:sym typeface="DM Sans"/>
              </a:rPr>
              <a:t>Navigation: </a:t>
            </a:r>
            <a:r>
              <a:rPr lang="en" sz="1500">
                <a:solidFill>
                  <a:srgbClr val="434343"/>
                </a:solidFill>
                <a:latin typeface="DM Sans"/>
                <a:ea typeface="DM Sans"/>
                <a:cs typeface="DM Sans"/>
                <a:sym typeface="DM Sans"/>
              </a:rPr>
              <a:t>Helping the user move across a Web site</a:t>
            </a:r>
            <a:endParaRPr sz="1500">
              <a:solidFill>
                <a:srgbClr val="434343"/>
              </a:solidFill>
              <a:latin typeface="DM Sans"/>
              <a:ea typeface="DM Sans"/>
              <a:cs typeface="DM Sans"/>
              <a:sym typeface="DM Sans"/>
            </a:endParaRPr>
          </a:p>
        </p:txBody>
      </p:sp>
      <p:sp>
        <p:nvSpPr>
          <p:cNvPr id="330" name="Google Shape;330;g220a3327187_0_2"/>
          <p:cNvSpPr txBox="1"/>
          <p:nvPr/>
        </p:nvSpPr>
        <p:spPr>
          <a:xfrm>
            <a:off x="613350" y="956600"/>
            <a:ext cx="5073300" cy="3836400"/>
          </a:xfrm>
          <a:prstGeom prst="rect">
            <a:avLst/>
          </a:prstGeom>
          <a:noFill/>
          <a:ln>
            <a:noFill/>
          </a:ln>
        </p:spPr>
        <p:txBody>
          <a:bodyPr anchorCtr="0" anchor="ctr" bIns="91425" lIns="91425" spcFirstLastPara="1" rIns="91425" wrap="square" tIns="91425">
            <a:spAutoFit/>
          </a:bodyPr>
          <a:lstStyle/>
          <a:p>
            <a:pPr indent="-311150" lvl="0" marL="457200" marR="0" rtl="0" algn="l">
              <a:lnSpc>
                <a:spcPct val="115000"/>
              </a:lnSpc>
              <a:spcBef>
                <a:spcPts val="160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Exploration of thematic areas. </a:t>
            </a:r>
            <a:r>
              <a:rPr b="0" i="0" lang="en" sz="1300" u="none" cap="none" strike="noStrike">
                <a:solidFill>
                  <a:schemeClr val="dk2"/>
                </a:solidFill>
                <a:latin typeface="DM Sans"/>
                <a:ea typeface="DM Sans"/>
                <a:cs typeface="DM Sans"/>
                <a:sym typeface="DM Sans"/>
              </a:rPr>
              <a:t>The CA lets the user move horizontally across pages or vertically within a page.</a:t>
            </a: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endParaRPr b="1" i="0" sz="1300" u="none" cap="none" strike="noStrike">
              <a:solidFill>
                <a:schemeClr val="dk2"/>
              </a:solidFill>
              <a:latin typeface="DM Sans"/>
              <a:ea typeface="DM Sans"/>
              <a:cs typeface="DM Sans"/>
              <a:sym typeface="DM Sans"/>
            </a:endParaRPr>
          </a:p>
          <a:p>
            <a:pPr indent="-311150" lvl="0" marL="457200" marR="0" rtl="0" algn="l">
              <a:lnSpc>
                <a:spcPct val="115000"/>
              </a:lnSpc>
              <a:spcBef>
                <a:spcPts val="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Q&amp;A. </a:t>
            </a:r>
            <a:r>
              <a:rPr b="0" i="0" lang="en" sz="1300" u="none" cap="none" strike="noStrike">
                <a:solidFill>
                  <a:schemeClr val="dk2"/>
                </a:solidFill>
                <a:latin typeface="DM Sans"/>
                <a:ea typeface="DM Sans"/>
                <a:cs typeface="DM Sans"/>
                <a:sym typeface="DM Sans"/>
              </a:rPr>
              <a:t>The user can ask direct questions on a certain argument (present on the website) and receive a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punctual answer.</a:t>
            </a: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endParaRPr b="0" i="0" sz="1300" u="none" cap="none" strike="noStrike">
              <a:solidFill>
                <a:schemeClr val="dk2"/>
              </a:solidFill>
              <a:latin typeface="DM Sans"/>
              <a:ea typeface="DM Sans"/>
              <a:cs typeface="DM Sans"/>
              <a:sym typeface="DM Sans"/>
            </a:endParaRPr>
          </a:p>
          <a:p>
            <a:pPr indent="-311150" lvl="0" marL="457200" marR="0" rtl="0" algn="l">
              <a:lnSpc>
                <a:spcPct val="115000"/>
              </a:lnSpc>
              <a:spcBef>
                <a:spcPts val="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Bookmarking and node clustering. </a:t>
            </a:r>
            <a:r>
              <a:rPr b="0" i="0" lang="en" sz="1300" u="none" cap="none" strike="noStrike">
                <a:solidFill>
                  <a:schemeClr val="dk2"/>
                </a:solidFill>
                <a:latin typeface="DM Sans"/>
                <a:ea typeface="DM Sans"/>
                <a:cs typeface="DM Sans"/>
                <a:sym typeface="DM Sans"/>
              </a:rPr>
              <a:t>The user can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decide to save information (nodes) as bookmark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and access it later, and organize the same information stored in clusters.</a:t>
            </a:r>
            <a:endParaRPr b="0" i="0" sz="1300" u="none" cap="none" strike="noStrike">
              <a:solidFill>
                <a:schemeClr val="dk2"/>
              </a:solidFill>
              <a:latin typeface="DM Sans"/>
              <a:ea typeface="DM Sans"/>
              <a:cs typeface="DM Sans"/>
              <a:sym typeface="DM Sans"/>
            </a:endParaRPr>
          </a:p>
        </p:txBody>
      </p:sp>
      <p:cxnSp>
        <p:nvCxnSpPr>
          <p:cNvPr id="331" name="Google Shape;331;g220a3327187_0_2"/>
          <p:cNvCxnSpPr/>
          <p:nvPr/>
        </p:nvCxnSpPr>
        <p:spPr>
          <a:xfrm>
            <a:off x="725390" y="3444659"/>
            <a:ext cx="7693200" cy="0"/>
          </a:xfrm>
          <a:prstGeom prst="straightConnector1">
            <a:avLst/>
          </a:prstGeom>
          <a:noFill/>
          <a:ln cap="flat" cmpd="sng" w="9525">
            <a:solidFill>
              <a:srgbClr val="EFEFEF"/>
            </a:solidFill>
            <a:prstDash val="solid"/>
            <a:round/>
            <a:headEnd len="sm" w="sm" type="none"/>
            <a:tailEnd len="sm" w="sm" type="none"/>
          </a:ln>
        </p:spPr>
      </p:cxnSp>
      <p:pic>
        <p:nvPicPr>
          <p:cNvPr id="332" name="Google Shape;332;g220a3327187_0_2"/>
          <p:cNvPicPr preferRelativeResize="0"/>
          <p:nvPr/>
        </p:nvPicPr>
        <p:blipFill rotWithShape="1">
          <a:blip r:embed="rId3">
            <a:alphaModFix/>
          </a:blip>
          <a:srcRect b="0" l="0" r="0" t="0"/>
          <a:stretch/>
        </p:blipFill>
        <p:spPr>
          <a:xfrm>
            <a:off x="5686675" y="1469669"/>
            <a:ext cx="2774724" cy="1028675"/>
          </a:xfrm>
          <a:prstGeom prst="rect">
            <a:avLst/>
          </a:prstGeom>
          <a:noFill/>
          <a:ln>
            <a:noFill/>
          </a:ln>
        </p:spPr>
      </p:pic>
      <p:pic>
        <p:nvPicPr>
          <p:cNvPr id="333" name="Google Shape;333;g220a3327187_0_2"/>
          <p:cNvPicPr preferRelativeResize="0"/>
          <p:nvPr/>
        </p:nvPicPr>
        <p:blipFill rotWithShape="1">
          <a:blip r:embed="rId4">
            <a:alphaModFix/>
          </a:blip>
          <a:srcRect b="0" l="0" r="0" t="0"/>
          <a:stretch/>
        </p:blipFill>
        <p:spPr>
          <a:xfrm>
            <a:off x="5906100" y="3664874"/>
            <a:ext cx="2555301" cy="11767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37" name="Shape 337"/>
        <p:cNvGrpSpPr/>
        <p:nvPr/>
      </p:nvGrpSpPr>
      <p:grpSpPr>
        <a:xfrm>
          <a:off x="0" y="0"/>
          <a:ext cx="0" cy="0"/>
          <a:chOff x="0" y="0"/>
          <a:chExt cx="0" cy="0"/>
        </a:xfrm>
      </p:grpSpPr>
      <p:sp>
        <p:nvSpPr>
          <p:cNvPr id="338" name="Google Shape;338;g20458a7fefc_0_39"/>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0458a7fefc_0_39"/>
          <p:cNvSpPr txBox="1"/>
          <p:nvPr>
            <p:ph type="title"/>
          </p:nvPr>
        </p:nvSpPr>
        <p:spPr>
          <a:xfrm>
            <a:off x="613350" y="108450"/>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b="1" lang="en" sz="1500">
                <a:solidFill>
                  <a:srgbClr val="434343"/>
                </a:solidFill>
                <a:latin typeface="DM Sans"/>
                <a:ea typeface="DM Sans"/>
                <a:cs typeface="DM Sans"/>
                <a:sym typeface="DM Sans"/>
              </a:rPr>
              <a:t>Content Reading: </a:t>
            </a:r>
            <a:r>
              <a:rPr lang="en" sz="1500">
                <a:solidFill>
                  <a:srgbClr val="434343"/>
                </a:solidFill>
                <a:latin typeface="DM Sans"/>
                <a:ea typeface="DM Sans"/>
                <a:cs typeface="DM Sans"/>
                <a:sym typeface="DM Sans"/>
              </a:rPr>
              <a:t>Helping the user consume content</a:t>
            </a:r>
            <a:endParaRPr sz="1500">
              <a:solidFill>
                <a:srgbClr val="434343"/>
              </a:solidFill>
              <a:latin typeface="DM Sans"/>
              <a:ea typeface="DM Sans"/>
              <a:cs typeface="DM Sans"/>
              <a:sym typeface="DM Sans"/>
            </a:endParaRPr>
          </a:p>
        </p:txBody>
      </p:sp>
      <p:sp>
        <p:nvSpPr>
          <p:cNvPr id="340" name="Google Shape;340;g20458a7fefc_0_39"/>
          <p:cNvSpPr txBox="1"/>
          <p:nvPr/>
        </p:nvSpPr>
        <p:spPr>
          <a:xfrm>
            <a:off x="613350" y="956600"/>
            <a:ext cx="5073300" cy="3606300"/>
          </a:xfrm>
          <a:prstGeom prst="rect">
            <a:avLst/>
          </a:prstGeom>
          <a:noFill/>
          <a:ln>
            <a:noFill/>
          </a:ln>
        </p:spPr>
        <p:txBody>
          <a:bodyPr anchorCtr="0" anchor="ctr" bIns="91425" lIns="91425" spcFirstLastPara="1" rIns="91425" wrap="square" tIns="91425">
            <a:spAutoFit/>
          </a:bodyPr>
          <a:lstStyle/>
          <a:p>
            <a:pPr indent="-311150" lvl="0" marL="457200" marR="0" rtl="0" algn="l">
              <a:lnSpc>
                <a:spcPct val="115000"/>
              </a:lnSpc>
              <a:spcBef>
                <a:spcPts val="160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Skimming Mechanisms. </a:t>
            </a:r>
            <a:r>
              <a:rPr b="0" i="0" lang="en" sz="1300" u="none" cap="none" strike="noStrike">
                <a:solidFill>
                  <a:schemeClr val="dk2"/>
                </a:solidFill>
                <a:latin typeface="DM Sans"/>
                <a:ea typeface="DM Sans"/>
                <a:cs typeface="DM Sans"/>
                <a:sym typeface="DM Sans"/>
              </a:rPr>
              <a:t>The CA is in charge of transforming piece of information in order to make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it digestible for the user (e.g. summarization techniques).</a:t>
            </a: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endParaRPr b="1" i="0" sz="1300" u="none" cap="none" strike="noStrike">
              <a:solidFill>
                <a:schemeClr val="dk2"/>
              </a:solidFill>
              <a:latin typeface="DM Sans"/>
              <a:ea typeface="DM Sans"/>
              <a:cs typeface="DM Sans"/>
              <a:sym typeface="DM Sans"/>
            </a:endParaRPr>
          </a:p>
          <a:p>
            <a:pPr indent="-311150" lvl="0" marL="457200" marR="0" rtl="0" algn="l">
              <a:lnSpc>
                <a:spcPct val="115000"/>
              </a:lnSpc>
              <a:spcBef>
                <a:spcPts val="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Content Segmentation. </a:t>
            </a:r>
            <a:r>
              <a:rPr b="0" i="0" lang="en" sz="1300" u="none" cap="none" strike="noStrike">
                <a:solidFill>
                  <a:schemeClr val="dk2"/>
                </a:solidFill>
                <a:latin typeface="DM Sans"/>
                <a:ea typeface="DM Sans"/>
                <a:cs typeface="DM Sans"/>
                <a:sym typeface="DM Sans"/>
              </a:rPr>
              <a:t>The CA automatically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recognizes block of content (e.</a:t>
            </a:r>
            <a:r>
              <a:rPr b="0" i="0" lang="en" sz="1300" u="none" cap="none" strike="noStrike">
                <a:solidFill>
                  <a:schemeClr val="dk2"/>
                </a:solidFill>
                <a:latin typeface="DM Sans"/>
                <a:ea typeface="DM Sans"/>
                <a:cs typeface="DM Sans"/>
                <a:sym typeface="DM Sans"/>
                <a:extLst>
                  <a:ext uri="http://customooxmlschemas.google.com/">
                    <go:slidesCustomData xmlns:go="http://customooxmlschemas.google.com/" textRoundtripDataId="7"/>
                  </a:ext>
                </a:extLst>
              </a:rPr>
              <a:t>g</a:t>
            </a:r>
            <a:r>
              <a:rPr b="0" i="0" lang="en" sz="1300" u="none" cap="none" strike="noStrike">
                <a:solidFill>
                  <a:schemeClr val="dk2"/>
                </a:solidFill>
                <a:latin typeface="DM Sans"/>
                <a:ea typeface="DM Sans"/>
                <a:cs typeface="DM Sans"/>
                <a:sym typeface="DM Sans"/>
              </a:rPr>
              <a:t>. paragraphs)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and lets the user easily move across them. </a:t>
            </a:r>
            <a:br>
              <a:rPr b="0" i="0" lang="en" sz="1300" u="none" cap="none" strike="noStrike">
                <a:solidFill>
                  <a:schemeClr val="dk2"/>
                </a:solidFill>
                <a:latin typeface="DM Sans"/>
                <a:ea typeface="DM Sans"/>
                <a:cs typeface="DM Sans"/>
                <a:sym typeface="DM Sans"/>
              </a:rPr>
            </a:br>
            <a:br>
              <a:rPr b="0" i="0" lang="en" sz="1300" u="none" cap="none" strike="noStrike">
                <a:solidFill>
                  <a:schemeClr val="dk2"/>
                </a:solidFill>
                <a:latin typeface="DM Sans"/>
                <a:ea typeface="DM Sans"/>
                <a:cs typeface="DM Sans"/>
                <a:sym typeface="DM Sans"/>
              </a:rPr>
            </a:br>
            <a:endParaRPr b="0" i="0" sz="1300" u="none" cap="none" strike="noStrike">
              <a:solidFill>
                <a:schemeClr val="dk2"/>
              </a:solidFill>
              <a:latin typeface="DM Sans"/>
              <a:ea typeface="DM Sans"/>
              <a:cs typeface="DM Sans"/>
              <a:sym typeface="DM Sans"/>
            </a:endParaRPr>
          </a:p>
          <a:p>
            <a:pPr indent="-311150" lvl="0" marL="457200" marR="0" rtl="0" algn="l">
              <a:lnSpc>
                <a:spcPct val="115000"/>
              </a:lnSpc>
              <a:spcBef>
                <a:spcPts val="0"/>
              </a:spcBef>
              <a:spcAft>
                <a:spcPts val="0"/>
              </a:spcAft>
              <a:buClr>
                <a:schemeClr val="dk2"/>
              </a:buClr>
              <a:buSzPts val="1300"/>
              <a:buFont typeface="DM Sans"/>
              <a:buChar char="➔"/>
            </a:pPr>
            <a:r>
              <a:rPr b="1" i="0" lang="en" sz="1300" u="none" cap="none" strike="noStrike">
                <a:solidFill>
                  <a:schemeClr val="dk2"/>
                </a:solidFill>
                <a:latin typeface="DM Sans"/>
                <a:ea typeface="DM Sans"/>
                <a:cs typeface="DM Sans"/>
                <a:sym typeface="DM Sans"/>
              </a:rPr>
              <a:t>Conversational tag cloud. </a:t>
            </a:r>
            <a:r>
              <a:rPr b="0" i="0" lang="en" sz="1300" u="none" cap="none" strike="noStrike">
                <a:solidFill>
                  <a:schemeClr val="dk2"/>
                </a:solidFill>
                <a:latin typeface="DM Sans"/>
                <a:ea typeface="DM Sans"/>
                <a:cs typeface="DM Sans"/>
                <a:sym typeface="DM Sans"/>
              </a:rPr>
              <a:t>The CA can aggregate information in cluster and present it to the user </a:t>
            </a:r>
            <a:br>
              <a:rPr b="0" i="0" lang="en" sz="1300" u="none" cap="none" strike="noStrike">
                <a:solidFill>
                  <a:schemeClr val="dk2"/>
                </a:solidFill>
                <a:latin typeface="DM Sans"/>
                <a:ea typeface="DM Sans"/>
                <a:cs typeface="DM Sans"/>
                <a:sym typeface="DM Sans"/>
              </a:rPr>
            </a:br>
            <a:r>
              <a:rPr b="0" i="0" lang="en" sz="1300" u="none" cap="none" strike="noStrike">
                <a:solidFill>
                  <a:schemeClr val="dk2"/>
                </a:solidFill>
                <a:latin typeface="DM Sans"/>
                <a:ea typeface="DM Sans"/>
                <a:cs typeface="DM Sans"/>
                <a:sym typeface="DM Sans"/>
              </a:rPr>
              <a:t>in a conversational mode.</a:t>
            </a:r>
            <a:endParaRPr b="0" i="0" sz="1300" u="none" cap="none" strike="noStrike">
              <a:solidFill>
                <a:schemeClr val="dk2"/>
              </a:solidFill>
              <a:latin typeface="DM Sans"/>
              <a:ea typeface="DM Sans"/>
              <a:cs typeface="DM Sans"/>
              <a:sym typeface="DM Sans"/>
            </a:endParaRPr>
          </a:p>
        </p:txBody>
      </p:sp>
      <p:cxnSp>
        <p:nvCxnSpPr>
          <p:cNvPr id="341" name="Google Shape;341;g20458a7fefc_0_39"/>
          <p:cNvCxnSpPr/>
          <p:nvPr/>
        </p:nvCxnSpPr>
        <p:spPr>
          <a:xfrm>
            <a:off x="725390" y="2225309"/>
            <a:ext cx="7693200" cy="0"/>
          </a:xfrm>
          <a:prstGeom prst="straightConnector1">
            <a:avLst/>
          </a:prstGeom>
          <a:noFill/>
          <a:ln cap="flat" cmpd="sng" w="9525">
            <a:solidFill>
              <a:srgbClr val="EFEFEF"/>
            </a:solidFill>
            <a:prstDash val="solid"/>
            <a:round/>
            <a:headEnd len="sm" w="sm" type="none"/>
            <a:tailEnd len="sm" w="sm" type="none"/>
          </a:ln>
        </p:spPr>
      </p:cxnSp>
      <p:pic>
        <p:nvPicPr>
          <p:cNvPr id="342" name="Google Shape;342;g20458a7fefc_0_39"/>
          <p:cNvPicPr preferRelativeResize="0"/>
          <p:nvPr/>
        </p:nvPicPr>
        <p:blipFill rotWithShape="1">
          <a:blip r:embed="rId3">
            <a:alphaModFix/>
          </a:blip>
          <a:srcRect b="0" l="0" r="0" t="0"/>
          <a:stretch/>
        </p:blipFill>
        <p:spPr>
          <a:xfrm>
            <a:off x="6139150" y="967224"/>
            <a:ext cx="2476975" cy="915325"/>
          </a:xfrm>
          <a:prstGeom prst="rect">
            <a:avLst/>
          </a:prstGeom>
          <a:noFill/>
          <a:ln>
            <a:noFill/>
          </a:ln>
        </p:spPr>
      </p:pic>
      <p:pic>
        <p:nvPicPr>
          <p:cNvPr id="343" name="Google Shape;343;g20458a7fefc_0_39"/>
          <p:cNvPicPr preferRelativeResize="0"/>
          <p:nvPr/>
        </p:nvPicPr>
        <p:blipFill rotWithShape="1">
          <a:blip r:embed="rId4">
            <a:alphaModFix/>
          </a:blip>
          <a:srcRect b="0" l="0" r="0" t="0"/>
          <a:stretch/>
        </p:blipFill>
        <p:spPr>
          <a:xfrm>
            <a:off x="5291525" y="2966675"/>
            <a:ext cx="3169401" cy="1190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47" name="Shape 347"/>
        <p:cNvGrpSpPr/>
        <p:nvPr/>
      </p:nvGrpSpPr>
      <p:grpSpPr>
        <a:xfrm>
          <a:off x="0" y="0"/>
          <a:ext cx="0" cy="0"/>
          <a:chOff x="0" y="0"/>
          <a:chExt cx="0" cy="0"/>
        </a:xfrm>
      </p:grpSpPr>
      <p:sp>
        <p:nvSpPr>
          <p:cNvPr id="348" name="Google Shape;348;g23959fac3b7_0_81"/>
          <p:cNvSpPr txBox="1"/>
          <p:nvPr/>
        </p:nvSpPr>
        <p:spPr>
          <a:xfrm>
            <a:off x="3911225" y="2976625"/>
            <a:ext cx="5010300" cy="369300"/>
          </a:xfrm>
          <a:prstGeom prst="rect">
            <a:avLst/>
          </a:prstGeom>
          <a:noFill/>
          <a:ln>
            <a:noFill/>
          </a:ln>
        </p:spPr>
        <p:txBody>
          <a:bodyPr anchorCtr="0" anchor="ctr" bIns="91425" lIns="91425" spcFirstLastPara="1" rIns="91425" wrap="square" tIns="91425">
            <a:spAutoFit/>
          </a:bodyPr>
          <a:lstStyle/>
          <a:p>
            <a:pPr indent="0" lvl="0" marL="0" marR="0" rtl="0" algn="l">
              <a:lnSpc>
                <a:spcPct val="115000"/>
              </a:lnSpc>
              <a:spcBef>
                <a:spcPts val="1600"/>
              </a:spcBef>
              <a:spcAft>
                <a:spcPts val="1600"/>
              </a:spcAft>
              <a:buClr>
                <a:srgbClr val="000000"/>
              </a:buClr>
              <a:buSzPts val="1200"/>
              <a:buFont typeface="Arial"/>
              <a:buNone/>
            </a:pPr>
            <a:r>
              <a:t/>
            </a:r>
            <a:endParaRPr b="0" i="0" sz="1200" u="none" cap="none" strike="noStrike">
              <a:solidFill>
                <a:schemeClr val="dk2"/>
              </a:solidFill>
              <a:latin typeface="Roboto"/>
              <a:ea typeface="Roboto"/>
              <a:cs typeface="Roboto"/>
              <a:sym typeface="Roboto"/>
            </a:endParaRPr>
          </a:p>
        </p:txBody>
      </p:sp>
      <p:sp>
        <p:nvSpPr>
          <p:cNvPr id="349" name="Google Shape;349;g23959fac3b7_0_81"/>
          <p:cNvSpPr txBox="1"/>
          <p:nvPr/>
        </p:nvSpPr>
        <p:spPr>
          <a:xfrm>
            <a:off x="1643400" y="1315325"/>
            <a:ext cx="5857200" cy="28782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15000"/>
              </a:lnSpc>
              <a:spcBef>
                <a:spcPts val="160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Default actions. </a:t>
            </a:r>
            <a:r>
              <a:rPr b="0" i="0" lang="en" sz="1400" u="none" cap="none" strike="noStrike">
                <a:solidFill>
                  <a:schemeClr val="dk2"/>
                </a:solidFill>
                <a:latin typeface="DM Sans"/>
                <a:ea typeface="DM Sans"/>
                <a:cs typeface="DM Sans"/>
                <a:sym typeface="DM Sans"/>
              </a:rPr>
              <a:t>Pre-defined set of commands for basic actions (e.g., back, forth, help)</a:t>
            </a:r>
            <a:br>
              <a:rPr b="0" i="0" lang="en" sz="1400" u="none" cap="none" strike="noStrike">
                <a:solidFill>
                  <a:schemeClr val="dk2"/>
                </a:solidFill>
                <a:latin typeface="DM Sans"/>
                <a:ea typeface="DM Sans"/>
                <a:cs typeface="DM Sans"/>
                <a:sym typeface="DM Sans"/>
              </a:rPr>
            </a:b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Current Status. </a:t>
            </a:r>
            <a:r>
              <a:rPr b="0" i="0" lang="en" sz="1400" u="none" cap="none" strike="noStrike">
                <a:solidFill>
                  <a:schemeClr val="dk2"/>
                </a:solidFill>
                <a:latin typeface="DM Sans"/>
                <a:ea typeface="DM Sans"/>
                <a:cs typeface="DM Sans"/>
                <a:sym typeface="DM Sans"/>
              </a:rPr>
              <a:t>Informing the user on navigation history and content current location to enhance navigational and content-reading patterns. </a:t>
            </a:r>
            <a:br>
              <a:rPr b="0" i="0" lang="en" sz="1400" u="none" cap="none" strike="noStrike">
                <a:solidFill>
                  <a:schemeClr val="dk2"/>
                </a:solidFill>
                <a:latin typeface="DM Sans"/>
                <a:ea typeface="DM Sans"/>
                <a:cs typeface="DM Sans"/>
                <a:sym typeface="DM Sans"/>
              </a:rPr>
            </a:b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Landmark nodes. </a:t>
            </a:r>
            <a:r>
              <a:rPr b="0" i="0" lang="en" sz="1400" u="none" cap="none" strike="noStrike">
                <a:solidFill>
                  <a:schemeClr val="dk2"/>
                </a:solidFill>
                <a:latin typeface="DM Sans"/>
                <a:ea typeface="DM Sans"/>
                <a:cs typeface="DM Sans"/>
                <a:sym typeface="DM Sans"/>
              </a:rPr>
              <a:t>Identifying pillar contents (such as those in the Home Page and in nodes representing main thematic areas) and enabling the user to easily reach them at any step of the conversation.</a:t>
            </a:r>
            <a:endParaRPr b="0" i="0" sz="1400" u="none" cap="none" strike="noStrike">
              <a:solidFill>
                <a:schemeClr val="dk2"/>
              </a:solidFill>
              <a:latin typeface="DM Sans"/>
              <a:ea typeface="DM Sans"/>
              <a:cs typeface="DM Sans"/>
              <a:sym typeface="DM Sans"/>
            </a:endParaRPr>
          </a:p>
        </p:txBody>
      </p:sp>
      <p:sp>
        <p:nvSpPr>
          <p:cNvPr id="350" name="Google Shape;350;g23959fac3b7_0_81"/>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3959fac3b7_0_81"/>
          <p:cNvSpPr txBox="1"/>
          <p:nvPr>
            <p:ph idx="4294967295" type="title"/>
          </p:nvPr>
        </p:nvSpPr>
        <p:spPr>
          <a:xfrm>
            <a:off x="613350" y="108450"/>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b="1" lang="en" sz="1500">
                <a:solidFill>
                  <a:srgbClr val="434343"/>
                </a:solidFill>
                <a:latin typeface="DM Sans"/>
                <a:ea typeface="DM Sans"/>
                <a:cs typeface="DM Sans"/>
                <a:sym typeface="DM Sans"/>
              </a:rPr>
              <a:t>Conversation Control: </a:t>
            </a:r>
            <a:r>
              <a:rPr lang="en" sz="1500">
                <a:solidFill>
                  <a:srgbClr val="434343"/>
                </a:solidFill>
                <a:latin typeface="DM Sans"/>
                <a:ea typeface="DM Sans"/>
                <a:cs typeface="DM Sans"/>
                <a:sym typeface="DM Sans"/>
              </a:rPr>
              <a:t>Providing access to conversation-scaffolding intents</a:t>
            </a:r>
            <a:endParaRPr sz="1500">
              <a:solidFill>
                <a:srgbClr val="434343"/>
              </a:solidFill>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355" name="Shape 355"/>
        <p:cNvGrpSpPr/>
        <p:nvPr/>
      </p:nvGrpSpPr>
      <p:grpSpPr>
        <a:xfrm>
          <a:off x="0" y="0"/>
          <a:ext cx="0" cy="0"/>
          <a:chOff x="0" y="0"/>
          <a:chExt cx="0" cy="0"/>
        </a:xfrm>
      </p:grpSpPr>
      <p:sp>
        <p:nvSpPr>
          <p:cNvPr id="356" name="Google Shape;356;g220a3327187_1_29"/>
          <p:cNvSpPr txBox="1"/>
          <p:nvPr/>
        </p:nvSpPr>
        <p:spPr>
          <a:xfrm>
            <a:off x="546519" y="2833600"/>
            <a:ext cx="64239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2100"/>
              <a:buFont typeface="Helvetica Neue Light"/>
              <a:buNone/>
            </a:pPr>
            <a:r>
              <a:rPr b="0" i="0" lang="en" sz="1600" u="none" cap="none" strike="noStrike">
                <a:solidFill>
                  <a:srgbClr val="434343"/>
                </a:solidFill>
                <a:latin typeface="DM Sans"/>
                <a:ea typeface="DM Sans"/>
                <a:cs typeface="DM Sans"/>
                <a:sym typeface="DM Sans"/>
              </a:rPr>
              <a:t>Our conclusions and next steps</a:t>
            </a:r>
            <a:endParaRPr b="0" i="0" sz="1600" u="none" cap="none" strike="noStrike">
              <a:solidFill>
                <a:srgbClr val="434343"/>
              </a:solidFill>
              <a:latin typeface="DM Sans"/>
              <a:ea typeface="DM Sans"/>
              <a:cs typeface="DM Sans"/>
              <a:sym typeface="DM Sans"/>
            </a:endParaRPr>
          </a:p>
        </p:txBody>
      </p:sp>
      <p:sp>
        <p:nvSpPr>
          <p:cNvPr id="357" name="Google Shape;357;g220a3327187_1_29"/>
          <p:cNvSpPr txBox="1"/>
          <p:nvPr>
            <p:ph type="title"/>
          </p:nvPr>
        </p:nvSpPr>
        <p:spPr>
          <a:xfrm>
            <a:off x="406275" y="1167159"/>
            <a:ext cx="6621600" cy="137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i="1" lang="en" sz="4500">
                <a:solidFill>
                  <a:srgbClr val="434343"/>
                </a:solidFill>
                <a:latin typeface="DM Sans"/>
                <a:ea typeface="DM Sans"/>
                <a:cs typeface="DM Sans"/>
                <a:sym typeface="DM Sans"/>
              </a:rPr>
              <a:t>ConWeb</a:t>
            </a:r>
            <a:r>
              <a:rPr b="1" lang="en" sz="4500">
                <a:solidFill>
                  <a:srgbClr val="434343"/>
                </a:solidFill>
                <a:latin typeface="DM Sans"/>
                <a:ea typeface="DM Sans"/>
                <a:cs typeface="DM Sans"/>
                <a:sym typeface="DM Sans"/>
              </a:rPr>
              <a:t>  </a:t>
            </a:r>
            <a:endParaRPr b="1" sz="4500">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6000"/>
              <a:buNone/>
            </a:pPr>
            <a:r>
              <a:rPr lang="en" sz="4500">
                <a:solidFill>
                  <a:srgbClr val="434343"/>
                </a:solidFill>
                <a:latin typeface="DM Sans"/>
                <a:ea typeface="DM Sans"/>
                <a:cs typeface="DM Sans"/>
                <a:sym typeface="DM Sans"/>
              </a:rPr>
              <a:t>Conclusions</a:t>
            </a:r>
            <a:endParaRPr b="1" sz="2300">
              <a:solidFill>
                <a:srgbClr val="434343"/>
              </a:solidFill>
              <a:latin typeface="DM Sans"/>
              <a:ea typeface="DM Sans"/>
              <a:cs typeface="DM Sans"/>
              <a:sym typeface="DM Sans"/>
            </a:endParaRPr>
          </a:p>
        </p:txBody>
      </p:sp>
      <p:cxnSp>
        <p:nvCxnSpPr>
          <p:cNvPr id="358" name="Google Shape;358;g220a3327187_1_29"/>
          <p:cNvCxnSpPr/>
          <p:nvPr/>
        </p:nvCxnSpPr>
        <p:spPr>
          <a:xfrm>
            <a:off x="546520" y="2666137"/>
            <a:ext cx="5262000" cy="0"/>
          </a:xfrm>
          <a:prstGeom prst="straightConnector1">
            <a:avLst/>
          </a:prstGeom>
          <a:noFill/>
          <a:ln cap="flat" cmpd="sng" w="19050">
            <a:solidFill>
              <a:schemeClr val="dk2"/>
            </a:solidFill>
            <a:prstDash val="solid"/>
            <a:round/>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g23959fac3b7_0_0"/>
          <p:cNvSpPr/>
          <p:nvPr/>
        </p:nvSpPr>
        <p:spPr>
          <a:xfrm rot="10800000">
            <a:off x="0" y="125"/>
            <a:ext cx="9144000" cy="1063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3959fac3b7_0_0"/>
          <p:cNvSpPr txBox="1"/>
          <p:nvPr>
            <p:ph type="title"/>
          </p:nvPr>
        </p:nvSpPr>
        <p:spPr>
          <a:xfrm>
            <a:off x="613350" y="303225"/>
            <a:ext cx="8222100" cy="45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DM Sans"/>
                <a:ea typeface="DM Sans"/>
                <a:cs typeface="DM Sans"/>
                <a:sym typeface="DM Sans"/>
              </a:rPr>
              <a:t>Conclusions</a:t>
            </a:r>
            <a:endParaRPr b="1" sz="1200" strike="sngStrike">
              <a:solidFill>
                <a:srgbClr val="434343"/>
              </a:solidFill>
              <a:latin typeface="DM Sans"/>
              <a:ea typeface="DM Sans"/>
              <a:cs typeface="DM Sans"/>
              <a:sym typeface="DM Sans"/>
            </a:endParaRPr>
          </a:p>
        </p:txBody>
      </p:sp>
      <p:sp>
        <p:nvSpPr>
          <p:cNvPr id="365" name="Google Shape;365;g23959fac3b7_0_0"/>
          <p:cNvSpPr txBox="1"/>
          <p:nvPr>
            <p:ph idx="4294967295" type="body"/>
          </p:nvPr>
        </p:nvSpPr>
        <p:spPr>
          <a:xfrm>
            <a:off x="1643400" y="4188063"/>
            <a:ext cx="5857200" cy="157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800"/>
              <a:buNone/>
            </a:pPr>
            <a:r>
              <a:rPr lang="en" sz="1600">
                <a:solidFill>
                  <a:srgbClr val="434343"/>
                </a:solidFill>
                <a:latin typeface="DM Sans"/>
                <a:ea typeface="DM Sans"/>
                <a:cs typeface="DM Sans"/>
                <a:sym typeface="DM Sans"/>
              </a:rPr>
              <a:t>Supporting Prompt-Interaction through Patterns for Conversational Web</a:t>
            </a:r>
            <a:endParaRPr sz="1600">
              <a:solidFill>
                <a:srgbClr val="434343"/>
              </a:solidFill>
              <a:latin typeface="DM Sans"/>
              <a:ea typeface="DM Sans"/>
              <a:cs typeface="DM Sans"/>
              <a:sym typeface="DM Sans"/>
            </a:endParaRPr>
          </a:p>
        </p:txBody>
      </p:sp>
      <p:sp>
        <p:nvSpPr>
          <p:cNvPr id="366" name="Google Shape;366;g23959fac3b7_0_0"/>
          <p:cNvSpPr txBox="1"/>
          <p:nvPr/>
        </p:nvSpPr>
        <p:spPr>
          <a:xfrm>
            <a:off x="1643400" y="1165900"/>
            <a:ext cx="5857200" cy="30837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15000"/>
              </a:lnSpc>
              <a:spcBef>
                <a:spcPts val="160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New Interaction Paradigm for Browsing the Web </a:t>
            </a:r>
            <a:r>
              <a:rPr b="0" i="0" lang="en" sz="1400" u="none" cap="none" strike="noStrike">
                <a:solidFill>
                  <a:schemeClr val="dk2"/>
                </a:solidFill>
                <a:latin typeface="DM Sans"/>
                <a:ea typeface="DM Sans"/>
                <a:cs typeface="DM Sans"/>
                <a:sym typeface="DM Sans"/>
              </a:rPr>
              <a:t>with its patterns. </a:t>
            </a: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160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Perception of Participants. </a:t>
            </a:r>
            <a:r>
              <a:rPr b="0" i="0" lang="en" sz="1400" u="none" cap="none" strike="noStrike">
                <a:solidFill>
                  <a:schemeClr val="dk2"/>
                </a:solidFill>
                <a:latin typeface="DM Sans"/>
                <a:ea typeface="DM Sans"/>
                <a:cs typeface="DM Sans"/>
                <a:sym typeface="DM Sans"/>
              </a:rPr>
              <a:t>More natural interaction and reduced cognitive effort. </a:t>
            </a:r>
            <a:br>
              <a:rPr b="1" i="0" lang="en" sz="1400" u="none" cap="none" strike="noStrike">
                <a:solidFill>
                  <a:schemeClr val="dk2"/>
                </a:solidFill>
                <a:latin typeface="DM Sans"/>
                <a:ea typeface="DM Sans"/>
                <a:cs typeface="DM Sans"/>
                <a:sym typeface="DM Sans"/>
              </a:rPr>
            </a:br>
            <a:endParaRPr b="1"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Conversational Web for all. </a:t>
            </a:r>
            <a:r>
              <a:rPr b="0" i="0" lang="en" sz="1400" u="none" cap="none" strike="noStrike">
                <a:solidFill>
                  <a:schemeClr val="dk2"/>
                </a:solidFill>
                <a:latin typeface="DM Sans"/>
                <a:ea typeface="DM Sans"/>
                <a:cs typeface="DM Sans"/>
                <a:sym typeface="DM Sans"/>
              </a:rPr>
              <a:t>The pattern might be extended to other type of impairments and situations. </a:t>
            </a:r>
            <a:br>
              <a:rPr b="1" i="0" lang="en" sz="1400" u="none" cap="none" strike="noStrike">
                <a:solidFill>
                  <a:schemeClr val="dk2"/>
                </a:solidFill>
                <a:latin typeface="DM Sans"/>
                <a:ea typeface="DM Sans"/>
                <a:cs typeface="DM Sans"/>
                <a:sym typeface="DM Sans"/>
              </a:rPr>
            </a:br>
            <a:endParaRPr b="1"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Customization for specific needs. </a:t>
            </a:r>
            <a:r>
              <a:rPr b="0" i="0" lang="en" sz="1400" u="none" cap="none" strike="noStrike">
                <a:solidFill>
                  <a:schemeClr val="dk2"/>
                </a:solidFill>
                <a:latin typeface="DM Sans"/>
                <a:ea typeface="DM Sans"/>
                <a:cs typeface="DM Sans"/>
                <a:sym typeface="DM Sans"/>
              </a:rPr>
              <a:t>Need for a wider spectrum of voice-based solutions, with high level of control and configurability.</a:t>
            </a:r>
            <a:endParaRPr b="0" i="0" sz="1400" u="none" cap="none" strike="noStrike">
              <a:solidFill>
                <a:schemeClr val="dk2"/>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370" name="Shape 370"/>
        <p:cNvGrpSpPr/>
        <p:nvPr/>
      </p:nvGrpSpPr>
      <p:grpSpPr>
        <a:xfrm>
          <a:off x="0" y="0"/>
          <a:ext cx="0" cy="0"/>
          <a:chOff x="0" y="0"/>
          <a:chExt cx="0" cy="0"/>
        </a:xfrm>
      </p:grpSpPr>
      <p:sp>
        <p:nvSpPr>
          <p:cNvPr id="371" name="Google Shape;371;p8"/>
          <p:cNvSpPr txBox="1"/>
          <p:nvPr/>
        </p:nvSpPr>
        <p:spPr>
          <a:xfrm>
            <a:off x="2653200" y="976375"/>
            <a:ext cx="3837600" cy="9621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100"/>
              <a:buFont typeface="Helvetica Neue Light"/>
              <a:buNone/>
            </a:pPr>
            <a:r>
              <a:rPr b="0" i="0" lang="en" sz="1600" u="none" cap="none" strike="noStrike">
                <a:solidFill>
                  <a:schemeClr val="dk2"/>
                </a:solidFill>
                <a:latin typeface="DM Sans"/>
                <a:ea typeface="DM Sans"/>
                <a:cs typeface="DM Sans"/>
                <a:sym typeface="DM Sans"/>
              </a:rPr>
              <a:t>For more details on our research, please, refer to our paper!</a:t>
            </a:r>
            <a:endParaRPr b="0" i="0" sz="160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100"/>
              <a:buFont typeface="Helvetica Neue Light"/>
              <a:buNone/>
            </a:pPr>
            <a:r>
              <a:t/>
            </a:r>
            <a:endParaRPr b="0" i="0" sz="1600" u="none" cap="none" strike="noStrike">
              <a:solidFill>
                <a:schemeClr val="dk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2100"/>
              <a:buFont typeface="Helvetica Neue Light"/>
              <a:buNone/>
            </a:pPr>
            <a:r>
              <a:rPr b="0" i="0" lang="en" sz="1200" u="none" cap="none" strike="noStrike">
                <a:solidFill>
                  <a:schemeClr val="dk2"/>
                </a:solidFill>
                <a:latin typeface="DM Sans"/>
                <a:ea typeface="DM Sans"/>
                <a:cs typeface="DM Sans"/>
                <a:sym typeface="DM Sans"/>
              </a:rPr>
              <a:t>contact us at: emanuele.pucci@polimi.it</a:t>
            </a:r>
            <a:endParaRPr b="0" i="0" sz="1200" u="none" cap="none" strike="noStrike">
              <a:solidFill>
                <a:schemeClr val="dk2"/>
              </a:solidFill>
              <a:latin typeface="DM Sans"/>
              <a:ea typeface="DM Sans"/>
              <a:cs typeface="DM Sans"/>
              <a:sym typeface="DM Sans"/>
            </a:endParaRPr>
          </a:p>
        </p:txBody>
      </p:sp>
      <p:pic>
        <p:nvPicPr>
          <p:cNvPr id="372" name="Google Shape;372;p8"/>
          <p:cNvPicPr preferRelativeResize="0"/>
          <p:nvPr/>
        </p:nvPicPr>
        <p:blipFill rotWithShape="1">
          <a:blip r:embed="rId3">
            <a:alphaModFix/>
          </a:blip>
          <a:srcRect b="0" l="0" r="0" t="0"/>
          <a:stretch/>
        </p:blipFill>
        <p:spPr>
          <a:xfrm>
            <a:off x="2850914" y="2205550"/>
            <a:ext cx="3442176" cy="2937951"/>
          </a:xfrm>
          <a:prstGeom prst="rect">
            <a:avLst/>
          </a:prstGeom>
          <a:noFill/>
          <a:ln cap="flat" cmpd="sng" w="9525">
            <a:solidFill>
              <a:srgbClr val="D9D9D9"/>
            </a:solidFill>
            <a:prstDash val="solid"/>
            <a:round/>
            <a:headEnd len="sm" w="sm" type="none"/>
            <a:tailEnd len="sm" w="sm" type="none"/>
          </a:ln>
        </p:spPr>
      </p:pic>
      <p:sp>
        <p:nvSpPr>
          <p:cNvPr id="373" name="Google Shape;373;p8"/>
          <p:cNvSpPr txBox="1"/>
          <p:nvPr/>
        </p:nvSpPr>
        <p:spPr>
          <a:xfrm>
            <a:off x="2653200" y="624150"/>
            <a:ext cx="3837600" cy="2847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2100"/>
              <a:buFont typeface="Helvetica Neue Light"/>
              <a:buNone/>
            </a:pPr>
            <a:r>
              <a:rPr b="1" i="0" lang="en" sz="1600" u="none" cap="none" strike="noStrike">
                <a:solidFill>
                  <a:schemeClr val="dk2"/>
                </a:solidFill>
                <a:latin typeface="DM Sans"/>
                <a:ea typeface="DM Sans"/>
                <a:cs typeface="DM Sans"/>
                <a:sym typeface="DM Sans"/>
              </a:rPr>
              <a:t>Thank you!</a:t>
            </a:r>
            <a:endParaRPr b="1" i="0" sz="1200" u="none" cap="none" strike="noStrike">
              <a:solidFill>
                <a:schemeClr val="dk2"/>
              </a:solidFill>
              <a:latin typeface="DM Sans"/>
              <a:ea typeface="DM Sans"/>
              <a:cs typeface="DM Sans"/>
              <a:sym typeface="DM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77" name="Shape 377"/>
        <p:cNvGrpSpPr/>
        <p:nvPr/>
      </p:nvGrpSpPr>
      <p:grpSpPr>
        <a:xfrm>
          <a:off x="0" y="0"/>
          <a:ext cx="0" cy="0"/>
          <a:chOff x="0" y="0"/>
          <a:chExt cx="0" cy="0"/>
        </a:xfrm>
      </p:grpSpPr>
      <p:pic>
        <p:nvPicPr>
          <p:cNvPr id="378" name="Google Shape;378;g216d5ade7ae_1_36"/>
          <p:cNvPicPr preferRelativeResize="0"/>
          <p:nvPr/>
        </p:nvPicPr>
        <p:blipFill rotWithShape="1">
          <a:blip r:embed="rId3">
            <a:alphaModFix/>
          </a:blip>
          <a:srcRect b="0" l="58" r="58" t="0"/>
          <a:stretch/>
        </p:blipFill>
        <p:spPr>
          <a:xfrm>
            <a:off x="2441313" y="1356775"/>
            <a:ext cx="4261376" cy="3513775"/>
          </a:xfrm>
          <a:prstGeom prst="rect">
            <a:avLst/>
          </a:prstGeom>
          <a:noFill/>
          <a:ln>
            <a:noFill/>
          </a:ln>
        </p:spPr>
      </p:pic>
      <p:sp>
        <p:nvSpPr>
          <p:cNvPr id="379" name="Google Shape;379;g216d5ade7ae_1_36"/>
          <p:cNvSpPr txBox="1"/>
          <p:nvPr/>
        </p:nvSpPr>
        <p:spPr>
          <a:xfrm>
            <a:off x="2441325" y="566742"/>
            <a:ext cx="4261500" cy="915000"/>
          </a:xfrm>
          <a:prstGeom prst="rect">
            <a:avLst/>
          </a:prstGeom>
          <a:noFill/>
          <a:ln>
            <a:noFill/>
          </a:ln>
        </p:spPr>
        <p:txBody>
          <a:bodyPr anchorCtr="0" anchor="ctr" bIns="91425" lIns="91425" spcFirstLastPara="1" rIns="91425" wrap="square" tIns="91425">
            <a:noAutofit/>
          </a:bodyPr>
          <a:lstStyle/>
          <a:p>
            <a:pPr indent="0" lvl="0" marL="0" marR="0" rtl="0" algn="ctr">
              <a:lnSpc>
                <a:spcPct val="110010"/>
              </a:lnSpc>
              <a:spcBef>
                <a:spcPts val="0"/>
              </a:spcBef>
              <a:spcAft>
                <a:spcPts val="0"/>
              </a:spcAft>
              <a:buClr>
                <a:srgbClr val="000000"/>
              </a:buClr>
              <a:buSzPts val="2900"/>
              <a:buFont typeface="Arial"/>
              <a:buNone/>
            </a:pPr>
            <a:r>
              <a:rPr b="1" i="0" lang="en" sz="2900" u="none" cap="none" strike="noStrike">
                <a:solidFill>
                  <a:schemeClr val="dk2"/>
                </a:solidFill>
                <a:latin typeface="DM Sans"/>
                <a:ea typeface="DM Sans"/>
                <a:cs typeface="DM Sans"/>
                <a:sym typeface="DM Sans"/>
              </a:rPr>
              <a:t>Positioning</a:t>
            </a:r>
            <a:endParaRPr b="1" i="0" sz="2900" u="none" cap="none" strike="noStrike">
              <a:solidFill>
                <a:schemeClr val="dk2"/>
              </a:solidFill>
              <a:latin typeface="DM Sans"/>
              <a:ea typeface="DM Sans"/>
              <a:cs typeface="DM Sans"/>
              <a:sym typeface="DM Sans"/>
            </a:endParaRPr>
          </a:p>
        </p:txBody>
      </p:sp>
      <p:sp>
        <p:nvSpPr>
          <p:cNvPr id="380" name="Google Shape;380;g216d5ade7ae_1_36"/>
          <p:cNvSpPr txBox="1"/>
          <p:nvPr>
            <p:ph idx="4294967295" type="title"/>
          </p:nvPr>
        </p:nvSpPr>
        <p:spPr>
          <a:xfrm>
            <a:off x="613350" y="303225"/>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lang="en" sz="1200">
                <a:solidFill>
                  <a:srgbClr val="434343"/>
                </a:solidFill>
                <a:latin typeface="DM Sans"/>
                <a:ea typeface="DM Sans"/>
                <a:cs typeface="DM Sans"/>
                <a:sym typeface="DM Sans"/>
              </a:rPr>
              <a:t>THE VISION – Towards the Conversational Web</a:t>
            </a:r>
            <a:endParaRPr b="1" sz="1200">
              <a:solidFill>
                <a:srgbClr val="434343"/>
              </a:solidFill>
              <a:latin typeface="DM Sans"/>
              <a:ea typeface="DM Sans"/>
              <a:cs typeface="DM Sans"/>
              <a:sym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84" name="Shape 384"/>
        <p:cNvGrpSpPr/>
        <p:nvPr/>
      </p:nvGrpSpPr>
      <p:grpSpPr>
        <a:xfrm>
          <a:off x="0" y="0"/>
          <a:ext cx="0" cy="0"/>
          <a:chOff x="0" y="0"/>
          <a:chExt cx="0" cy="0"/>
        </a:xfrm>
      </p:grpSpPr>
      <p:sp>
        <p:nvSpPr>
          <p:cNvPr id="385" name="Google Shape;385;g20458a7fefc_0_47"/>
          <p:cNvSpPr txBox="1"/>
          <p:nvPr/>
        </p:nvSpPr>
        <p:spPr>
          <a:xfrm>
            <a:off x="3911225" y="2976625"/>
            <a:ext cx="5010300" cy="369300"/>
          </a:xfrm>
          <a:prstGeom prst="rect">
            <a:avLst/>
          </a:prstGeom>
          <a:noFill/>
          <a:ln>
            <a:noFill/>
          </a:ln>
        </p:spPr>
        <p:txBody>
          <a:bodyPr anchorCtr="0" anchor="ctr" bIns="91425" lIns="91425" spcFirstLastPara="1" rIns="91425" wrap="square" tIns="91425">
            <a:spAutoFit/>
          </a:bodyPr>
          <a:lstStyle/>
          <a:p>
            <a:pPr indent="0" lvl="0" marL="0" marR="0" rtl="0" algn="l">
              <a:lnSpc>
                <a:spcPct val="115000"/>
              </a:lnSpc>
              <a:spcBef>
                <a:spcPts val="1600"/>
              </a:spcBef>
              <a:spcAft>
                <a:spcPts val="1600"/>
              </a:spcAft>
              <a:buClr>
                <a:srgbClr val="000000"/>
              </a:buClr>
              <a:buSzPts val="1200"/>
              <a:buFont typeface="Arial"/>
              <a:buNone/>
            </a:pPr>
            <a:r>
              <a:t/>
            </a:r>
            <a:endParaRPr b="0" i="0" sz="1200" u="none" cap="none" strike="noStrike">
              <a:solidFill>
                <a:schemeClr val="dk2"/>
              </a:solidFill>
              <a:latin typeface="Roboto"/>
              <a:ea typeface="Roboto"/>
              <a:cs typeface="Roboto"/>
              <a:sym typeface="Roboto"/>
            </a:endParaRPr>
          </a:p>
        </p:txBody>
      </p:sp>
      <p:sp>
        <p:nvSpPr>
          <p:cNvPr id="386" name="Google Shape;386;g20458a7fefc_0_47"/>
          <p:cNvSpPr txBox="1"/>
          <p:nvPr/>
        </p:nvSpPr>
        <p:spPr>
          <a:xfrm>
            <a:off x="1643400" y="1315325"/>
            <a:ext cx="5857200" cy="28782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15000"/>
              </a:lnSpc>
              <a:spcBef>
                <a:spcPts val="160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Default actions. </a:t>
            </a:r>
            <a:r>
              <a:rPr b="0" i="0" lang="en" sz="1400" u="none" cap="none" strike="noStrike">
                <a:solidFill>
                  <a:schemeClr val="dk2"/>
                </a:solidFill>
                <a:latin typeface="DM Sans"/>
                <a:ea typeface="DM Sans"/>
                <a:cs typeface="DM Sans"/>
                <a:sym typeface="DM Sans"/>
              </a:rPr>
              <a:t>Pre-defined set of commands for basic actions (e.g., back, forth, help)</a:t>
            </a:r>
            <a:br>
              <a:rPr b="0" i="0" lang="en" sz="1400" u="none" cap="none" strike="noStrike">
                <a:solidFill>
                  <a:schemeClr val="dk2"/>
                </a:solidFill>
                <a:latin typeface="DM Sans"/>
                <a:ea typeface="DM Sans"/>
                <a:cs typeface="DM Sans"/>
                <a:sym typeface="DM Sans"/>
              </a:rPr>
            </a:b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Current Status. </a:t>
            </a:r>
            <a:r>
              <a:rPr b="0" i="0" lang="en" sz="1400" u="none" cap="none" strike="noStrike">
                <a:solidFill>
                  <a:schemeClr val="dk2"/>
                </a:solidFill>
                <a:latin typeface="DM Sans"/>
                <a:ea typeface="DM Sans"/>
                <a:cs typeface="DM Sans"/>
                <a:sym typeface="DM Sans"/>
              </a:rPr>
              <a:t>Informing the user on navigation history and content current location to enhance navigational and content-reading patterns. </a:t>
            </a:r>
            <a:br>
              <a:rPr b="0" i="0" lang="en" sz="1400" u="none" cap="none" strike="noStrike">
                <a:solidFill>
                  <a:schemeClr val="dk2"/>
                </a:solidFill>
                <a:latin typeface="DM Sans"/>
                <a:ea typeface="DM Sans"/>
                <a:cs typeface="DM Sans"/>
                <a:sym typeface="DM Sans"/>
              </a:rPr>
            </a:b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Landmark nodes. </a:t>
            </a:r>
            <a:r>
              <a:rPr b="0" i="0" lang="en" sz="1400" u="none" cap="none" strike="noStrike">
                <a:solidFill>
                  <a:schemeClr val="dk2"/>
                </a:solidFill>
                <a:latin typeface="DM Sans"/>
                <a:ea typeface="DM Sans"/>
                <a:cs typeface="DM Sans"/>
                <a:sym typeface="DM Sans"/>
              </a:rPr>
              <a:t>Identifying pillar contents (such as those in the Home Page and in nodes representing main thematic areas) and enabling the user to easily reach them at any step of the conversation.</a:t>
            </a:r>
            <a:endParaRPr b="0" i="0" sz="1400" u="none" cap="none" strike="noStrike">
              <a:solidFill>
                <a:schemeClr val="dk2"/>
              </a:solidFill>
              <a:latin typeface="DM Sans"/>
              <a:ea typeface="DM Sans"/>
              <a:cs typeface="DM Sans"/>
              <a:sym typeface="DM Sans"/>
            </a:endParaRPr>
          </a:p>
        </p:txBody>
      </p:sp>
      <p:pic>
        <p:nvPicPr>
          <p:cNvPr id="387" name="Google Shape;387;g20458a7fefc_0_47"/>
          <p:cNvPicPr preferRelativeResize="0"/>
          <p:nvPr/>
        </p:nvPicPr>
        <p:blipFill rotWithShape="1">
          <a:blip r:embed="rId3">
            <a:alphaModFix/>
          </a:blip>
          <a:srcRect b="0" l="0" r="0" t="0"/>
          <a:stretch/>
        </p:blipFill>
        <p:spPr>
          <a:xfrm>
            <a:off x="9402650" y="1544696"/>
            <a:ext cx="8540498" cy="2798176"/>
          </a:xfrm>
          <a:prstGeom prst="rect">
            <a:avLst/>
          </a:prstGeom>
          <a:noFill/>
          <a:ln>
            <a:noFill/>
          </a:ln>
        </p:spPr>
      </p:pic>
      <p:sp>
        <p:nvSpPr>
          <p:cNvPr id="388" name="Google Shape;388;g20458a7fefc_0_47"/>
          <p:cNvSpPr/>
          <p:nvPr/>
        </p:nvSpPr>
        <p:spPr>
          <a:xfrm rot="10800000">
            <a:off x="0" y="0"/>
            <a:ext cx="9144000" cy="676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20458a7fefc_0_47"/>
          <p:cNvSpPr txBox="1"/>
          <p:nvPr>
            <p:ph idx="4294967295" type="title"/>
          </p:nvPr>
        </p:nvSpPr>
        <p:spPr>
          <a:xfrm>
            <a:off x="613350" y="108450"/>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SzPts val="1800"/>
              <a:buNone/>
            </a:pPr>
            <a:r>
              <a:rPr b="1" lang="en" sz="1500">
                <a:solidFill>
                  <a:srgbClr val="434343"/>
                </a:solidFill>
                <a:latin typeface="DM Sans"/>
                <a:ea typeface="DM Sans"/>
                <a:cs typeface="DM Sans"/>
                <a:sym typeface="DM Sans"/>
              </a:rPr>
              <a:t>Conversation Control: </a:t>
            </a:r>
            <a:r>
              <a:rPr lang="en" sz="1500">
                <a:solidFill>
                  <a:srgbClr val="434343"/>
                </a:solidFill>
                <a:latin typeface="DM Sans"/>
                <a:ea typeface="DM Sans"/>
                <a:cs typeface="DM Sans"/>
                <a:sym typeface="DM Sans"/>
              </a:rPr>
              <a:t>Providing access to conversation-scaffolding intents</a:t>
            </a:r>
            <a:endParaRPr sz="1500">
              <a:solidFill>
                <a:srgbClr val="434343"/>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9F9F9"/>
        </a:solidFill>
      </p:bgPr>
    </p:bg>
    <p:spTree>
      <p:nvGrpSpPr>
        <p:cNvPr id="393" name="Shape 393"/>
        <p:cNvGrpSpPr/>
        <p:nvPr/>
      </p:nvGrpSpPr>
      <p:grpSpPr>
        <a:xfrm>
          <a:off x="0" y="0"/>
          <a:ext cx="0" cy="0"/>
          <a:chOff x="0" y="0"/>
          <a:chExt cx="0" cy="0"/>
        </a:xfrm>
      </p:grpSpPr>
      <p:pic>
        <p:nvPicPr>
          <p:cNvPr id="394" name="Google Shape;394;g216d5ade7ae_1_609"/>
          <p:cNvPicPr preferRelativeResize="0"/>
          <p:nvPr/>
        </p:nvPicPr>
        <p:blipFill rotWithShape="1">
          <a:blip r:embed="rId3">
            <a:alphaModFix/>
          </a:blip>
          <a:srcRect b="0" l="0" r="0" t="0"/>
          <a:stretch/>
        </p:blipFill>
        <p:spPr>
          <a:xfrm>
            <a:off x="5314214" y="1369024"/>
            <a:ext cx="3418874" cy="2079101"/>
          </a:xfrm>
          <a:prstGeom prst="rect">
            <a:avLst/>
          </a:prstGeom>
          <a:noFill/>
          <a:ln>
            <a:noFill/>
          </a:ln>
        </p:spPr>
      </p:pic>
      <p:pic>
        <p:nvPicPr>
          <p:cNvPr id="395" name="Google Shape;395;g216d5ade7ae_1_609"/>
          <p:cNvPicPr preferRelativeResize="0"/>
          <p:nvPr/>
        </p:nvPicPr>
        <p:blipFill rotWithShape="1">
          <a:blip r:embed="rId4">
            <a:alphaModFix/>
          </a:blip>
          <a:srcRect b="0" l="0" r="0" t="0"/>
          <a:stretch/>
        </p:blipFill>
        <p:spPr>
          <a:xfrm>
            <a:off x="1750238" y="1887248"/>
            <a:ext cx="5452498" cy="2848725"/>
          </a:xfrm>
          <a:prstGeom prst="rect">
            <a:avLst/>
          </a:prstGeom>
          <a:noFill/>
          <a:ln>
            <a:noFill/>
          </a:ln>
        </p:spPr>
      </p:pic>
      <p:pic>
        <p:nvPicPr>
          <p:cNvPr id="396" name="Google Shape;396;g216d5ade7ae_1_609"/>
          <p:cNvPicPr preferRelativeResize="0"/>
          <p:nvPr/>
        </p:nvPicPr>
        <p:blipFill rotWithShape="1">
          <a:blip r:embed="rId5">
            <a:alphaModFix/>
          </a:blip>
          <a:srcRect b="0" l="0" r="0" t="0"/>
          <a:stretch/>
        </p:blipFill>
        <p:spPr>
          <a:xfrm>
            <a:off x="410913" y="1346854"/>
            <a:ext cx="3418887" cy="2494050"/>
          </a:xfrm>
          <a:prstGeom prst="rect">
            <a:avLst/>
          </a:prstGeom>
          <a:noFill/>
          <a:ln>
            <a:noFill/>
          </a:ln>
        </p:spPr>
      </p:pic>
      <p:sp>
        <p:nvSpPr>
          <p:cNvPr id="397" name="Google Shape;397;g216d5ade7ae_1_609"/>
          <p:cNvSpPr txBox="1"/>
          <p:nvPr/>
        </p:nvSpPr>
        <p:spPr>
          <a:xfrm>
            <a:off x="300" y="0"/>
            <a:ext cx="9144000" cy="91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434343"/>
                </a:solidFill>
                <a:latin typeface="DM Sans"/>
                <a:ea typeface="DM Sans"/>
                <a:cs typeface="DM Sans"/>
                <a:sym typeface="DM Sans"/>
              </a:rPr>
              <a:t>CNT (Conversation-oriented Navigational Tree)</a:t>
            </a:r>
            <a:endParaRPr b="1" i="0" sz="2800" u="none" cap="none" strike="noStrike">
              <a:solidFill>
                <a:srgbClr val="434343"/>
              </a:solidFill>
              <a:latin typeface="DM Sans"/>
              <a:ea typeface="DM Sans"/>
              <a:cs typeface="DM Sans"/>
              <a:sym typeface="DM Sans"/>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700"/>
                                        <p:tgtEl>
                                          <p:spTgt spid="395"/>
                                        </p:tgtEl>
                                      </p:cBhvr>
                                    </p:animEffect>
                                  </p:childTnLst>
                                </p:cTn>
                              </p:par>
                            </p:childTnLst>
                          </p:cTn>
                        </p:par>
                        <p:par>
                          <p:cTn fill="hold">
                            <p:stCondLst>
                              <p:cond delay="1700"/>
                            </p:stCondLst>
                            <p:childTnLst>
                              <p:par>
                                <p:cTn fill="hold" nodeType="after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01" name="Shape 401"/>
        <p:cNvGrpSpPr/>
        <p:nvPr/>
      </p:nvGrpSpPr>
      <p:grpSpPr>
        <a:xfrm>
          <a:off x="0" y="0"/>
          <a:ext cx="0" cy="0"/>
          <a:chOff x="0" y="0"/>
          <a:chExt cx="0" cy="0"/>
        </a:xfrm>
      </p:grpSpPr>
      <p:sp>
        <p:nvSpPr>
          <p:cNvPr id="402" name="Google Shape;402;g2210c7cc065_1_0"/>
          <p:cNvSpPr txBox="1"/>
          <p:nvPr>
            <p:ph type="title"/>
          </p:nvPr>
        </p:nvSpPr>
        <p:spPr>
          <a:xfrm>
            <a:off x="9322575" y="0"/>
            <a:ext cx="3380700" cy="154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Helvetica Neue"/>
                <a:ea typeface="Helvetica Neue"/>
                <a:cs typeface="Helvetica Neue"/>
                <a:sym typeface="Helvetica Neue"/>
                <a:extLst>
                  <a:ext uri="http://customooxmlschemas.google.com/">
                    <go:slidesCustomData xmlns:go="http://customooxmlschemas.google.com/" textRoundtripDataId="8"/>
                  </a:ext>
                </a:extLst>
              </a:rPr>
              <a:t>Conclusions</a:t>
            </a:r>
            <a:endParaRPr b="1" sz="1200">
              <a:solidFill>
                <a:srgbClr val="434343"/>
              </a:solidFill>
              <a:latin typeface="Helvetica Neue"/>
              <a:ea typeface="Helvetica Neue"/>
              <a:cs typeface="Helvetica Neue"/>
              <a:sym typeface="Helvetica Neue"/>
            </a:endParaRPr>
          </a:p>
        </p:txBody>
      </p:sp>
      <p:sp>
        <p:nvSpPr>
          <p:cNvPr id="403" name="Google Shape;403;g2210c7cc065_1_0"/>
          <p:cNvSpPr/>
          <p:nvPr/>
        </p:nvSpPr>
        <p:spPr>
          <a:xfrm rot="10800000">
            <a:off x="0" y="125"/>
            <a:ext cx="9144000" cy="1063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2210c7cc065_1_0"/>
          <p:cNvSpPr txBox="1"/>
          <p:nvPr>
            <p:ph type="title"/>
          </p:nvPr>
        </p:nvSpPr>
        <p:spPr>
          <a:xfrm>
            <a:off x="613350" y="303225"/>
            <a:ext cx="8222100" cy="45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DM Sans"/>
                <a:ea typeface="DM Sans"/>
                <a:cs typeface="DM Sans"/>
                <a:sym typeface="DM Sans"/>
              </a:rPr>
              <a:t>Limitations</a:t>
            </a:r>
            <a:endParaRPr b="1" sz="1200" strike="sngStrike">
              <a:solidFill>
                <a:srgbClr val="434343"/>
              </a:solidFill>
              <a:latin typeface="DM Sans"/>
              <a:ea typeface="DM Sans"/>
              <a:cs typeface="DM Sans"/>
              <a:sym typeface="DM Sans"/>
            </a:endParaRPr>
          </a:p>
        </p:txBody>
      </p:sp>
      <p:sp>
        <p:nvSpPr>
          <p:cNvPr id="405" name="Google Shape;405;g2210c7cc065_1_0"/>
          <p:cNvSpPr txBox="1"/>
          <p:nvPr>
            <p:ph idx="4294967295" type="body"/>
          </p:nvPr>
        </p:nvSpPr>
        <p:spPr>
          <a:xfrm>
            <a:off x="1643400" y="1172098"/>
            <a:ext cx="5857200" cy="349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SzPts val="1800"/>
              <a:buNone/>
            </a:pPr>
            <a:r>
              <a:rPr lang="en" sz="1600">
                <a:solidFill>
                  <a:srgbClr val="434343"/>
                </a:solidFill>
                <a:latin typeface="DM Sans"/>
                <a:ea typeface="DM Sans"/>
                <a:cs typeface="DM Sans"/>
                <a:sym typeface="DM Sans"/>
              </a:rPr>
              <a:t>Aspects to be tackled in future studies</a:t>
            </a:r>
            <a:endParaRPr sz="1600">
              <a:solidFill>
                <a:srgbClr val="434343"/>
              </a:solidFill>
              <a:latin typeface="DM Sans"/>
              <a:ea typeface="DM Sans"/>
              <a:cs typeface="DM Sans"/>
              <a:sym typeface="DM Sans"/>
            </a:endParaRPr>
          </a:p>
        </p:txBody>
      </p:sp>
      <p:sp>
        <p:nvSpPr>
          <p:cNvPr id="406" name="Google Shape;406;g2210c7cc065_1_0"/>
          <p:cNvSpPr txBox="1"/>
          <p:nvPr/>
        </p:nvSpPr>
        <p:spPr>
          <a:xfrm>
            <a:off x="1131300" y="2220575"/>
            <a:ext cx="7186200" cy="26304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15000"/>
              </a:lnSpc>
              <a:spcBef>
                <a:spcPts val="160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Patterns coverage. </a:t>
            </a:r>
            <a:r>
              <a:rPr b="0" i="0" lang="en" sz="1400" u="none" cap="none" strike="noStrike">
                <a:solidFill>
                  <a:schemeClr val="dk2"/>
                </a:solidFill>
                <a:latin typeface="DM Sans"/>
                <a:ea typeface="DM Sans"/>
                <a:cs typeface="DM Sans"/>
                <a:sym typeface="DM Sans"/>
              </a:rPr>
              <a:t>Current focus on information-oriented well-structured Websites to clearly identify possible patterns. Future studies must address the management of dynamic components and other classes of Websites (e.g., transactional).</a:t>
            </a:r>
            <a:br>
              <a:rPr b="0" i="0" lang="en" sz="1400" u="none" cap="none" strike="noStrike">
                <a:solidFill>
                  <a:schemeClr val="dk2"/>
                </a:solidFill>
                <a:latin typeface="DM Sans"/>
                <a:ea typeface="DM Sans"/>
                <a:cs typeface="DM Sans"/>
                <a:sym typeface="DM Sans"/>
              </a:rPr>
            </a:b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CNT management. </a:t>
            </a:r>
            <a:r>
              <a:rPr b="0" i="0" lang="en" sz="1400" u="none" cap="none" strike="noStrike">
                <a:solidFill>
                  <a:schemeClr val="dk2"/>
                </a:solidFill>
                <a:latin typeface="DM Sans"/>
                <a:ea typeface="DM Sans"/>
                <a:cs typeface="DM Sans"/>
                <a:sym typeface="DM Sans"/>
              </a:rPr>
              <a:t>Automatic tag generation, although already present, must be improved and tested with dynamic Websites.</a:t>
            </a:r>
            <a:br>
              <a:rPr b="0" i="0" lang="en" sz="1400" u="none" cap="none" strike="noStrike">
                <a:solidFill>
                  <a:schemeClr val="dk2"/>
                </a:solidFill>
                <a:latin typeface="DM Sans"/>
                <a:ea typeface="DM Sans"/>
                <a:cs typeface="DM Sans"/>
                <a:sym typeface="DM Sans"/>
              </a:rPr>
            </a:br>
            <a:r>
              <a:rPr b="0" i="0" lang="en" sz="1400" u="none" cap="none" strike="noStrike">
                <a:solidFill>
                  <a:schemeClr val="dk2"/>
                </a:solidFill>
                <a:latin typeface="DM Sans"/>
                <a:ea typeface="DM Sans"/>
                <a:cs typeface="DM Sans"/>
                <a:sym typeface="DM Sans"/>
              </a:rPr>
              <a:t> </a:t>
            </a:r>
            <a:endParaRPr b="0" i="0" sz="1400" u="none" cap="none" strike="noStrike">
              <a:solidFill>
                <a:schemeClr val="dk2"/>
              </a:solidFill>
              <a:latin typeface="DM Sans"/>
              <a:ea typeface="DM Sans"/>
              <a:cs typeface="DM Sans"/>
              <a:sym typeface="DM Sans"/>
            </a:endParaRPr>
          </a:p>
          <a:p>
            <a:pPr indent="-317500" lvl="0" marL="457200" marR="0" rtl="0" algn="l">
              <a:lnSpc>
                <a:spcPct val="115000"/>
              </a:lnSpc>
              <a:spcBef>
                <a:spcPts val="0"/>
              </a:spcBef>
              <a:spcAft>
                <a:spcPts val="0"/>
              </a:spcAft>
              <a:buClr>
                <a:schemeClr val="dk2"/>
              </a:buClr>
              <a:buSzPts val="1400"/>
              <a:buFont typeface="DM Sans"/>
              <a:buChar char="➔"/>
            </a:pPr>
            <a:r>
              <a:rPr b="1" i="0" lang="en" sz="1400" u="none" cap="none" strike="noStrike">
                <a:solidFill>
                  <a:schemeClr val="dk2"/>
                </a:solidFill>
                <a:latin typeface="DM Sans"/>
                <a:ea typeface="DM Sans"/>
                <a:cs typeface="DM Sans"/>
                <a:sym typeface="DM Sans"/>
              </a:rPr>
              <a:t>Diversity of study participants and sample size. </a:t>
            </a:r>
            <a:r>
              <a:rPr b="0" i="0" lang="en" sz="1400" u="none" cap="none" strike="noStrike">
                <a:solidFill>
                  <a:schemeClr val="dk2"/>
                </a:solidFill>
                <a:latin typeface="DM Sans"/>
                <a:ea typeface="DM Sans"/>
                <a:cs typeface="DM Sans"/>
                <a:sym typeface="DM Sans"/>
              </a:rPr>
              <a:t>Future studies will gather a higher number of participants and a more diverse sample.</a:t>
            </a:r>
            <a:endParaRPr b="0" i="0" sz="1400" u="none" cap="none" strike="noStrike">
              <a:solidFill>
                <a:schemeClr val="dk2"/>
              </a:solidFill>
              <a:latin typeface="DM Sans"/>
              <a:ea typeface="DM Sans"/>
              <a:cs typeface="DM Sans"/>
              <a:sym typeface="DM Sans"/>
            </a:endParaRPr>
          </a:p>
        </p:txBody>
      </p:sp>
      <p:pic>
        <p:nvPicPr>
          <p:cNvPr id="407" name="Google Shape;407;g2210c7cc065_1_0"/>
          <p:cNvPicPr preferRelativeResize="0"/>
          <p:nvPr/>
        </p:nvPicPr>
        <p:blipFill rotWithShape="1">
          <a:blip r:embed="rId3">
            <a:alphaModFix/>
          </a:blip>
          <a:srcRect b="0" l="0" r="0" t="0"/>
          <a:stretch/>
        </p:blipFill>
        <p:spPr>
          <a:xfrm>
            <a:off x="1578025" y="1704678"/>
            <a:ext cx="5987942" cy="365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154" name="Shape 154"/>
        <p:cNvGrpSpPr/>
        <p:nvPr/>
      </p:nvGrpSpPr>
      <p:grpSpPr>
        <a:xfrm>
          <a:off x="0" y="0"/>
          <a:ext cx="0" cy="0"/>
          <a:chOff x="0" y="0"/>
          <a:chExt cx="0" cy="0"/>
        </a:xfrm>
      </p:grpSpPr>
      <p:sp>
        <p:nvSpPr>
          <p:cNvPr id="155" name="Google Shape;155;g24a53c41603_0_1"/>
          <p:cNvSpPr txBox="1"/>
          <p:nvPr>
            <p:ph idx="1" type="subTitle"/>
          </p:nvPr>
        </p:nvSpPr>
        <p:spPr>
          <a:xfrm>
            <a:off x="1131150" y="2036250"/>
            <a:ext cx="6881700" cy="107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i="1" lang="en">
                <a:solidFill>
                  <a:srgbClr val="434343"/>
                </a:solidFill>
                <a:latin typeface="DM Sans"/>
                <a:ea typeface="DM Sans"/>
                <a:cs typeface="DM Sans"/>
                <a:sym typeface="DM Sans"/>
              </a:rPr>
              <a:t>“I cannot detect how the content is structured. The real problem is [...] not being able to find the right information”.</a:t>
            </a:r>
            <a:endParaRPr i="1">
              <a:solidFill>
                <a:srgbClr val="434343"/>
              </a:solidFill>
              <a:latin typeface="DM Sans"/>
              <a:ea typeface="DM Sans"/>
              <a:cs typeface="DM Sans"/>
              <a:sym typeface="DM Sans"/>
            </a:endParaRPr>
          </a:p>
          <a:p>
            <a:pPr indent="0" lvl="0" marL="0" rtl="0" algn="l">
              <a:lnSpc>
                <a:spcPct val="100000"/>
              </a:lnSpc>
              <a:spcBef>
                <a:spcPts val="0"/>
              </a:spcBef>
              <a:spcAft>
                <a:spcPts val="0"/>
              </a:spcAft>
              <a:buSzPts val="1800"/>
              <a:buNone/>
            </a:pPr>
            <a:r>
              <a:t/>
            </a:r>
            <a:endParaRPr i="1">
              <a:solidFill>
                <a:srgbClr val="434343"/>
              </a:solidFill>
              <a:latin typeface="DM Sans"/>
              <a:ea typeface="DM Sans"/>
              <a:cs typeface="DM Sans"/>
              <a:sym typeface="DM Sans"/>
            </a:endParaRPr>
          </a:p>
          <a:p>
            <a:pPr indent="0" lvl="0" marL="0" rtl="0" algn="r">
              <a:lnSpc>
                <a:spcPct val="100000"/>
              </a:lnSpc>
              <a:spcBef>
                <a:spcPts val="0"/>
              </a:spcBef>
              <a:spcAft>
                <a:spcPts val="0"/>
              </a:spcAft>
              <a:buSzPts val="1800"/>
              <a:buNone/>
            </a:pPr>
            <a:r>
              <a:rPr i="1" lang="en">
                <a:solidFill>
                  <a:srgbClr val="434343"/>
                </a:solidFill>
                <a:latin typeface="DM Sans"/>
                <a:ea typeface="DM Sans"/>
                <a:cs typeface="DM Sans"/>
                <a:sym typeface="DM Sans"/>
              </a:rPr>
              <a:t>Participant1</a:t>
            </a:r>
            <a:endParaRPr i="1">
              <a:solidFill>
                <a:srgbClr val="434343"/>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159" name="Shape 159"/>
        <p:cNvGrpSpPr/>
        <p:nvPr/>
      </p:nvGrpSpPr>
      <p:grpSpPr>
        <a:xfrm>
          <a:off x="0" y="0"/>
          <a:ext cx="0" cy="0"/>
          <a:chOff x="0" y="0"/>
          <a:chExt cx="0" cy="0"/>
        </a:xfrm>
      </p:grpSpPr>
      <p:pic>
        <p:nvPicPr>
          <p:cNvPr id="160" name="Google Shape;160;g22e065969b7_0_0"/>
          <p:cNvPicPr preferRelativeResize="0"/>
          <p:nvPr/>
        </p:nvPicPr>
        <p:blipFill rotWithShape="1">
          <a:blip r:embed="rId3">
            <a:alphaModFix/>
          </a:blip>
          <a:srcRect b="0" l="0" r="0" t="0"/>
          <a:stretch/>
        </p:blipFill>
        <p:spPr>
          <a:xfrm>
            <a:off x="4945900" y="2683050"/>
            <a:ext cx="3700500" cy="1702231"/>
          </a:xfrm>
          <a:prstGeom prst="rect">
            <a:avLst/>
          </a:prstGeom>
          <a:noFill/>
          <a:ln>
            <a:noFill/>
          </a:ln>
        </p:spPr>
      </p:pic>
      <p:sp>
        <p:nvSpPr>
          <p:cNvPr id="161" name="Google Shape;161;g22e065969b7_0_0"/>
          <p:cNvSpPr txBox="1"/>
          <p:nvPr>
            <p:ph idx="1" type="subTitle"/>
          </p:nvPr>
        </p:nvSpPr>
        <p:spPr>
          <a:xfrm>
            <a:off x="534250" y="1348950"/>
            <a:ext cx="4448400" cy="104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solidFill>
                  <a:srgbClr val="434343"/>
                </a:solidFill>
                <a:latin typeface="DM Sans"/>
                <a:ea typeface="DM Sans"/>
                <a:cs typeface="DM Sans"/>
                <a:sym typeface="DM Sans"/>
              </a:rPr>
              <a:t>… not asking whether the Web, with its current format, is accessible to everyone!</a:t>
            </a:r>
            <a:endParaRPr>
              <a:solidFill>
                <a:srgbClr val="434343"/>
              </a:solidFill>
              <a:latin typeface="DM Sans"/>
              <a:ea typeface="DM Sans"/>
              <a:cs typeface="DM Sans"/>
              <a:sym typeface="DM Sans"/>
            </a:endParaRPr>
          </a:p>
        </p:txBody>
      </p:sp>
      <p:pic>
        <p:nvPicPr>
          <p:cNvPr id="162" name="Google Shape;162;g22e065969b7_0_0"/>
          <p:cNvPicPr preferRelativeResize="0"/>
          <p:nvPr/>
        </p:nvPicPr>
        <p:blipFill rotWithShape="1">
          <a:blip r:embed="rId4">
            <a:alphaModFix/>
          </a:blip>
          <a:srcRect b="0" l="0" r="0" t="0"/>
          <a:stretch/>
        </p:blipFill>
        <p:spPr>
          <a:xfrm>
            <a:off x="521900" y="2671649"/>
            <a:ext cx="3700500" cy="1725025"/>
          </a:xfrm>
          <a:prstGeom prst="rect">
            <a:avLst/>
          </a:prstGeom>
          <a:noFill/>
          <a:ln>
            <a:noFill/>
          </a:ln>
        </p:spPr>
      </p:pic>
      <p:sp>
        <p:nvSpPr>
          <p:cNvPr id="163" name="Google Shape;163;g22e065969b7_0_0"/>
          <p:cNvSpPr txBox="1"/>
          <p:nvPr/>
        </p:nvSpPr>
        <p:spPr>
          <a:xfrm>
            <a:off x="522050" y="4471275"/>
            <a:ext cx="3700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DM Sans"/>
                <a:ea typeface="DM Sans"/>
                <a:cs typeface="DM Sans"/>
                <a:sym typeface="DM Sans"/>
              </a:rPr>
              <a:t>Navigation with GUIs</a:t>
            </a:r>
            <a:endParaRPr b="0" i="0" sz="1400" u="none" cap="none" strike="noStrike">
              <a:solidFill>
                <a:srgbClr val="000000"/>
              </a:solidFill>
              <a:latin typeface="DM Sans"/>
              <a:ea typeface="DM Sans"/>
              <a:cs typeface="DM Sans"/>
              <a:sym typeface="DM Sans"/>
            </a:endParaRPr>
          </a:p>
        </p:txBody>
      </p:sp>
      <p:sp>
        <p:nvSpPr>
          <p:cNvPr id="164" name="Google Shape;164;g22e065969b7_0_0"/>
          <p:cNvSpPr txBox="1"/>
          <p:nvPr/>
        </p:nvSpPr>
        <p:spPr>
          <a:xfrm>
            <a:off x="4970200" y="4471275"/>
            <a:ext cx="3651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Screen readers cannot interpret the form!</a:t>
            </a:r>
            <a:endParaRPr b="0" i="0" sz="1400" u="none" cap="none" strike="noStrike">
              <a:solidFill>
                <a:srgbClr val="000000"/>
              </a:solidFill>
              <a:latin typeface="Roboto"/>
              <a:ea typeface="Roboto"/>
              <a:cs typeface="Roboto"/>
              <a:sym typeface="Roboto"/>
            </a:endParaRPr>
          </a:p>
        </p:txBody>
      </p:sp>
      <p:sp>
        <p:nvSpPr>
          <p:cNvPr id="165" name="Google Shape;165;g22e065969b7_0_0"/>
          <p:cNvSpPr txBox="1"/>
          <p:nvPr/>
        </p:nvSpPr>
        <p:spPr>
          <a:xfrm>
            <a:off x="534250" y="310100"/>
            <a:ext cx="4448400" cy="915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 sz="4800" u="none" cap="none" strike="noStrike">
                <a:solidFill>
                  <a:srgbClr val="434343"/>
                </a:solidFill>
                <a:latin typeface="DM Sans Medium"/>
                <a:ea typeface="DM Sans Medium"/>
                <a:cs typeface="DM Sans Medium"/>
                <a:sym typeface="DM Sans Medium"/>
              </a:rPr>
              <a:t>What’s wrong…</a:t>
            </a:r>
            <a:endParaRPr b="1" i="0" sz="4000" u="none" cap="none" strike="noStrike">
              <a:solidFill>
                <a:schemeClr val="dk2"/>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g216d5ade7ae_1_20"/>
          <p:cNvSpPr/>
          <p:nvPr/>
        </p:nvSpPr>
        <p:spPr>
          <a:xfrm>
            <a:off x="4525950" y="1745925"/>
            <a:ext cx="6227100" cy="6227100"/>
          </a:xfrm>
          <a:prstGeom prst="flowChartConnector">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171" name="Google Shape;171;g216d5ade7ae_1_20"/>
          <p:cNvSpPr txBox="1"/>
          <p:nvPr/>
        </p:nvSpPr>
        <p:spPr>
          <a:xfrm>
            <a:off x="512075" y="1540850"/>
            <a:ext cx="4509600" cy="2154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434343"/>
              </a:buClr>
              <a:buSzPts val="1600"/>
              <a:buFont typeface="DM Sans"/>
              <a:buChar char="➔"/>
            </a:pPr>
            <a:r>
              <a:rPr b="0" i="0" lang="en" sz="1600" u="none" cap="none" strike="noStrike">
                <a:solidFill>
                  <a:srgbClr val="434343"/>
                </a:solidFill>
                <a:latin typeface="DM Sans"/>
                <a:ea typeface="DM Sans"/>
                <a:cs typeface="DM Sans"/>
                <a:sym typeface="DM Sans"/>
              </a:rPr>
              <a:t>The majority of Web Challenges </a:t>
            </a:r>
            <a:endParaRPr b="0" i="0" sz="1600" u="none" cap="none" strike="noStrike">
              <a:solidFill>
                <a:srgbClr val="434343"/>
              </a:solidFill>
              <a:latin typeface="DM Sans"/>
              <a:ea typeface="DM Sans"/>
              <a:cs typeface="DM Sans"/>
              <a:sym typeface="DM Sans"/>
            </a:endParaRPr>
          </a:p>
          <a:p>
            <a:pPr indent="0" lvl="0" marL="457200" marR="0" rtl="0" algn="l">
              <a:lnSpc>
                <a:spcPct val="100000"/>
              </a:lnSpc>
              <a:spcBef>
                <a:spcPts val="0"/>
              </a:spcBef>
              <a:spcAft>
                <a:spcPts val="0"/>
              </a:spcAft>
              <a:buClr>
                <a:srgbClr val="000000"/>
              </a:buClr>
              <a:buSzPts val="1600"/>
              <a:buFont typeface="Arial"/>
              <a:buNone/>
            </a:pPr>
            <a:r>
              <a:rPr b="0" i="0" lang="en" sz="1600" u="none" cap="none" strike="noStrike">
                <a:solidFill>
                  <a:srgbClr val="434343"/>
                </a:solidFill>
                <a:latin typeface="DM Sans"/>
                <a:ea typeface="DM Sans"/>
                <a:cs typeface="DM Sans"/>
                <a:sym typeface="DM Sans"/>
              </a:rPr>
              <a:t>are </a:t>
            </a:r>
            <a:r>
              <a:rPr b="1" i="0" lang="en" sz="1600" u="none" cap="none" strike="noStrike">
                <a:solidFill>
                  <a:srgbClr val="434343"/>
                </a:solidFill>
                <a:latin typeface="DM Sans"/>
                <a:ea typeface="DM Sans"/>
                <a:cs typeface="DM Sans"/>
                <a:sym typeface="DM Sans"/>
              </a:rPr>
              <a:t>not</a:t>
            </a:r>
            <a:r>
              <a:rPr b="0" i="0" lang="en" sz="1600" u="none" cap="none" strike="noStrike">
                <a:solidFill>
                  <a:srgbClr val="434343"/>
                </a:solidFill>
                <a:latin typeface="DM Sans"/>
                <a:ea typeface="DM Sans"/>
                <a:cs typeface="DM Sans"/>
                <a:sym typeface="DM Sans"/>
              </a:rPr>
              <a:t> </a:t>
            </a:r>
            <a:r>
              <a:rPr b="1" i="0" lang="en" sz="1600" u="none" cap="none" strike="noStrike">
                <a:solidFill>
                  <a:srgbClr val="434343"/>
                </a:solidFill>
                <a:latin typeface="DM Sans"/>
                <a:ea typeface="DM Sans"/>
                <a:cs typeface="DM Sans"/>
                <a:sym typeface="DM Sans"/>
              </a:rPr>
              <a:t>addressed</a:t>
            </a:r>
            <a:endParaRPr b="1" i="0" sz="1600" u="none" cap="none" strike="noStrike">
              <a:solidFill>
                <a:srgbClr val="434343"/>
              </a:solidFill>
              <a:latin typeface="DM Sans"/>
              <a:ea typeface="DM Sans"/>
              <a:cs typeface="DM Sans"/>
              <a:sym typeface="DM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434343"/>
              </a:solidFill>
              <a:latin typeface="DM Sans"/>
              <a:ea typeface="DM Sans"/>
              <a:cs typeface="DM Sans"/>
              <a:sym typeface="DM Sans"/>
            </a:endParaRPr>
          </a:p>
          <a:p>
            <a:pPr indent="-330200" lvl="0" marL="457200" marR="0" rtl="0" algn="l">
              <a:lnSpc>
                <a:spcPct val="100000"/>
              </a:lnSpc>
              <a:spcBef>
                <a:spcPts val="0"/>
              </a:spcBef>
              <a:spcAft>
                <a:spcPts val="0"/>
              </a:spcAft>
              <a:buClr>
                <a:srgbClr val="434343"/>
              </a:buClr>
              <a:buSzPts val="1600"/>
              <a:buFont typeface="DM Sans"/>
              <a:buChar char="➔"/>
            </a:pPr>
            <a:r>
              <a:rPr b="0" i="0" lang="en" sz="1600" u="none" cap="none" strike="noStrike">
                <a:solidFill>
                  <a:srgbClr val="434343"/>
                </a:solidFill>
                <a:latin typeface="DM Sans"/>
                <a:ea typeface="DM Sans"/>
                <a:cs typeface="DM Sans"/>
                <a:sym typeface="DM Sans"/>
              </a:rPr>
              <a:t>Guidelines are only partially </a:t>
            </a:r>
            <a:endParaRPr b="0" i="0" sz="1600" u="none" cap="none" strike="noStrike">
              <a:solidFill>
                <a:srgbClr val="434343"/>
              </a:solidFill>
              <a:latin typeface="DM Sans"/>
              <a:ea typeface="DM Sans"/>
              <a:cs typeface="DM Sans"/>
              <a:sym typeface="DM Sans"/>
            </a:endParaRPr>
          </a:p>
          <a:p>
            <a:pPr indent="0" lvl="0" marL="457200" marR="0" rtl="0" algn="l">
              <a:lnSpc>
                <a:spcPct val="100000"/>
              </a:lnSpc>
              <a:spcBef>
                <a:spcPts val="0"/>
              </a:spcBef>
              <a:spcAft>
                <a:spcPts val="0"/>
              </a:spcAft>
              <a:buClr>
                <a:srgbClr val="000000"/>
              </a:buClr>
              <a:buSzPts val="1600"/>
              <a:buFont typeface="Arial"/>
              <a:buNone/>
            </a:pPr>
            <a:r>
              <a:rPr b="0" i="0" lang="en" sz="1600" u="none" cap="none" strike="noStrike">
                <a:solidFill>
                  <a:srgbClr val="434343"/>
                </a:solidFill>
                <a:latin typeface="DM Sans"/>
                <a:ea typeface="DM Sans"/>
                <a:cs typeface="DM Sans"/>
                <a:sym typeface="DM Sans"/>
              </a:rPr>
              <a:t>and </a:t>
            </a:r>
            <a:r>
              <a:rPr b="1" i="0" lang="en" sz="1600" u="none" cap="none" strike="noStrike">
                <a:solidFill>
                  <a:srgbClr val="434343"/>
                </a:solidFill>
                <a:latin typeface="DM Sans"/>
                <a:ea typeface="DM Sans"/>
                <a:cs typeface="DM Sans"/>
                <a:sym typeface="DM Sans"/>
              </a:rPr>
              <a:t>arbitrarily applied</a:t>
            </a:r>
            <a:endParaRPr b="1" i="0" sz="1600" u="none" cap="none" strike="noStrike">
              <a:solidFill>
                <a:srgbClr val="434343"/>
              </a:solidFill>
              <a:latin typeface="DM Sans"/>
              <a:ea typeface="DM Sans"/>
              <a:cs typeface="DM Sans"/>
              <a:sym typeface="DM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434343"/>
              </a:solidFill>
              <a:latin typeface="DM Sans"/>
              <a:ea typeface="DM Sans"/>
              <a:cs typeface="DM Sans"/>
              <a:sym typeface="DM Sans"/>
            </a:endParaRPr>
          </a:p>
          <a:p>
            <a:pPr indent="-330200" lvl="0" marL="457200" marR="0" rtl="0" algn="l">
              <a:lnSpc>
                <a:spcPct val="100000"/>
              </a:lnSpc>
              <a:spcBef>
                <a:spcPts val="0"/>
              </a:spcBef>
              <a:spcAft>
                <a:spcPts val="0"/>
              </a:spcAft>
              <a:buClr>
                <a:srgbClr val="434343"/>
              </a:buClr>
              <a:buSzPts val="1600"/>
              <a:buFont typeface="DM Sans"/>
              <a:buChar char="➔"/>
            </a:pPr>
            <a:r>
              <a:rPr b="0" i="0" lang="en" sz="1600" u="none" cap="none" strike="noStrike">
                <a:solidFill>
                  <a:srgbClr val="434343"/>
                </a:solidFill>
                <a:latin typeface="DM Sans"/>
                <a:ea typeface="DM Sans"/>
                <a:cs typeface="DM Sans"/>
                <a:sym typeface="DM Sans"/>
              </a:rPr>
              <a:t>When applied, guidelines are </a:t>
            </a:r>
            <a:endParaRPr b="0" i="0" sz="1600" u="none" cap="none" strike="noStrike">
              <a:solidFill>
                <a:srgbClr val="434343"/>
              </a:solidFill>
              <a:latin typeface="DM Sans"/>
              <a:ea typeface="DM Sans"/>
              <a:cs typeface="DM Sans"/>
              <a:sym typeface="DM Sans"/>
            </a:endParaRPr>
          </a:p>
          <a:p>
            <a:pPr indent="0" lvl="0" marL="457200" marR="0" rtl="0" algn="l">
              <a:lnSpc>
                <a:spcPct val="100000"/>
              </a:lnSpc>
              <a:spcBef>
                <a:spcPts val="0"/>
              </a:spcBef>
              <a:spcAft>
                <a:spcPts val="0"/>
              </a:spcAft>
              <a:buClr>
                <a:srgbClr val="000000"/>
              </a:buClr>
              <a:buSzPts val="1600"/>
              <a:buFont typeface="Arial"/>
              <a:buNone/>
            </a:pPr>
            <a:r>
              <a:rPr b="0" i="0" lang="en" sz="1600" u="none" cap="none" strike="noStrike">
                <a:solidFill>
                  <a:srgbClr val="434343"/>
                </a:solidFill>
                <a:latin typeface="DM Sans"/>
                <a:ea typeface="DM Sans"/>
                <a:cs typeface="DM Sans"/>
                <a:sym typeface="DM Sans"/>
              </a:rPr>
              <a:t>often </a:t>
            </a:r>
            <a:r>
              <a:rPr b="1" i="0" lang="en" sz="1600" u="none" cap="none" strike="noStrike">
                <a:solidFill>
                  <a:srgbClr val="434343"/>
                </a:solidFill>
                <a:latin typeface="DM Sans"/>
                <a:ea typeface="DM Sans"/>
                <a:cs typeface="DM Sans"/>
                <a:sym typeface="DM Sans"/>
              </a:rPr>
              <a:t>not correctly</a:t>
            </a:r>
            <a:r>
              <a:rPr b="0" i="0" lang="en" sz="1600" u="none" cap="none" strike="noStrike">
                <a:solidFill>
                  <a:srgbClr val="434343"/>
                </a:solidFill>
                <a:latin typeface="DM Sans"/>
                <a:ea typeface="DM Sans"/>
                <a:cs typeface="DM Sans"/>
                <a:sym typeface="DM Sans"/>
              </a:rPr>
              <a:t> implemented</a:t>
            </a:r>
            <a:endParaRPr b="0" i="0" sz="1600" u="none" cap="none" strike="noStrike">
              <a:solidFill>
                <a:srgbClr val="434343"/>
              </a:solidFill>
              <a:latin typeface="DM Sans"/>
              <a:ea typeface="DM Sans"/>
              <a:cs typeface="DM Sans"/>
              <a:sym typeface="DM Sans"/>
            </a:endParaRPr>
          </a:p>
        </p:txBody>
      </p:sp>
      <p:pic>
        <p:nvPicPr>
          <p:cNvPr id="172" name="Google Shape;172;g216d5ade7ae_1_20"/>
          <p:cNvPicPr preferRelativeResize="0"/>
          <p:nvPr/>
        </p:nvPicPr>
        <p:blipFill rotWithShape="1">
          <a:blip r:embed="rId3">
            <a:alphaModFix/>
          </a:blip>
          <a:srcRect b="2536" l="1643" r="1672" t="2023"/>
          <a:stretch/>
        </p:blipFill>
        <p:spPr>
          <a:xfrm>
            <a:off x="5410950" y="2445625"/>
            <a:ext cx="3240724" cy="2697874"/>
          </a:xfrm>
          <a:prstGeom prst="rect">
            <a:avLst/>
          </a:prstGeom>
          <a:noFill/>
          <a:ln cap="flat" cmpd="sng" w="9525">
            <a:solidFill>
              <a:srgbClr val="D9D9D9"/>
            </a:solidFill>
            <a:prstDash val="solid"/>
            <a:round/>
            <a:headEnd len="sm" w="sm" type="none"/>
            <a:tailEnd len="sm" w="sm" type="none"/>
          </a:ln>
        </p:spPr>
      </p:pic>
      <p:sp>
        <p:nvSpPr>
          <p:cNvPr id="173" name="Google Shape;173;g216d5ade7ae_1_20"/>
          <p:cNvSpPr txBox="1"/>
          <p:nvPr/>
        </p:nvSpPr>
        <p:spPr>
          <a:xfrm>
            <a:off x="150" y="0"/>
            <a:ext cx="9144000" cy="91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rgbClr val="434343"/>
                </a:solidFill>
                <a:latin typeface="DM Sans"/>
                <a:ea typeface="DM Sans"/>
                <a:cs typeface="DM Sans"/>
                <a:sym typeface="DM Sans"/>
              </a:rPr>
              <a:t>WCAG and guidelines are not enough</a:t>
            </a:r>
            <a:endParaRPr b="1" i="0" sz="4100" u="none" cap="none" strike="noStrike">
              <a:solidFill>
                <a:schemeClr val="dk2"/>
              </a:solidFill>
              <a:latin typeface="DM Sans"/>
              <a:ea typeface="DM Sans"/>
              <a:cs typeface="DM Sans"/>
              <a:sym typeface="DM Sans"/>
            </a:endParaRPr>
          </a:p>
        </p:txBody>
      </p:sp>
      <p:pic>
        <p:nvPicPr>
          <p:cNvPr id="174" name="Google Shape;174;g216d5ade7ae_1_20"/>
          <p:cNvPicPr preferRelativeResize="0"/>
          <p:nvPr/>
        </p:nvPicPr>
        <p:blipFill rotWithShape="1">
          <a:blip r:embed="rId4">
            <a:alphaModFix/>
          </a:blip>
          <a:srcRect b="0" l="0" r="0" t="0"/>
          <a:stretch/>
        </p:blipFill>
        <p:spPr>
          <a:xfrm>
            <a:off x="5410950" y="2445631"/>
            <a:ext cx="3240723" cy="2754595"/>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178" name="Shape 178"/>
        <p:cNvGrpSpPr/>
        <p:nvPr/>
      </p:nvGrpSpPr>
      <p:grpSpPr>
        <a:xfrm>
          <a:off x="0" y="0"/>
          <a:ext cx="0" cy="0"/>
          <a:chOff x="0" y="0"/>
          <a:chExt cx="0" cy="0"/>
        </a:xfrm>
      </p:grpSpPr>
      <p:sp>
        <p:nvSpPr>
          <p:cNvPr id="179" name="Google Shape;179;p3"/>
          <p:cNvSpPr txBox="1"/>
          <p:nvPr/>
        </p:nvSpPr>
        <p:spPr>
          <a:xfrm>
            <a:off x="546519" y="2833600"/>
            <a:ext cx="64239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000000"/>
              </a:buClr>
              <a:buSzPts val="2100"/>
              <a:buFont typeface="Helvetica Neue Light"/>
              <a:buNone/>
            </a:pPr>
            <a:r>
              <a:rPr lang="en" sz="1600">
                <a:solidFill>
                  <a:srgbClr val="434343"/>
                </a:solidFill>
                <a:latin typeface="DM Sans"/>
                <a:ea typeface="DM Sans"/>
                <a:cs typeface="DM Sans"/>
                <a:sym typeface="DM Sans"/>
              </a:rPr>
              <a:t>Conversational Web for public online services.</a:t>
            </a:r>
            <a:endParaRPr i="0" sz="1600" u="none" cap="none" strike="noStrike">
              <a:solidFill>
                <a:srgbClr val="434343"/>
              </a:solidFill>
              <a:latin typeface="DM Sans"/>
              <a:ea typeface="DM Sans"/>
              <a:cs typeface="DM Sans"/>
              <a:sym typeface="DM Sans"/>
            </a:endParaRPr>
          </a:p>
        </p:txBody>
      </p:sp>
      <p:sp>
        <p:nvSpPr>
          <p:cNvPr id="180" name="Google Shape;180;p3"/>
          <p:cNvSpPr txBox="1"/>
          <p:nvPr>
            <p:ph type="title"/>
          </p:nvPr>
        </p:nvSpPr>
        <p:spPr>
          <a:xfrm>
            <a:off x="406275" y="1167159"/>
            <a:ext cx="6621600" cy="137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i="1" lang="en" sz="4500">
                <a:solidFill>
                  <a:srgbClr val="434343"/>
                </a:solidFill>
                <a:latin typeface="DM Sans"/>
                <a:ea typeface="DM Sans"/>
                <a:cs typeface="DM Sans"/>
                <a:sym typeface="DM Sans"/>
              </a:rPr>
              <a:t>Protect Approach</a:t>
            </a:r>
            <a:endParaRPr b="1" sz="2300">
              <a:solidFill>
                <a:srgbClr val="434343"/>
              </a:solidFill>
              <a:latin typeface="DM Sans"/>
              <a:ea typeface="DM Sans"/>
              <a:cs typeface="DM Sans"/>
              <a:sym typeface="DM Sans"/>
            </a:endParaRPr>
          </a:p>
        </p:txBody>
      </p:sp>
      <p:cxnSp>
        <p:nvCxnSpPr>
          <p:cNvPr id="181" name="Google Shape;181;p3"/>
          <p:cNvCxnSpPr/>
          <p:nvPr/>
        </p:nvCxnSpPr>
        <p:spPr>
          <a:xfrm>
            <a:off x="546520" y="2666137"/>
            <a:ext cx="5262000" cy="0"/>
          </a:xfrm>
          <a:prstGeom prst="straightConnector1">
            <a:avLst/>
          </a:prstGeom>
          <a:noFill/>
          <a:ln cap="flat" cmpd="sng" w="19050">
            <a:solidFill>
              <a:schemeClr val="dk2"/>
            </a:solidFill>
            <a:prstDash val="solid"/>
            <a:round/>
            <a:headEnd len="sm" w="sm" type="none"/>
            <a:tailEnd len="sm" w="sm" type="none"/>
          </a:ln>
        </p:spPr>
      </p:cxnSp>
      <p:pic>
        <p:nvPicPr>
          <p:cNvPr id="182" name="Google Shape;182;p3"/>
          <p:cNvPicPr preferRelativeResize="0"/>
          <p:nvPr/>
        </p:nvPicPr>
        <p:blipFill>
          <a:blip r:embed="rId3">
            <a:alphaModFix/>
          </a:blip>
          <a:stretch>
            <a:fillRect/>
          </a:stretch>
        </p:blipFill>
        <p:spPr>
          <a:xfrm>
            <a:off x="546525" y="4249950"/>
            <a:ext cx="1887150" cy="468100"/>
          </a:xfrm>
          <a:prstGeom prst="rect">
            <a:avLst/>
          </a:prstGeom>
          <a:noFill/>
          <a:ln>
            <a:noFill/>
          </a:ln>
        </p:spPr>
      </p:pic>
      <p:pic>
        <p:nvPicPr>
          <p:cNvPr id="183" name="Google Shape;183;p3"/>
          <p:cNvPicPr preferRelativeResize="0"/>
          <p:nvPr/>
        </p:nvPicPr>
        <p:blipFill>
          <a:blip r:embed="rId4">
            <a:alphaModFix/>
          </a:blip>
          <a:stretch>
            <a:fillRect/>
          </a:stretch>
        </p:blipFill>
        <p:spPr>
          <a:xfrm>
            <a:off x="2807125" y="4008937"/>
            <a:ext cx="1516150" cy="950125"/>
          </a:xfrm>
          <a:prstGeom prst="rect">
            <a:avLst/>
          </a:prstGeom>
          <a:noFill/>
          <a:ln>
            <a:noFill/>
          </a:ln>
        </p:spPr>
      </p:pic>
      <p:pic>
        <p:nvPicPr>
          <p:cNvPr id="184" name="Google Shape;184;p3"/>
          <p:cNvPicPr preferRelativeResize="0"/>
          <p:nvPr/>
        </p:nvPicPr>
        <p:blipFill>
          <a:blip r:embed="rId5">
            <a:alphaModFix/>
          </a:blip>
          <a:stretch>
            <a:fillRect/>
          </a:stretch>
        </p:blipFill>
        <p:spPr>
          <a:xfrm>
            <a:off x="5025850" y="3882688"/>
            <a:ext cx="1293150" cy="1202625"/>
          </a:xfrm>
          <a:prstGeom prst="rect">
            <a:avLst/>
          </a:prstGeom>
          <a:noFill/>
          <a:ln>
            <a:noFill/>
          </a:ln>
        </p:spPr>
      </p:pic>
      <p:sp>
        <p:nvSpPr>
          <p:cNvPr id="185" name="Google Shape;185;p3"/>
          <p:cNvSpPr txBox="1"/>
          <p:nvPr/>
        </p:nvSpPr>
        <p:spPr>
          <a:xfrm>
            <a:off x="7175721" y="4287825"/>
            <a:ext cx="1887000" cy="3924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rgbClr val="000000"/>
              </a:buClr>
              <a:buSzPts val="1400"/>
              <a:buFont typeface="Arial"/>
              <a:buNone/>
            </a:pPr>
            <a:r>
              <a:rPr b="1" lang="en" sz="2300">
                <a:solidFill>
                  <a:srgbClr val="005BB9"/>
                </a:solidFill>
                <a:latin typeface="Oswald"/>
                <a:ea typeface="Oswald"/>
                <a:cs typeface="Oswald"/>
                <a:sym typeface="Oswald"/>
              </a:rPr>
              <a:t>DGTCSI-ISCTI</a:t>
            </a:r>
            <a:endParaRPr b="1" sz="2800">
              <a:solidFill>
                <a:srgbClr val="005BB9"/>
              </a:solidFill>
              <a:latin typeface="Oswald"/>
              <a:ea typeface="Oswald"/>
              <a:cs typeface="Oswald"/>
              <a:sym typeface="Oswald"/>
            </a:endParaRPr>
          </a:p>
        </p:txBody>
      </p:sp>
      <p:pic>
        <p:nvPicPr>
          <p:cNvPr id="186" name="Google Shape;186;p3"/>
          <p:cNvPicPr preferRelativeResize="0"/>
          <p:nvPr/>
        </p:nvPicPr>
        <p:blipFill>
          <a:blip r:embed="rId6">
            <a:alphaModFix/>
          </a:blip>
          <a:stretch>
            <a:fillRect/>
          </a:stretch>
        </p:blipFill>
        <p:spPr>
          <a:xfrm>
            <a:off x="6731525" y="4215649"/>
            <a:ext cx="444200" cy="536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g218b030645d_0_0"/>
          <p:cNvSpPr txBox="1"/>
          <p:nvPr>
            <p:ph type="title"/>
          </p:nvPr>
        </p:nvSpPr>
        <p:spPr>
          <a:xfrm>
            <a:off x="460950" y="150825"/>
            <a:ext cx="8222100" cy="459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6000"/>
              <a:buNone/>
            </a:pPr>
            <a:r>
              <a:rPr b="1" lang="en" sz="1200">
                <a:solidFill>
                  <a:srgbClr val="434343"/>
                </a:solidFill>
                <a:latin typeface="DM Sans"/>
                <a:ea typeface="DM Sans"/>
                <a:cs typeface="DM Sans"/>
                <a:sym typeface="DM Sans"/>
              </a:rPr>
              <a:t>THE VISION – Towards the Conversational Web</a:t>
            </a:r>
            <a:endParaRPr b="1" sz="1200">
              <a:solidFill>
                <a:srgbClr val="434343"/>
              </a:solidFill>
              <a:latin typeface="DM Sans"/>
              <a:ea typeface="DM Sans"/>
              <a:cs typeface="DM Sans"/>
              <a:sym typeface="DM Sans"/>
            </a:endParaRPr>
          </a:p>
        </p:txBody>
      </p:sp>
      <p:pic>
        <p:nvPicPr>
          <p:cNvPr id="192" name="Google Shape;192;g218b030645d_0_0"/>
          <p:cNvPicPr preferRelativeResize="0"/>
          <p:nvPr/>
        </p:nvPicPr>
        <p:blipFill>
          <a:blip r:embed="rId3">
            <a:alphaModFix/>
          </a:blip>
          <a:stretch>
            <a:fillRect/>
          </a:stretch>
        </p:blipFill>
        <p:spPr>
          <a:xfrm>
            <a:off x="1203050" y="805525"/>
            <a:ext cx="6737889" cy="37571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196" name="Shape 196"/>
        <p:cNvGrpSpPr/>
        <p:nvPr/>
      </p:nvGrpSpPr>
      <p:grpSpPr>
        <a:xfrm>
          <a:off x="0" y="0"/>
          <a:ext cx="0" cy="0"/>
          <a:chOff x="0" y="0"/>
          <a:chExt cx="0" cy="0"/>
        </a:xfrm>
      </p:grpSpPr>
      <p:sp>
        <p:nvSpPr>
          <p:cNvPr id="197" name="Google Shape;197;g24a53c41603_0_11"/>
          <p:cNvSpPr txBox="1"/>
          <p:nvPr>
            <p:ph type="title"/>
          </p:nvPr>
        </p:nvSpPr>
        <p:spPr>
          <a:xfrm>
            <a:off x="613350" y="303225"/>
            <a:ext cx="8222100" cy="45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DM Sans"/>
                <a:ea typeface="DM Sans"/>
                <a:cs typeface="DM Sans"/>
                <a:sym typeface="DM Sans"/>
              </a:rPr>
              <a:t>The Framework</a:t>
            </a:r>
            <a:endParaRPr b="1" sz="1200" strike="sngStrike">
              <a:solidFill>
                <a:srgbClr val="434343"/>
              </a:solidFill>
              <a:latin typeface="DM Sans"/>
              <a:ea typeface="DM Sans"/>
              <a:cs typeface="DM Sans"/>
              <a:sym typeface="DM Sans"/>
            </a:endParaRPr>
          </a:p>
        </p:txBody>
      </p:sp>
      <p:pic>
        <p:nvPicPr>
          <p:cNvPr id="198" name="Google Shape;198;g24a53c41603_0_11"/>
          <p:cNvPicPr preferRelativeResize="0"/>
          <p:nvPr/>
        </p:nvPicPr>
        <p:blipFill>
          <a:blip r:embed="rId3">
            <a:alphaModFix/>
          </a:blip>
          <a:stretch>
            <a:fillRect/>
          </a:stretch>
        </p:blipFill>
        <p:spPr>
          <a:xfrm>
            <a:off x="152400" y="1346000"/>
            <a:ext cx="8839204" cy="24514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g21ceee4e56c_1_13"/>
          <p:cNvSpPr/>
          <p:nvPr/>
        </p:nvSpPr>
        <p:spPr>
          <a:xfrm rot="10800000">
            <a:off x="0" y="125"/>
            <a:ext cx="9144000" cy="1063200"/>
          </a:xfrm>
          <a:prstGeom prst="round2SameRect">
            <a:avLst>
              <a:gd fmla="val 50000" name="adj1"/>
              <a:gd fmla="val 0" name="adj2"/>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21ceee4e56c_1_13"/>
          <p:cNvSpPr txBox="1"/>
          <p:nvPr>
            <p:ph type="title"/>
          </p:nvPr>
        </p:nvSpPr>
        <p:spPr>
          <a:xfrm>
            <a:off x="613350" y="303225"/>
            <a:ext cx="8222100" cy="459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1200">
                <a:solidFill>
                  <a:srgbClr val="434343"/>
                </a:solidFill>
                <a:latin typeface="DM Sans"/>
                <a:ea typeface="DM Sans"/>
                <a:cs typeface="DM Sans"/>
                <a:sym typeface="DM Sans"/>
              </a:rPr>
              <a:t>Main Goal</a:t>
            </a:r>
            <a:endParaRPr b="1" sz="1200" strike="sngStrike">
              <a:solidFill>
                <a:srgbClr val="434343"/>
              </a:solidFill>
              <a:latin typeface="DM Sans"/>
              <a:ea typeface="DM Sans"/>
              <a:cs typeface="DM Sans"/>
              <a:sym typeface="DM Sans"/>
            </a:endParaRPr>
          </a:p>
        </p:txBody>
      </p:sp>
      <p:sp>
        <p:nvSpPr>
          <p:cNvPr id="205" name="Google Shape;205;g21ceee4e56c_1_13"/>
          <p:cNvSpPr txBox="1"/>
          <p:nvPr/>
        </p:nvSpPr>
        <p:spPr>
          <a:xfrm>
            <a:off x="1643400" y="1363300"/>
            <a:ext cx="5857200" cy="29985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15000"/>
              </a:lnSpc>
              <a:spcBef>
                <a:spcPts val="1600"/>
              </a:spcBef>
              <a:spcAft>
                <a:spcPts val="0"/>
              </a:spcAft>
              <a:buClr>
                <a:schemeClr val="dk2"/>
              </a:buClr>
              <a:buSzPts val="1400"/>
              <a:buFont typeface="DM Sans"/>
              <a:buChar char="➔"/>
            </a:pPr>
            <a:r>
              <a:rPr b="1" lang="en">
                <a:solidFill>
                  <a:schemeClr val="dk2"/>
                </a:solidFill>
                <a:latin typeface="DM Sans"/>
                <a:ea typeface="DM Sans"/>
                <a:cs typeface="DM Sans"/>
                <a:sym typeface="DM Sans"/>
              </a:rPr>
              <a:t>Identifying challenges </a:t>
            </a:r>
            <a:r>
              <a:rPr lang="en">
                <a:solidFill>
                  <a:schemeClr val="dk2"/>
                </a:solidFill>
                <a:latin typeface="DM Sans"/>
                <a:ea typeface="DM Sans"/>
                <a:cs typeface="DM Sans"/>
                <a:sym typeface="DM Sans"/>
              </a:rPr>
              <a:t>posed by current technologies for a more inclusive interaction with PA digital services on the Web</a:t>
            </a:r>
            <a:endParaRPr>
              <a:solidFill>
                <a:schemeClr val="dk2"/>
              </a:solidFill>
              <a:latin typeface="DM Sans"/>
              <a:ea typeface="DM Sans"/>
              <a:cs typeface="DM Sans"/>
              <a:sym typeface="DM Sans"/>
            </a:endParaRPr>
          </a:p>
          <a:p>
            <a:pPr indent="-317500" lvl="0" marL="457200" marR="0" rtl="0" algn="l">
              <a:lnSpc>
                <a:spcPct val="115000"/>
              </a:lnSpc>
              <a:spcBef>
                <a:spcPts val="1600"/>
              </a:spcBef>
              <a:spcAft>
                <a:spcPts val="0"/>
              </a:spcAft>
              <a:buClr>
                <a:schemeClr val="dk2"/>
              </a:buClr>
              <a:buSzPts val="1400"/>
              <a:buFont typeface="DM Sans"/>
              <a:buChar char="➔"/>
            </a:pPr>
            <a:r>
              <a:rPr lang="en">
                <a:solidFill>
                  <a:schemeClr val="dk2"/>
                </a:solidFill>
                <a:latin typeface="DM Sans"/>
                <a:ea typeface="DM Sans"/>
                <a:cs typeface="DM Sans"/>
                <a:sym typeface="DM Sans"/>
              </a:rPr>
              <a:t>Promoting a </a:t>
            </a:r>
            <a:r>
              <a:rPr b="1" lang="en">
                <a:solidFill>
                  <a:schemeClr val="dk2"/>
                </a:solidFill>
                <a:latin typeface="DM Sans"/>
                <a:ea typeface="DM Sans"/>
                <a:cs typeface="DM Sans"/>
                <a:sym typeface="DM Sans"/>
              </a:rPr>
              <a:t>human-centred proces</a:t>
            </a:r>
            <a:r>
              <a:rPr lang="en">
                <a:solidFill>
                  <a:schemeClr val="dk2"/>
                </a:solidFill>
                <a:latin typeface="DM Sans"/>
                <a:ea typeface="DM Sans"/>
                <a:cs typeface="DM Sans"/>
                <a:sym typeface="DM Sans"/>
              </a:rPr>
              <a:t>s including extended (large-scale) user studies</a:t>
            </a:r>
            <a:r>
              <a:rPr b="1" lang="en">
                <a:solidFill>
                  <a:schemeClr val="dk2"/>
                </a:solidFill>
                <a:latin typeface="DM Sans"/>
                <a:ea typeface="DM Sans"/>
                <a:cs typeface="DM Sans"/>
                <a:sym typeface="DM Sans"/>
              </a:rPr>
              <a:t>.</a:t>
            </a:r>
            <a:endParaRPr b="1">
              <a:solidFill>
                <a:schemeClr val="dk2"/>
              </a:solidFill>
              <a:latin typeface="DM Sans"/>
              <a:ea typeface="DM Sans"/>
              <a:cs typeface="DM Sans"/>
              <a:sym typeface="DM Sans"/>
            </a:endParaRPr>
          </a:p>
          <a:p>
            <a:pPr indent="-317500" lvl="0" marL="457200" marR="0" rtl="0" algn="l">
              <a:lnSpc>
                <a:spcPct val="115000"/>
              </a:lnSpc>
              <a:spcBef>
                <a:spcPts val="1600"/>
              </a:spcBef>
              <a:spcAft>
                <a:spcPts val="0"/>
              </a:spcAft>
              <a:buClr>
                <a:schemeClr val="dk2"/>
              </a:buClr>
              <a:buSzPts val="1400"/>
              <a:buFont typeface="DM Sans"/>
              <a:buChar char="➔"/>
            </a:pPr>
            <a:r>
              <a:rPr lang="en">
                <a:solidFill>
                  <a:schemeClr val="dk2"/>
                </a:solidFill>
                <a:latin typeface="DM Sans"/>
                <a:ea typeface="DM Sans"/>
                <a:cs typeface="DM Sans"/>
                <a:sym typeface="DM Sans"/>
              </a:rPr>
              <a:t>Defining design methodologies to define </a:t>
            </a:r>
            <a:r>
              <a:rPr b="1" lang="en">
                <a:solidFill>
                  <a:schemeClr val="dk2"/>
                </a:solidFill>
                <a:latin typeface="DM Sans"/>
                <a:ea typeface="DM Sans"/>
                <a:cs typeface="DM Sans"/>
                <a:sym typeface="DM Sans"/>
              </a:rPr>
              <a:t>design patterns for conversational user interfaces </a:t>
            </a:r>
            <a:r>
              <a:rPr lang="en">
                <a:solidFill>
                  <a:schemeClr val="dk2"/>
                </a:solidFill>
                <a:latin typeface="DM Sans"/>
                <a:ea typeface="DM Sans"/>
                <a:cs typeface="DM Sans"/>
                <a:sym typeface="DM Sans"/>
              </a:rPr>
              <a:t>for Web browsing of PA applications.</a:t>
            </a:r>
            <a:endParaRPr>
              <a:solidFill>
                <a:schemeClr val="dk2"/>
              </a:solidFill>
              <a:latin typeface="DM Sans"/>
              <a:ea typeface="DM Sans"/>
              <a:cs typeface="DM Sans"/>
              <a:sym typeface="DM Sans"/>
            </a:endParaRPr>
          </a:p>
          <a:p>
            <a:pPr indent="-317500" lvl="0" marL="457200" marR="0" rtl="0" algn="l">
              <a:lnSpc>
                <a:spcPct val="115000"/>
              </a:lnSpc>
              <a:spcBef>
                <a:spcPts val="1600"/>
              </a:spcBef>
              <a:spcAft>
                <a:spcPts val="0"/>
              </a:spcAft>
              <a:buClr>
                <a:schemeClr val="dk2"/>
              </a:buClr>
              <a:buSzPts val="1400"/>
              <a:buFont typeface="DM Sans"/>
              <a:buChar char="➔"/>
            </a:pPr>
            <a:r>
              <a:rPr lang="en">
                <a:solidFill>
                  <a:schemeClr val="dk2"/>
                </a:solidFill>
                <a:latin typeface="DM Sans"/>
                <a:ea typeface="DM Sans"/>
                <a:cs typeface="DM Sans"/>
                <a:sym typeface="DM Sans"/>
              </a:rPr>
              <a:t>Designing technologies for</a:t>
            </a:r>
            <a:r>
              <a:rPr b="1" lang="en">
                <a:solidFill>
                  <a:schemeClr val="dk2"/>
                </a:solidFill>
                <a:latin typeface="DM Sans"/>
                <a:ea typeface="DM Sans"/>
                <a:cs typeface="DM Sans"/>
                <a:sym typeface="DM Sans"/>
              </a:rPr>
              <a:t> integrating Conversational AI in Web platforms</a:t>
            </a:r>
            <a:endParaRPr b="0" i="0" sz="1400" u="none" cap="none" strike="noStrike">
              <a:solidFill>
                <a:schemeClr val="dk2"/>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