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62" r:id="rId4"/>
    <p:sldId id="282" r:id="rId5"/>
    <p:sldId id="265" r:id="rId6"/>
    <p:sldId id="287" r:id="rId7"/>
    <p:sldId id="263" r:id="rId8"/>
    <p:sldId id="291" r:id="rId9"/>
    <p:sldId id="274" r:id="rId10"/>
    <p:sldId id="276" r:id="rId11"/>
    <p:sldId id="292" r:id="rId12"/>
    <p:sldId id="293" r:id="rId13"/>
    <p:sldId id="277" r:id="rId14"/>
    <p:sldId id="290" r:id="rId15"/>
  </p:sldIdLst>
  <p:sldSz cx="12192000" cy="6858000"/>
  <p:notesSz cx="6761163" cy="99425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1F26"/>
    <a:srgbClr val="0E5F8D"/>
    <a:srgbClr val="898989"/>
    <a:srgbClr val="DE4F50"/>
    <a:srgbClr val="DFE7EF"/>
    <a:srgbClr val="141498"/>
    <a:srgbClr val="0070C0"/>
    <a:srgbClr val="AD4844"/>
    <a:srgbClr val="C54F23"/>
    <a:srgbClr val="0093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94699" autoAdjust="0"/>
  </p:normalViewPr>
  <p:slideViewPr>
    <p:cSldViewPr>
      <p:cViewPr varScale="1">
        <p:scale>
          <a:sx n="115" d="100"/>
          <a:sy n="115" d="100"/>
        </p:scale>
        <p:origin x="576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F275FD-E0E4-488E-B281-4FF5D306E632}" type="doc">
      <dgm:prSet loTypeId="urn:microsoft.com/office/officeart/2008/layout/VerticalCurvedList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1F7C7614-D538-4E5E-B570-D686F545C2C2}">
      <dgm:prSet phldrT="[Testo]"/>
      <dgm:spPr/>
      <dgm:t>
        <a:bodyPr/>
        <a:lstStyle/>
        <a:p>
          <a:r>
            <a:rPr lang="it-IT" dirty="0"/>
            <a:t>Data</a:t>
          </a:r>
        </a:p>
      </dgm:t>
    </dgm:pt>
    <dgm:pt modelId="{EF24230A-F13A-4F53-84F2-F4703FCDE78C}" type="parTrans" cxnId="{5D08FD82-D629-4D28-987F-4A84CFE06D96}">
      <dgm:prSet/>
      <dgm:spPr/>
      <dgm:t>
        <a:bodyPr/>
        <a:lstStyle/>
        <a:p>
          <a:endParaRPr lang="it-IT"/>
        </a:p>
      </dgm:t>
    </dgm:pt>
    <dgm:pt modelId="{3EBBB2A1-7B0C-4879-9CE4-8A12F2B1CB32}" type="sibTrans" cxnId="{5D08FD82-D629-4D28-987F-4A84CFE06D96}">
      <dgm:prSet/>
      <dgm:spPr/>
      <dgm:t>
        <a:bodyPr/>
        <a:lstStyle/>
        <a:p>
          <a:endParaRPr lang="it-IT"/>
        </a:p>
      </dgm:t>
    </dgm:pt>
    <dgm:pt modelId="{4A4E4019-9917-42B0-8894-79A9CEF7AB6F}">
      <dgm:prSet phldrT="[Testo]"/>
      <dgm:spPr/>
      <dgm:t>
        <a:bodyPr/>
        <a:lstStyle/>
        <a:p>
          <a:r>
            <a:rPr lang="it-IT" dirty="0" err="1"/>
            <a:t>Losses</a:t>
          </a:r>
          <a:endParaRPr lang="it-IT" dirty="0"/>
        </a:p>
      </dgm:t>
    </dgm:pt>
    <dgm:pt modelId="{AE0E7F87-FA21-4D22-8837-94D4D49AF213}" type="parTrans" cxnId="{B419F1FF-49EC-4085-858E-86D5A5BAC738}">
      <dgm:prSet/>
      <dgm:spPr/>
      <dgm:t>
        <a:bodyPr/>
        <a:lstStyle/>
        <a:p>
          <a:endParaRPr lang="it-IT"/>
        </a:p>
      </dgm:t>
    </dgm:pt>
    <dgm:pt modelId="{4DD3F003-D4EF-471A-83D7-D3F016243B1B}" type="sibTrans" cxnId="{B419F1FF-49EC-4085-858E-86D5A5BAC738}">
      <dgm:prSet/>
      <dgm:spPr/>
      <dgm:t>
        <a:bodyPr/>
        <a:lstStyle/>
        <a:p>
          <a:endParaRPr lang="it-IT"/>
        </a:p>
      </dgm:t>
    </dgm:pt>
    <dgm:pt modelId="{810C80EF-A8FB-4DA3-979E-303377163B1A}">
      <dgm:prSet phldrT="[Testo]"/>
      <dgm:spPr/>
      <dgm:t>
        <a:bodyPr/>
        <a:lstStyle/>
        <a:p>
          <a:r>
            <a:rPr lang="it-IT" dirty="0" err="1"/>
            <a:t>Metrics</a:t>
          </a:r>
          <a:endParaRPr lang="it-IT" dirty="0"/>
        </a:p>
      </dgm:t>
    </dgm:pt>
    <dgm:pt modelId="{C557816F-0710-41E1-9A40-4FE29165BFB3}" type="parTrans" cxnId="{B32EF893-AFAC-49A0-93A3-5628E0EAE7D3}">
      <dgm:prSet/>
      <dgm:spPr/>
      <dgm:t>
        <a:bodyPr/>
        <a:lstStyle/>
        <a:p>
          <a:endParaRPr lang="it-IT"/>
        </a:p>
      </dgm:t>
    </dgm:pt>
    <dgm:pt modelId="{98505FE9-58C4-4279-A403-7BB44C1E5777}" type="sibTrans" cxnId="{B32EF893-AFAC-49A0-93A3-5628E0EAE7D3}">
      <dgm:prSet/>
      <dgm:spPr/>
      <dgm:t>
        <a:bodyPr/>
        <a:lstStyle/>
        <a:p>
          <a:endParaRPr lang="it-IT"/>
        </a:p>
      </dgm:t>
    </dgm:pt>
    <dgm:pt modelId="{75FB9D7C-F3D5-4949-AFE4-4BD469170C38}">
      <dgm:prSet phldrT="[Testo]"/>
      <dgm:spPr/>
      <dgm:t>
        <a:bodyPr/>
        <a:lstStyle/>
        <a:p>
          <a:r>
            <a:rPr lang="it-IT" dirty="0"/>
            <a:t>Models</a:t>
          </a:r>
        </a:p>
      </dgm:t>
    </dgm:pt>
    <dgm:pt modelId="{C579FAAC-B832-4E42-9C02-DBC6D25F9D54}" type="parTrans" cxnId="{286851ED-AED5-4FDC-B12E-2EDAF1FEA14B}">
      <dgm:prSet/>
      <dgm:spPr/>
      <dgm:t>
        <a:bodyPr/>
        <a:lstStyle/>
        <a:p>
          <a:endParaRPr lang="it-IT"/>
        </a:p>
      </dgm:t>
    </dgm:pt>
    <dgm:pt modelId="{1717F147-127F-4F84-8B50-3331298A790B}" type="sibTrans" cxnId="{286851ED-AED5-4FDC-B12E-2EDAF1FEA14B}">
      <dgm:prSet/>
      <dgm:spPr/>
      <dgm:t>
        <a:bodyPr/>
        <a:lstStyle/>
        <a:p>
          <a:endParaRPr lang="it-IT"/>
        </a:p>
      </dgm:t>
    </dgm:pt>
    <dgm:pt modelId="{5D573C01-E61C-445C-88E6-B8CC02F544DF}">
      <dgm:prSet phldrT="[Testo]"/>
      <dgm:spPr/>
      <dgm:t>
        <a:bodyPr/>
        <a:lstStyle/>
        <a:p>
          <a:r>
            <a:rPr lang="it-IT" dirty="0"/>
            <a:t>Management</a:t>
          </a:r>
        </a:p>
      </dgm:t>
    </dgm:pt>
    <dgm:pt modelId="{BCB5CF5F-99C6-4BC7-8951-CEF8D8006C7E}" type="parTrans" cxnId="{BACF60F6-9CDD-4631-86E1-6B8F7588BFD2}">
      <dgm:prSet/>
      <dgm:spPr/>
      <dgm:t>
        <a:bodyPr/>
        <a:lstStyle/>
        <a:p>
          <a:endParaRPr lang="it-IT"/>
        </a:p>
      </dgm:t>
    </dgm:pt>
    <dgm:pt modelId="{A2C5C4A1-E4FB-479D-B257-4DF84372CFB1}" type="sibTrans" cxnId="{BACF60F6-9CDD-4631-86E1-6B8F7588BFD2}">
      <dgm:prSet/>
      <dgm:spPr/>
      <dgm:t>
        <a:bodyPr/>
        <a:lstStyle/>
        <a:p>
          <a:endParaRPr lang="it-IT"/>
        </a:p>
      </dgm:t>
    </dgm:pt>
    <dgm:pt modelId="{62724A5E-1F99-4978-8C28-9EBF86B22AA4}">
      <dgm:prSet phldrT="[Testo]"/>
      <dgm:spPr/>
      <dgm:t>
        <a:bodyPr/>
        <a:lstStyle/>
        <a:p>
          <a:r>
            <a:rPr lang="it-IT" dirty="0"/>
            <a:t>Analysis</a:t>
          </a:r>
        </a:p>
      </dgm:t>
    </dgm:pt>
    <dgm:pt modelId="{C0FBA3D6-265F-4BA5-B2AE-567969F2B6D0}" type="parTrans" cxnId="{DABCEC59-D3D5-49B8-882F-6C752273DD0D}">
      <dgm:prSet/>
      <dgm:spPr/>
      <dgm:t>
        <a:bodyPr/>
        <a:lstStyle/>
        <a:p>
          <a:endParaRPr lang="it-IT"/>
        </a:p>
      </dgm:t>
    </dgm:pt>
    <dgm:pt modelId="{4DDE4FEC-8FBB-4247-ACAB-E075398549DF}" type="sibTrans" cxnId="{DABCEC59-D3D5-49B8-882F-6C752273DD0D}">
      <dgm:prSet/>
      <dgm:spPr/>
      <dgm:t>
        <a:bodyPr/>
        <a:lstStyle/>
        <a:p>
          <a:endParaRPr lang="it-IT"/>
        </a:p>
      </dgm:t>
    </dgm:pt>
    <dgm:pt modelId="{395D98E1-1EF3-4D80-9AD1-70548CFB9203}" type="pres">
      <dgm:prSet presAssocID="{BFF275FD-E0E4-488E-B281-4FF5D306E632}" presName="Name0" presStyleCnt="0">
        <dgm:presLayoutVars>
          <dgm:chMax val="7"/>
          <dgm:chPref val="7"/>
          <dgm:dir/>
        </dgm:presLayoutVars>
      </dgm:prSet>
      <dgm:spPr/>
    </dgm:pt>
    <dgm:pt modelId="{F890B06C-3A69-4049-B5D2-D4106A09A066}" type="pres">
      <dgm:prSet presAssocID="{BFF275FD-E0E4-488E-B281-4FF5D306E632}" presName="Name1" presStyleCnt="0"/>
      <dgm:spPr/>
    </dgm:pt>
    <dgm:pt modelId="{8A96B92A-6C02-4D52-BDFD-96092A6700D1}" type="pres">
      <dgm:prSet presAssocID="{BFF275FD-E0E4-488E-B281-4FF5D306E632}" presName="cycle" presStyleCnt="0"/>
      <dgm:spPr/>
    </dgm:pt>
    <dgm:pt modelId="{B5E5F76E-77A3-499E-A49B-A9DB4130D370}" type="pres">
      <dgm:prSet presAssocID="{BFF275FD-E0E4-488E-B281-4FF5D306E632}" presName="srcNode" presStyleLbl="node1" presStyleIdx="0" presStyleCnt="6"/>
      <dgm:spPr/>
    </dgm:pt>
    <dgm:pt modelId="{46A5EB0C-2283-4A96-AD23-49D5E2FB99BB}" type="pres">
      <dgm:prSet presAssocID="{BFF275FD-E0E4-488E-B281-4FF5D306E632}" presName="conn" presStyleLbl="parChTrans1D2" presStyleIdx="0" presStyleCnt="1"/>
      <dgm:spPr/>
    </dgm:pt>
    <dgm:pt modelId="{9F80BED9-23CE-4E0F-A901-EA7079854C93}" type="pres">
      <dgm:prSet presAssocID="{BFF275FD-E0E4-488E-B281-4FF5D306E632}" presName="extraNode" presStyleLbl="node1" presStyleIdx="0" presStyleCnt="6"/>
      <dgm:spPr/>
    </dgm:pt>
    <dgm:pt modelId="{A58E7B6B-E7AE-4D88-A21C-049DC74F5522}" type="pres">
      <dgm:prSet presAssocID="{BFF275FD-E0E4-488E-B281-4FF5D306E632}" presName="dstNode" presStyleLbl="node1" presStyleIdx="0" presStyleCnt="6"/>
      <dgm:spPr/>
    </dgm:pt>
    <dgm:pt modelId="{1FC365E8-2B11-40D5-BE92-54C1FADA43B4}" type="pres">
      <dgm:prSet presAssocID="{1F7C7614-D538-4E5E-B570-D686F545C2C2}" presName="text_1" presStyleLbl="node1" presStyleIdx="0" presStyleCnt="6">
        <dgm:presLayoutVars>
          <dgm:bulletEnabled val="1"/>
        </dgm:presLayoutVars>
      </dgm:prSet>
      <dgm:spPr/>
    </dgm:pt>
    <dgm:pt modelId="{087F368D-054C-4CEB-A61B-158D4977E059}" type="pres">
      <dgm:prSet presAssocID="{1F7C7614-D538-4E5E-B570-D686F545C2C2}" presName="accent_1" presStyleCnt="0"/>
      <dgm:spPr/>
    </dgm:pt>
    <dgm:pt modelId="{BCC8FF8C-CF92-46FC-95E1-0725CA54786D}" type="pres">
      <dgm:prSet presAssocID="{1F7C7614-D538-4E5E-B570-D686F545C2C2}" presName="accentRepeatNode" presStyleLbl="solidFgAcc1" presStyleIdx="0" presStyleCnt="6"/>
      <dgm:spPr/>
    </dgm:pt>
    <dgm:pt modelId="{59E21BAD-9BE4-466C-9A16-9CFDFD052F38}" type="pres">
      <dgm:prSet presAssocID="{75FB9D7C-F3D5-4949-AFE4-4BD469170C38}" presName="text_2" presStyleLbl="node1" presStyleIdx="1" presStyleCnt="6">
        <dgm:presLayoutVars>
          <dgm:bulletEnabled val="1"/>
        </dgm:presLayoutVars>
      </dgm:prSet>
      <dgm:spPr/>
    </dgm:pt>
    <dgm:pt modelId="{5F5A8D46-9E6F-44EF-A894-EBB8EA77C789}" type="pres">
      <dgm:prSet presAssocID="{75FB9D7C-F3D5-4949-AFE4-4BD469170C38}" presName="accent_2" presStyleCnt="0"/>
      <dgm:spPr/>
    </dgm:pt>
    <dgm:pt modelId="{CC0A6213-E2BF-4AF3-A19D-8569F63F12C5}" type="pres">
      <dgm:prSet presAssocID="{75FB9D7C-F3D5-4949-AFE4-4BD469170C38}" presName="accentRepeatNode" presStyleLbl="solidFgAcc1" presStyleIdx="1" presStyleCnt="6"/>
      <dgm:spPr/>
    </dgm:pt>
    <dgm:pt modelId="{B0E48E5A-9CAC-4161-BA49-852463CBCB0D}" type="pres">
      <dgm:prSet presAssocID="{4A4E4019-9917-42B0-8894-79A9CEF7AB6F}" presName="text_3" presStyleLbl="node1" presStyleIdx="2" presStyleCnt="6">
        <dgm:presLayoutVars>
          <dgm:bulletEnabled val="1"/>
        </dgm:presLayoutVars>
      </dgm:prSet>
      <dgm:spPr/>
    </dgm:pt>
    <dgm:pt modelId="{3AB9C07D-2859-45C7-8902-91835B3DF1FF}" type="pres">
      <dgm:prSet presAssocID="{4A4E4019-9917-42B0-8894-79A9CEF7AB6F}" presName="accent_3" presStyleCnt="0"/>
      <dgm:spPr/>
    </dgm:pt>
    <dgm:pt modelId="{955AE6C9-3413-447D-B4B9-E0E8A6823561}" type="pres">
      <dgm:prSet presAssocID="{4A4E4019-9917-42B0-8894-79A9CEF7AB6F}" presName="accentRepeatNode" presStyleLbl="solidFgAcc1" presStyleIdx="2" presStyleCnt="6"/>
      <dgm:spPr/>
    </dgm:pt>
    <dgm:pt modelId="{A07EB36E-2D93-4255-91A0-992AE572C253}" type="pres">
      <dgm:prSet presAssocID="{810C80EF-A8FB-4DA3-979E-303377163B1A}" presName="text_4" presStyleLbl="node1" presStyleIdx="3" presStyleCnt="6">
        <dgm:presLayoutVars>
          <dgm:bulletEnabled val="1"/>
        </dgm:presLayoutVars>
      </dgm:prSet>
      <dgm:spPr/>
    </dgm:pt>
    <dgm:pt modelId="{AE7FCFFF-869B-40E9-82C5-6E6A10351842}" type="pres">
      <dgm:prSet presAssocID="{810C80EF-A8FB-4DA3-979E-303377163B1A}" presName="accent_4" presStyleCnt="0"/>
      <dgm:spPr/>
    </dgm:pt>
    <dgm:pt modelId="{8B181398-6BCE-4CAE-8BB7-B879452B2C7E}" type="pres">
      <dgm:prSet presAssocID="{810C80EF-A8FB-4DA3-979E-303377163B1A}" presName="accentRepeatNode" presStyleLbl="solidFgAcc1" presStyleIdx="3" presStyleCnt="6"/>
      <dgm:spPr/>
    </dgm:pt>
    <dgm:pt modelId="{D2AA3D68-618D-4DD9-8750-B5464DFF6D1C}" type="pres">
      <dgm:prSet presAssocID="{5D573C01-E61C-445C-88E6-B8CC02F544DF}" presName="text_5" presStyleLbl="node1" presStyleIdx="4" presStyleCnt="6">
        <dgm:presLayoutVars>
          <dgm:bulletEnabled val="1"/>
        </dgm:presLayoutVars>
      </dgm:prSet>
      <dgm:spPr/>
    </dgm:pt>
    <dgm:pt modelId="{AD3BA801-7A51-4310-9CFE-ECF1D638AE64}" type="pres">
      <dgm:prSet presAssocID="{5D573C01-E61C-445C-88E6-B8CC02F544DF}" presName="accent_5" presStyleCnt="0"/>
      <dgm:spPr/>
    </dgm:pt>
    <dgm:pt modelId="{2231CFD0-9338-4770-9BFB-1034CCA92FAB}" type="pres">
      <dgm:prSet presAssocID="{5D573C01-E61C-445C-88E6-B8CC02F544DF}" presName="accentRepeatNode" presStyleLbl="solidFgAcc1" presStyleIdx="4" presStyleCnt="6"/>
      <dgm:spPr/>
    </dgm:pt>
    <dgm:pt modelId="{673439D0-EA9B-41FE-9133-03FB9228670B}" type="pres">
      <dgm:prSet presAssocID="{62724A5E-1F99-4978-8C28-9EBF86B22AA4}" presName="text_6" presStyleLbl="node1" presStyleIdx="5" presStyleCnt="6">
        <dgm:presLayoutVars>
          <dgm:bulletEnabled val="1"/>
        </dgm:presLayoutVars>
      </dgm:prSet>
      <dgm:spPr/>
    </dgm:pt>
    <dgm:pt modelId="{D76F8D6C-CAEB-447B-BB7D-03DCB8CD739A}" type="pres">
      <dgm:prSet presAssocID="{62724A5E-1F99-4978-8C28-9EBF86B22AA4}" presName="accent_6" presStyleCnt="0"/>
      <dgm:spPr/>
    </dgm:pt>
    <dgm:pt modelId="{2B30990E-4AE3-4FB0-8EE7-CA17C1AC346B}" type="pres">
      <dgm:prSet presAssocID="{62724A5E-1F99-4978-8C28-9EBF86B22AA4}" presName="accentRepeatNode" presStyleLbl="solidFgAcc1" presStyleIdx="5" presStyleCnt="6"/>
      <dgm:spPr/>
    </dgm:pt>
  </dgm:ptLst>
  <dgm:cxnLst>
    <dgm:cxn modelId="{75DFA820-0FD3-6B4D-ABA1-1799E515115A}" type="presOf" srcId="{5D573C01-E61C-445C-88E6-B8CC02F544DF}" destId="{D2AA3D68-618D-4DD9-8750-B5464DFF6D1C}" srcOrd="0" destOrd="0" presId="urn:microsoft.com/office/officeart/2008/layout/VerticalCurvedList"/>
    <dgm:cxn modelId="{00357D2A-978F-B84C-B129-706BB38FB1B3}" type="presOf" srcId="{BFF275FD-E0E4-488E-B281-4FF5D306E632}" destId="{395D98E1-1EF3-4D80-9AD1-70548CFB9203}" srcOrd="0" destOrd="0" presId="urn:microsoft.com/office/officeart/2008/layout/VerticalCurvedList"/>
    <dgm:cxn modelId="{2768B238-559C-2D4A-B3BA-F92790A658F4}" type="presOf" srcId="{3EBBB2A1-7B0C-4879-9CE4-8A12F2B1CB32}" destId="{46A5EB0C-2283-4A96-AD23-49D5E2FB99BB}" srcOrd="0" destOrd="0" presId="urn:microsoft.com/office/officeart/2008/layout/VerticalCurvedList"/>
    <dgm:cxn modelId="{FEA36243-FB38-D348-9217-D36B484C6BBA}" type="presOf" srcId="{62724A5E-1F99-4978-8C28-9EBF86B22AA4}" destId="{673439D0-EA9B-41FE-9133-03FB9228670B}" srcOrd="0" destOrd="0" presId="urn:microsoft.com/office/officeart/2008/layout/VerticalCurvedList"/>
    <dgm:cxn modelId="{DABCEC59-D3D5-49B8-882F-6C752273DD0D}" srcId="{BFF275FD-E0E4-488E-B281-4FF5D306E632}" destId="{62724A5E-1F99-4978-8C28-9EBF86B22AA4}" srcOrd="5" destOrd="0" parTransId="{C0FBA3D6-265F-4BA5-B2AE-567969F2B6D0}" sibTransId="{4DDE4FEC-8FBB-4247-ACAB-E075398549DF}"/>
    <dgm:cxn modelId="{5D08FD82-D629-4D28-987F-4A84CFE06D96}" srcId="{BFF275FD-E0E4-488E-B281-4FF5D306E632}" destId="{1F7C7614-D538-4E5E-B570-D686F545C2C2}" srcOrd="0" destOrd="0" parTransId="{EF24230A-F13A-4F53-84F2-F4703FCDE78C}" sibTransId="{3EBBB2A1-7B0C-4879-9CE4-8A12F2B1CB32}"/>
    <dgm:cxn modelId="{B32EF893-AFAC-49A0-93A3-5628E0EAE7D3}" srcId="{BFF275FD-E0E4-488E-B281-4FF5D306E632}" destId="{810C80EF-A8FB-4DA3-979E-303377163B1A}" srcOrd="3" destOrd="0" parTransId="{C557816F-0710-41E1-9A40-4FE29165BFB3}" sibTransId="{98505FE9-58C4-4279-A403-7BB44C1E5777}"/>
    <dgm:cxn modelId="{FBEFA4BE-351B-674C-A9B9-68CAF312B6A2}" type="presOf" srcId="{1F7C7614-D538-4E5E-B570-D686F545C2C2}" destId="{1FC365E8-2B11-40D5-BE92-54C1FADA43B4}" srcOrd="0" destOrd="0" presId="urn:microsoft.com/office/officeart/2008/layout/VerticalCurvedList"/>
    <dgm:cxn modelId="{485BEECD-C07B-D640-BBAD-034ACDA31217}" type="presOf" srcId="{4A4E4019-9917-42B0-8894-79A9CEF7AB6F}" destId="{B0E48E5A-9CAC-4161-BA49-852463CBCB0D}" srcOrd="0" destOrd="0" presId="urn:microsoft.com/office/officeart/2008/layout/VerticalCurvedList"/>
    <dgm:cxn modelId="{F13CD8D6-BF5D-674A-A55E-3511FD7913EF}" type="presOf" srcId="{810C80EF-A8FB-4DA3-979E-303377163B1A}" destId="{A07EB36E-2D93-4255-91A0-992AE572C253}" srcOrd="0" destOrd="0" presId="urn:microsoft.com/office/officeart/2008/layout/VerticalCurvedList"/>
    <dgm:cxn modelId="{286851ED-AED5-4FDC-B12E-2EDAF1FEA14B}" srcId="{BFF275FD-E0E4-488E-B281-4FF5D306E632}" destId="{75FB9D7C-F3D5-4949-AFE4-4BD469170C38}" srcOrd="1" destOrd="0" parTransId="{C579FAAC-B832-4E42-9C02-DBC6D25F9D54}" sibTransId="{1717F147-127F-4F84-8B50-3331298A790B}"/>
    <dgm:cxn modelId="{643F38F1-8A19-7A46-A0B7-AE30C47AD968}" type="presOf" srcId="{75FB9D7C-F3D5-4949-AFE4-4BD469170C38}" destId="{59E21BAD-9BE4-466C-9A16-9CFDFD052F38}" srcOrd="0" destOrd="0" presId="urn:microsoft.com/office/officeart/2008/layout/VerticalCurvedList"/>
    <dgm:cxn modelId="{BACF60F6-9CDD-4631-86E1-6B8F7588BFD2}" srcId="{BFF275FD-E0E4-488E-B281-4FF5D306E632}" destId="{5D573C01-E61C-445C-88E6-B8CC02F544DF}" srcOrd="4" destOrd="0" parTransId="{BCB5CF5F-99C6-4BC7-8951-CEF8D8006C7E}" sibTransId="{A2C5C4A1-E4FB-479D-B257-4DF84372CFB1}"/>
    <dgm:cxn modelId="{B419F1FF-49EC-4085-858E-86D5A5BAC738}" srcId="{BFF275FD-E0E4-488E-B281-4FF5D306E632}" destId="{4A4E4019-9917-42B0-8894-79A9CEF7AB6F}" srcOrd="2" destOrd="0" parTransId="{AE0E7F87-FA21-4D22-8837-94D4D49AF213}" sibTransId="{4DD3F003-D4EF-471A-83D7-D3F016243B1B}"/>
    <dgm:cxn modelId="{EBDCBB44-BCDA-4944-AB5F-183AB8FEA543}" type="presParOf" srcId="{395D98E1-1EF3-4D80-9AD1-70548CFB9203}" destId="{F890B06C-3A69-4049-B5D2-D4106A09A066}" srcOrd="0" destOrd="0" presId="urn:microsoft.com/office/officeart/2008/layout/VerticalCurvedList"/>
    <dgm:cxn modelId="{28BD0880-C320-4E42-BC7A-D3A3CE927CB3}" type="presParOf" srcId="{F890B06C-3A69-4049-B5D2-D4106A09A066}" destId="{8A96B92A-6C02-4D52-BDFD-96092A6700D1}" srcOrd="0" destOrd="0" presId="urn:microsoft.com/office/officeart/2008/layout/VerticalCurvedList"/>
    <dgm:cxn modelId="{5DD2C6C9-A299-0D4C-802B-74058A537CB7}" type="presParOf" srcId="{8A96B92A-6C02-4D52-BDFD-96092A6700D1}" destId="{B5E5F76E-77A3-499E-A49B-A9DB4130D370}" srcOrd="0" destOrd="0" presId="urn:microsoft.com/office/officeart/2008/layout/VerticalCurvedList"/>
    <dgm:cxn modelId="{8CEBE9C4-192E-9146-BBC7-426DE065B042}" type="presParOf" srcId="{8A96B92A-6C02-4D52-BDFD-96092A6700D1}" destId="{46A5EB0C-2283-4A96-AD23-49D5E2FB99BB}" srcOrd="1" destOrd="0" presId="urn:microsoft.com/office/officeart/2008/layout/VerticalCurvedList"/>
    <dgm:cxn modelId="{C3687029-B826-FB49-A7B1-DBE1C63ADA86}" type="presParOf" srcId="{8A96B92A-6C02-4D52-BDFD-96092A6700D1}" destId="{9F80BED9-23CE-4E0F-A901-EA7079854C93}" srcOrd="2" destOrd="0" presId="urn:microsoft.com/office/officeart/2008/layout/VerticalCurvedList"/>
    <dgm:cxn modelId="{0641885D-3D10-1A4B-BB8D-F9AFF3A13978}" type="presParOf" srcId="{8A96B92A-6C02-4D52-BDFD-96092A6700D1}" destId="{A58E7B6B-E7AE-4D88-A21C-049DC74F5522}" srcOrd="3" destOrd="0" presId="urn:microsoft.com/office/officeart/2008/layout/VerticalCurvedList"/>
    <dgm:cxn modelId="{5E1BF348-14B0-A44F-8D09-6706F18D60AB}" type="presParOf" srcId="{F890B06C-3A69-4049-B5D2-D4106A09A066}" destId="{1FC365E8-2B11-40D5-BE92-54C1FADA43B4}" srcOrd="1" destOrd="0" presId="urn:microsoft.com/office/officeart/2008/layout/VerticalCurvedList"/>
    <dgm:cxn modelId="{8882CB4C-A58F-8A48-B9A6-EDC2F909DAD9}" type="presParOf" srcId="{F890B06C-3A69-4049-B5D2-D4106A09A066}" destId="{087F368D-054C-4CEB-A61B-158D4977E059}" srcOrd="2" destOrd="0" presId="urn:microsoft.com/office/officeart/2008/layout/VerticalCurvedList"/>
    <dgm:cxn modelId="{703866EC-BB59-E549-B7AA-CED3E1FB87A2}" type="presParOf" srcId="{087F368D-054C-4CEB-A61B-158D4977E059}" destId="{BCC8FF8C-CF92-46FC-95E1-0725CA54786D}" srcOrd="0" destOrd="0" presId="urn:microsoft.com/office/officeart/2008/layout/VerticalCurvedList"/>
    <dgm:cxn modelId="{5AB45D2B-EDB4-9542-88D2-9968769A7930}" type="presParOf" srcId="{F890B06C-3A69-4049-B5D2-D4106A09A066}" destId="{59E21BAD-9BE4-466C-9A16-9CFDFD052F38}" srcOrd="3" destOrd="0" presId="urn:microsoft.com/office/officeart/2008/layout/VerticalCurvedList"/>
    <dgm:cxn modelId="{6089551A-48D3-5942-A3CF-D290620F6D68}" type="presParOf" srcId="{F890B06C-3A69-4049-B5D2-D4106A09A066}" destId="{5F5A8D46-9E6F-44EF-A894-EBB8EA77C789}" srcOrd="4" destOrd="0" presId="urn:microsoft.com/office/officeart/2008/layout/VerticalCurvedList"/>
    <dgm:cxn modelId="{5AC62209-5A38-DF44-B7D3-A2BFE3233574}" type="presParOf" srcId="{5F5A8D46-9E6F-44EF-A894-EBB8EA77C789}" destId="{CC0A6213-E2BF-4AF3-A19D-8569F63F12C5}" srcOrd="0" destOrd="0" presId="urn:microsoft.com/office/officeart/2008/layout/VerticalCurvedList"/>
    <dgm:cxn modelId="{11C94015-A554-2A47-8186-E985FA2DC7E8}" type="presParOf" srcId="{F890B06C-3A69-4049-B5D2-D4106A09A066}" destId="{B0E48E5A-9CAC-4161-BA49-852463CBCB0D}" srcOrd="5" destOrd="0" presId="urn:microsoft.com/office/officeart/2008/layout/VerticalCurvedList"/>
    <dgm:cxn modelId="{1B3E616A-38E5-7147-AC42-CC5351D9F0F6}" type="presParOf" srcId="{F890B06C-3A69-4049-B5D2-D4106A09A066}" destId="{3AB9C07D-2859-45C7-8902-91835B3DF1FF}" srcOrd="6" destOrd="0" presId="urn:microsoft.com/office/officeart/2008/layout/VerticalCurvedList"/>
    <dgm:cxn modelId="{CB29B7B0-26D5-8A4B-B023-3EE5E1AA78FD}" type="presParOf" srcId="{3AB9C07D-2859-45C7-8902-91835B3DF1FF}" destId="{955AE6C9-3413-447D-B4B9-E0E8A6823561}" srcOrd="0" destOrd="0" presId="urn:microsoft.com/office/officeart/2008/layout/VerticalCurvedList"/>
    <dgm:cxn modelId="{F5B12132-E4B8-FD44-9CDD-0D6E8E4E937C}" type="presParOf" srcId="{F890B06C-3A69-4049-B5D2-D4106A09A066}" destId="{A07EB36E-2D93-4255-91A0-992AE572C253}" srcOrd="7" destOrd="0" presId="urn:microsoft.com/office/officeart/2008/layout/VerticalCurvedList"/>
    <dgm:cxn modelId="{B5F4CBB6-7161-E74B-9606-FC4F98724605}" type="presParOf" srcId="{F890B06C-3A69-4049-B5D2-D4106A09A066}" destId="{AE7FCFFF-869B-40E9-82C5-6E6A10351842}" srcOrd="8" destOrd="0" presId="urn:microsoft.com/office/officeart/2008/layout/VerticalCurvedList"/>
    <dgm:cxn modelId="{C2153D01-BC31-A04D-A260-180A0B7A41BF}" type="presParOf" srcId="{AE7FCFFF-869B-40E9-82C5-6E6A10351842}" destId="{8B181398-6BCE-4CAE-8BB7-B879452B2C7E}" srcOrd="0" destOrd="0" presId="urn:microsoft.com/office/officeart/2008/layout/VerticalCurvedList"/>
    <dgm:cxn modelId="{B21D673A-1F93-404F-A1A7-9783D0FAE16B}" type="presParOf" srcId="{F890B06C-3A69-4049-B5D2-D4106A09A066}" destId="{D2AA3D68-618D-4DD9-8750-B5464DFF6D1C}" srcOrd="9" destOrd="0" presId="urn:microsoft.com/office/officeart/2008/layout/VerticalCurvedList"/>
    <dgm:cxn modelId="{E4F4D329-AF7E-F74D-ABC5-E7ACB59D7181}" type="presParOf" srcId="{F890B06C-3A69-4049-B5D2-D4106A09A066}" destId="{AD3BA801-7A51-4310-9CFE-ECF1D638AE64}" srcOrd="10" destOrd="0" presId="urn:microsoft.com/office/officeart/2008/layout/VerticalCurvedList"/>
    <dgm:cxn modelId="{9334B4C3-F738-F642-8780-4B9084202412}" type="presParOf" srcId="{AD3BA801-7A51-4310-9CFE-ECF1D638AE64}" destId="{2231CFD0-9338-4770-9BFB-1034CCA92FAB}" srcOrd="0" destOrd="0" presId="urn:microsoft.com/office/officeart/2008/layout/VerticalCurvedList"/>
    <dgm:cxn modelId="{EDAB5764-44DC-3B4E-9332-8295346A34F0}" type="presParOf" srcId="{F890B06C-3A69-4049-B5D2-D4106A09A066}" destId="{673439D0-EA9B-41FE-9133-03FB9228670B}" srcOrd="11" destOrd="0" presId="urn:microsoft.com/office/officeart/2008/layout/VerticalCurvedList"/>
    <dgm:cxn modelId="{3335B08F-521D-7C47-8970-E16F2111F943}" type="presParOf" srcId="{F890B06C-3A69-4049-B5D2-D4106A09A066}" destId="{D76F8D6C-CAEB-447B-BB7D-03DCB8CD739A}" srcOrd="12" destOrd="0" presId="urn:microsoft.com/office/officeart/2008/layout/VerticalCurvedList"/>
    <dgm:cxn modelId="{A6D150C3-EB5D-634E-AE9A-1032AF9FE611}" type="presParOf" srcId="{D76F8D6C-CAEB-447B-BB7D-03DCB8CD739A}" destId="{2B30990E-4AE3-4FB0-8EE7-CA17C1AC346B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A5EB0C-2283-4A96-AD23-49D5E2FB99BB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C365E8-2B11-40D5-BE92-54C1FADA43B4}">
      <dsp:nvSpPr>
        <dsp:cNvPr id="0" name=""/>
        <dsp:cNvSpPr/>
      </dsp:nvSpPr>
      <dsp:spPr>
        <a:xfrm>
          <a:off x="434398" y="285347"/>
          <a:ext cx="4400744" cy="57047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 dirty="0"/>
            <a:t>Data</a:t>
          </a:r>
        </a:p>
      </dsp:txBody>
      <dsp:txXfrm>
        <a:off x="434398" y="285347"/>
        <a:ext cx="4400744" cy="570477"/>
      </dsp:txXfrm>
    </dsp:sp>
    <dsp:sp modelId="{BCC8FF8C-CF92-46FC-95E1-0725CA54786D}">
      <dsp:nvSpPr>
        <dsp:cNvPr id="0" name=""/>
        <dsp:cNvSpPr/>
      </dsp:nvSpPr>
      <dsp:spPr>
        <a:xfrm>
          <a:off x="77849" y="214037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9E21BAD-9BE4-466C-9A16-9CFDFD052F38}">
      <dsp:nvSpPr>
        <dsp:cNvPr id="0" name=""/>
        <dsp:cNvSpPr/>
      </dsp:nvSpPr>
      <dsp:spPr>
        <a:xfrm>
          <a:off x="903654" y="1140954"/>
          <a:ext cx="3931488" cy="570477"/>
        </a:xfrm>
        <a:prstGeom prst="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 dirty="0"/>
            <a:t>Models</a:t>
          </a:r>
        </a:p>
      </dsp:txBody>
      <dsp:txXfrm>
        <a:off x="903654" y="1140954"/>
        <a:ext cx="3931488" cy="570477"/>
      </dsp:txXfrm>
    </dsp:sp>
    <dsp:sp modelId="{CC0A6213-E2BF-4AF3-A19D-8569F63F12C5}">
      <dsp:nvSpPr>
        <dsp:cNvPr id="0" name=""/>
        <dsp:cNvSpPr/>
      </dsp:nvSpPr>
      <dsp:spPr>
        <a:xfrm>
          <a:off x="547106" y="1069644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986775"/>
              <a:satOff val="7962"/>
              <a:lumOff val="172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E48E5A-9CAC-4161-BA49-852463CBCB0D}">
      <dsp:nvSpPr>
        <dsp:cNvPr id="0" name=""/>
        <dsp:cNvSpPr/>
      </dsp:nvSpPr>
      <dsp:spPr>
        <a:xfrm>
          <a:off x="1118233" y="1996562"/>
          <a:ext cx="3716908" cy="570477"/>
        </a:xfrm>
        <a:prstGeom prst="rec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 dirty="0" err="1"/>
            <a:t>Losses</a:t>
          </a:r>
          <a:endParaRPr lang="it-IT" sz="2900" kern="1200" dirty="0"/>
        </a:p>
      </dsp:txBody>
      <dsp:txXfrm>
        <a:off x="1118233" y="1996562"/>
        <a:ext cx="3716908" cy="570477"/>
      </dsp:txXfrm>
    </dsp:sp>
    <dsp:sp modelId="{955AE6C9-3413-447D-B4B9-E0E8A6823561}">
      <dsp:nvSpPr>
        <dsp:cNvPr id="0" name=""/>
        <dsp:cNvSpPr/>
      </dsp:nvSpPr>
      <dsp:spPr>
        <a:xfrm>
          <a:off x="761685" y="1925252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7EB36E-2D93-4255-91A0-992AE572C253}">
      <dsp:nvSpPr>
        <dsp:cNvPr id="0" name=""/>
        <dsp:cNvSpPr/>
      </dsp:nvSpPr>
      <dsp:spPr>
        <a:xfrm>
          <a:off x="1118233" y="2851627"/>
          <a:ext cx="3716908" cy="570477"/>
        </a:xfrm>
        <a:prstGeom prst="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 dirty="0" err="1"/>
            <a:t>Metrics</a:t>
          </a:r>
          <a:endParaRPr lang="it-IT" sz="2900" kern="1200" dirty="0"/>
        </a:p>
      </dsp:txBody>
      <dsp:txXfrm>
        <a:off x="1118233" y="2851627"/>
        <a:ext cx="3716908" cy="570477"/>
      </dsp:txXfrm>
    </dsp:sp>
    <dsp:sp modelId="{8B181398-6BCE-4CAE-8BB7-B879452B2C7E}">
      <dsp:nvSpPr>
        <dsp:cNvPr id="0" name=""/>
        <dsp:cNvSpPr/>
      </dsp:nvSpPr>
      <dsp:spPr>
        <a:xfrm>
          <a:off x="761685" y="2780318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2AA3D68-618D-4DD9-8750-B5464DFF6D1C}">
      <dsp:nvSpPr>
        <dsp:cNvPr id="0" name=""/>
        <dsp:cNvSpPr/>
      </dsp:nvSpPr>
      <dsp:spPr>
        <a:xfrm>
          <a:off x="903654" y="3707235"/>
          <a:ext cx="3931488" cy="570477"/>
        </a:xfrm>
        <a:prstGeom prst="rec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 dirty="0"/>
            <a:t>Management</a:t>
          </a:r>
        </a:p>
      </dsp:txBody>
      <dsp:txXfrm>
        <a:off x="903654" y="3707235"/>
        <a:ext cx="3931488" cy="570477"/>
      </dsp:txXfrm>
    </dsp:sp>
    <dsp:sp modelId="{2231CFD0-9338-4770-9BFB-1034CCA92FAB}">
      <dsp:nvSpPr>
        <dsp:cNvPr id="0" name=""/>
        <dsp:cNvSpPr/>
      </dsp:nvSpPr>
      <dsp:spPr>
        <a:xfrm>
          <a:off x="547106" y="3635925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73439D0-EA9B-41FE-9133-03FB9228670B}">
      <dsp:nvSpPr>
        <dsp:cNvPr id="0" name=""/>
        <dsp:cNvSpPr/>
      </dsp:nvSpPr>
      <dsp:spPr>
        <a:xfrm>
          <a:off x="434398" y="4562842"/>
          <a:ext cx="4400744" cy="570477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 dirty="0"/>
            <a:t>Analysis</a:t>
          </a:r>
        </a:p>
      </dsp:txBody>
      <dsp:txXfrm>
        <a:off x="434398" y="4562842"/>
        <a:ext cx="4400744" cy="570477"/>
      </dsp:txXfrm>
    </dsp:sp>
    <dsp:sp modelId="{2B30990E-4AE3-4FB0-8EE7-CA17C1AC346B}">
      <dsp:nvSpPr>
        <dsp:cNvPr id="0" name=""/>
        <dsp:cNvSpPr/>
      </dsp:nvSpPr>
      <dsp:spPr>
        <a:xfrm>
          <a:off x="77849" y="4491533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A64C9-3627-415C-AAFA-C3176265E098}" type="datetimeFigureOut">
              <a:rPr lang="it-IT" smtClean="0"/>
              <a:t>27/05/23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25CCD-BB7A-4E24-95E6-502FDC415D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6314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8311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1743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706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5094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993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919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648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9806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116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0823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8096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9337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25/02/2015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284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7.jpeg"/><Relationship Id="rId7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9.wdp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microsoft.com/office/2007/relationships/hdphoto" Target="../media/hdphoto9.wdp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14.wdp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6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0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8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4.wdp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3.emf"/><Relationship Id="rId5" Type="http://schemas.openxmlformats.org/officeDocument/2006/relationships/diagramColors" Target="../diagrams/colors1.xml"/><Relationship Id="rId10" Type="http://schemas.microsoft.com/office/2007/relationships/hdphoto" Target="../media/hdphoto9.wdp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10.wdp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12.wdp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2780928"/>
            <a:ext cx="12192000" cy="1470025"/>
          </a:xfrm>
        </p:spPr>
        <p:txBody>
          <a:bodyPr>
            <a:noAutofit/>
          </a:bodyPr>
          <a:lstStyle/>
          <a:p>
            <a:r>
              <a:rPr lang="it-IT" sz="3600" dirty="0">
                <a:solidFill>
                  <a:srgbClr val="0E5F8D"/>
                </a:solidFill>
              </a:rPr>
              <a:t>Visual </a:t>
            </a:r>
            <a:r>
              <a:rPr lang="it-IT" sz="3600" dirty="0" err="1">
                <a:solidFill>
                  <a:srgbClr val="0E5F8D"/>
                </a:solidFill>
              </a:rPr>
              <a:t>recognition</a:t>
            </a:r>
            <a:r>
              <a:rPr lang="it-IT" sz="3600" dirty="0">
                <a:solidFill>
                  <a:srgbClr val="0E5F8D"/>
                </a:solidFill>
              </a:rPr>
              <a:t> nell’analisi di immagini di risonanza magnetica</a:t>
            </a:r>
            <a:br>
              <a:rPr lang="it-IT" sz="3600" dirty="0">
                <a:solidFill>
                  <a:srgbClr val="0E5F8D"/>
                </a:solidFill>
              </a:rPr>
            </a:br>
            <a:r>
              <a:rPr lang="it-IT" sz="3600" dirty="0">
                <a:solidFill>
                  <a:srgbClr val="0E5F8D"/>
                </a:solidFill>
              </a:rPr>
              <a:t>in pazienti affetti da neoplasia cerebrale: confronto tra algoritmi</a:t>
            </a:r>
            <a:br>
              <a:rPr lang="it-IT" sz="3600" dirty="0">
                <a:solidFill>
                  <a:srgbClr val="0E5F8D"/>
                </a:solidFill>
              </a:rPr>
            </a:br>
            <a:r>
              <a:rPr lang="it-IT" sz="3600" dirty="0">
                <a:solidFill>
                  <a:srgbClr val="0E5F8D"/>
                </a:solidFill>
              </a:rPr>
              <a:t>di cognitive computing e performance umana</a:t>
            </a:r>
            <a:br>
              <a:rPr lang="it-IT" sz="3600" dirty="0">
                <a:solidFill>
                  <a:srgbClr val="0E5F8D"/>
                </a:solidFill>
              </a:rPr>
            </a:br>
            <a:endParaRPr lang="it-IT" sz="3600" dirty="0">
              <a:solidFill>
                <a:srgbClr val="0E5F8D"/>
              </a:solidFill>
            </a:endParaRPr>
          </a:p>
        </p:txBody>
      </p:sp>
      <p:pic>
        <p:nvPicPr>
          <p:cNvPr id="3074" name="Picture 2" descr="C:\Users\Daniele\Desktop\Daniele\Università\Dottorato\Dottorato ITEE\Sito Web\logo unin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2184" y="5524392"/>
            <a:ext cx="4434199" cy="133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511E7A44-D39B-4A73-9349-4643EF510910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699760"/>
            <a:ext cx="2583180" cy="11582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ottotitolo 2"/>
          <p:cNvSpPr txBox="1">
            <a:spLocks/>
          </p:cNvSpPr>
          <p:nvPr/>
        </p:nvSpPr>
        <p:spPr>
          <a:xfrm>
            <a:off x="0" y="4263230"/>
            <a:ext cx="12192000" cy="14700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i="1" dirty="0">
                <a:effectLst/>
                <a:latin typeface="Helvetica" pitchFamily="2" charset="0"/>
              </a:rPr>
              <a:t>Camilla Russo</a:t>
            </a:r>
            <a:r>
              <a:rPr lang="it-IT" sz="2000" i="1" baseline="30000" dirty="0">
                <a:effectLst/>
                <a:latin typeface="Helvetica" pitchFamily="2" charset="0"/>
              </a:rPr>
              <a:t>1</a:t>
            </a:r>
            <a:r>
              <a:rPr lang="it-IT" sz="2000" i="1" dirty="0">
                <a:effectLst/>
                <a:latin typeface="Helvetica" pitchFamily="2" charset="0"/>
              </a:rPr>
              <a:t>, Paolo Maresca</a:t>
            </a:r>
            <a:r>
              <a:rPr lang="it-IT" sz="2000" i="1" baseline="30000" dirty="0">
                <a:effectLst/>
                <a:latin typeface="Helvetica" pitchFamily="2" charset="0"/>
              </a:rPr>
              <a:t>1</a:t>
            </a:r>
            <a:r>
              <a:rPr lang="it-IT" sz="2000" i="1" dirty="0">
                <a:effectLst/>
                <a:latin typeface="Helvetica" pitchFamily="2" charset="0"/>
              </a:rPr>
              <a:t> and Alfredo Marinelli</a:t>
            </a:r>
            <a:r>
              <a:rPr lang="it-IT" sz="2000" i="1" baseline="30000" dirty="0">
                <a:effectLst/>
                <a:latin typeface="Helvetica" pitchFamily="2" charset="0"/>
              </a:rPr>
              <a:t>2,3</a:t>
            </a:r>
            <a:endParaRPr lang="it-IT" sz="1800" dirty="0">
              <a:effectLst/>
              <a:latin typeface="Helvetica" pitchFamily="2" charset="0"/>
            </a:endParaRPr>
          </a:p>
          <a:p>
            <a:r>
              <a:rPr lang="it-IT" sz="1600" i="1" dirty="0">
                <a:effectLst/>
                <a:latin typeface="Helvetica" pitchFamily="2" charset="0"/>
              </a:rPr>
              <a:t>1) Dipartimento di Ingegneria Elettrica e delle Tecnologie dell'Informazione, Università degli Studi di</a:t>
            </a:r>
            <a:r>
              <a:rPr lang="it-IT" sz="1600" i="1" dirty="0">
                <a:latin typeface="Helvetica" pitchFamily="2" charset="0"/>
              </a:rPr>
              <a:t> </a:t>
            </a:r>
            <a:r>
              <a:rPr lang="it-IT" sz="1600" i="1" dirty="0">
                <a:effectLst/>
                <a:latin typeface="Helvetica" pitchFamily="2" charset="0"/>
              </a:rPr>
              <a:t>Napoli “Federico II”, Italia</a:t>
            </a:r>
            <a:endParaRPr lang="it-IT" sz="1600" dirty="0">
              <a:effectLst/>
              <a:latin typeface="Helvetica" pitchFamily="2" charset="0"/>
            </a:endParaRPr>
          </a:p>
          <a:p>
            <a:r>
              <a:rPr lang="it-IT" sz="1600" i="1" dirty="0">
                <a:effectLst/>
                <a:latin typeface="Helvetica" pitchFamily="2" charset="0"/>
              </a:rPr>
              <a:t>2) Dipartimento di Medicina Clinica e Chirurgia, Università degli Studi di Napoli “Federico II”, Italia</a:t>
            </a:r>
            <a:endParaRPr lang="it-IT" sz="1600" dirty="0">
              <a:effectLst/>
              <a:latin typeface="Helvetica" pitchFamily="2" charset="0"/>
            </a:endParaRPr>
          </a:p>
          <a:p>
            <a:r>
              <a:rPr lang="it-IT" sz="1600" i="1" dirty="0">
                <a:effectLst/>
                <a:latin typeface="Helvetica" pitchFamily="2" charset="0"/>
              </a:rPr>
              <a:t>3) IRCCS </a:t>
            </a:r>
            <a:r>
              <a:rPr lang="it-IT" sz="1600" i="1" dirty="0" err="1">
                <a:effectLst/>
                <a:latin typeface="Helvetica" pitchFamily="2" charset="0"/>
              </a:rPr>
              <a:t>Neuromed</a:t>
            </a:r>
            <a:r>
              <a:rPr lang="it-IT" sz="1600" i="1" dirty="0">
                <a:effectLst/>
                <a:latin typeface="Helvetica" pitchFamily="2" charset="0"/>
              </a:rPr>
              <a:t> Istituto Neurologico Mediterraneo Pozzilli (INM), Pozzilli, Italia</a:t>
            </a:r>
            <a:endParaRPr lang="it-IT" sz="1800" dirty="0">
              <a:effectLst/>
              <a:latin typeface="Helvetica" pitchFamily="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F009A94-CE3B-439A-E2E9-516867D8A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958" y="0"/>
            <a:ext cx="6286083" cy="188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FB646EE-5D86-1F32-FF5A-3458498D42DB}"/>
              </a:ext>
            </a:extLst>
          </p:cNvPr>
          <p:cNvSpPr txBox="1"/>
          <p:nvPr/>
        </p:nvSpPr>
        <p:spPr>
          <a:xfrm>
            <a:off x="2952958" y="1844824"/>
            <a:ext cx="62860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i="1" dirty="0">
                <a:solidFill>
                  <a:srgbClr val="898989"/>
                </a:solidFill>
              </a:rPr>
              <a:t>Pisa 29-31 Maggio 2023</a:t>
            </a:r>
          </a:p>
        </p:txBody>
      </p:sp>
    </p:spTree>
    <p:extLst>
      <p:ext uri="{BB962C8B-B14F-4D97-AF65-F5344CB8AC3E}">
        <p14:creationId xmlns:p14="http://schemas.microsoft.com/office/powerpoint/2010/main" val="2784741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Schermata 2022-09-27 alle 09.42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2264" y="332656"/>
            <a:ext cx="3681021" cy="5328592"/>
          </a:xfrm>
          <a:prstGeom prst="rect">
            <a:avLst/>
          </a:prstGeom>
          <a:ln>
            <a:solidFill>
              <a:srgbClr val="F71F26"/>
            </a:solidFill>
          </a:ln>
        </p:spPr>
      </p:pic>
      <p:grpSp>
        <p:nvGrpSpPr>
          <p:cNvPr id="2" name="Gruppo 1"/>
          <p:cNvGrpSpPr/>
          <p:nvPr/>
        </p:nvGrpSpPr>
        <p:grpSpPr>
          <a:xfrm>
            <a:off x="196064" y="2852936"/>
            <a:ext cx="8127464" cy="2808312"/>
            <a:chOff x="196064" y="3284984"/>
            <a:chExt cx="8127464" cy="2808312"/>
          </a:xfrm>
        </p:grpSpPr>
        <p:pic>
          <p:nvPicPr>
            <p:cNvPr id="9" name="image19.jpe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6064" y="3284984"/>
              <a:ext cx="4099736" cy="2808312"/>
            </a:xfrm>
            <a:prstGeom prst="rect">
              <a:avLst/>
            </a:prstGeom>
          </p:spPr>
        </p:pic>
        <p:pic>
          <p:nvPicPr>
            <p:cNvPr id="10" name="image20.jpe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23792" y="3284984"/>
              <a:ext cx="4099736" cy="2808312"/>
            </a:xfrm>
            <a:prstGeom prst="rect">
              <a:avLst/>
            </a:prstGeom>
          </p:spPr>
        </p:pic>
      </p:grp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22E636A5-32A9-0FC6-907F-F6D9B17D44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09493"/>
              </p:ext>
            </p:extLst>
          </p:nvPr>
        </p:nvGraphicFramePr>
        <p:xfrm>
          <a:off x="196064" y="1844824"/>
          <a:ext cx="8127465" cy="73152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655029">
                  <a:extLst>
                    <a:ext uri="{9D8B030D-6E8A-4147-A177-3AD203B41FA5}">
                      <a16:colId xmlns:a16="http://schemas.microsoft.com/office/drawing/2014/main" val="2879363792"/>
                    </a:ext>
                  </a:extLst>
                </a:gridCol>
                <a:gridCol w="1618109">
                  <a:extLst>
                    <a:ext uri="{9D8B030D-6E8A-4147-A177-3AD203B41FA5}">
                      <a16:colId xmlns:a16="http://schemas.microsoft.com/office/drawing/2014/main" val="1791871619"/>
                    </a:ext>
                  </a:extLst>
                </a:gridCol>
                <a:gridCol w="1618109">
                  <a:extLst>
                    <a:ext uri="{9D8B030D-6E8A-4147-A177-3AD203B41FA5}">
                      <a16:colId xmlns:a16="http://schemas.microsoft.com/office/drawing/2014/main" val="3099759519"/>
                    </a:ext>
                  </a:extLst>
                </a:gridCol>
                <a:gridCol w="1618109">
                  <a:extLst>
                    <a:ext uri="{9D8B030D-6E8A-4147-A177-3AD203B41FA5}">
                      <a16:colId xmlns:a16="http://schemas.microsoft.com/office/drawing/2014/main" val="619844213"/>
                    </a:ext>
                  </a:extLst>
                </a:gridCol>
                <a:gridCol w="1618109">
                  <a:extLst>
                    <a:ext uri="{9D8B030D-6E8A-4147-A177-3AD203B41FA5}">
                      <a16:colId xmlns:a16="http://schemas.microsoft.com/office/drawing/2014/main" val="233709729"/>
                    </a:ext>
                  </a:extLst>
                </a:gridCol>
              </a:tblGrid>
              <a:tr h="176530"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solidFill>
                            <a:srgbClr val="0E5F8D"/>
                          </a:solidFill>
                          <a:effectLst/>
                        </a:rPr>
                        <a:t> </a:t>
                      </a:r>
                      <a:endParaRPr lang="it-IT" sz="2800" dirty="0">
                        <a:solidFill>
                          <a:srgbClr val="0E5F8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FE7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0E5F8D"/>
                          </a:solidFill>
                          <a:effectLst/>
                        </a:rPr>
                        <a:t>ACCURACY</a:t>
                      </a:r>
                      <a:endParaRPr lang="it-IT" sz="2800" dirty="0">
                        <a:solidFill>
                          <a:srgbClr val="0E5F8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FE7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rgbClr val="0E5F8D"/>
                          </a:solidFill>
                          <a:effectLst/>
                        </a:rPr>
                        <a:t>PRECISION</a:t>
                      </a:r>
                      <a:endParaRPr lang="it-IT" sz="2800">
                        <a:solidFill>
                          <a:srgbClr val="0E5F8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FE7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rgbClr val="0E5F8D"/>
                          </a:solidFill>
                          <a:effectLst/>
                        </a:rPr>
                        <a:t>RECALL</a:t>
                      </a:r>
                      <a:endParaRPr lang="it-IT" sz="2800">
                        <a:solidFill>
                          <a:srgbClr val="0E5F8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FE7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0E5F8D"/>
                          </a:solidFill>
                          <a:effectLst/>
                        </a:rPr>
                        <a:t>F1 SCORE</a:t>
                      </a:r>
                      <a:endParaRPr lang="it-IT" sz="2800" dirty="0">
                        <a:solidFill>
                          <a:srgbClr val="0E5F8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FE7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061097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solidFill>
                            <a:srgbClr val="0E5F8D"/>
                          </a:solidFill>
                          <a:effectLst/>
                        </a:rPr>
                        <a:t>MRI_VOL</a:t>
                      </a:r>
                      <a:endParaRPr lang="it-IT" sz="2800" dirty="0">
                        <a:solidFill>
                          <a:srgbClr val="0E5F8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FE7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0E5F8D"/>
                          </a:solidFill>
                          <a:effectLst/>
                        </a:rPr>
                        <a:t>0.96</a:t>
                      </a:r>
                      <a:endParaRPr lang="it-IT" sz="2800" dirty="0">
                        <a:solidFill>
                          <a:srgbClr val="0E5F8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FE7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rgbClr val="0E5F8D"/>
                          </a:solidFill>
                          <a:effectLst/>
                        </a:rPr>
                        <a:t>0.96</a:t>
                      </a:r>
                      <a:endParaRPr lang="it-IT" sz="2800">
                        <a:solidFill>
                          <a:srgbClr val="0E5F8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FE7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rgbClr val="0E5F8D"/>
                          </a:solidFill>
                          <a:effectLst/>
                        </a:rPr>
                        <a:t>0.97</a:t>
                      </a:r>
                      <a:endParaRPr lang="it-IT" sz="2800">
                        <a:solidFill>
                          <a:srgbClr val="0E5F8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FE7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0E5F8D"/>
                          </a:solidFill>
                          <a:effectLst/>
                        </a:rPr>
                        <a:t>0.97</a:t>
                      </a:r>
                      <a:endParaRPr lang="it-IT" sz="2800" dirty="0">
                        <a:solidFill>
                          <a:srgbClr val="0E5F8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FE7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937302"/>
                  </a:ext>
                </a:extLst>
              </a:tr>
            </a:tbl>
          </a:graphicData>
        </a:graphic>
      </p:graphicFrame>
      <p:pic>
        <p:nvPicPr>
          <p:cNvPr id="3" name="Immagine 2">
            <a:extLst>
              <a:ext uri="{FF2B5EF4-FFF2-40B4-BE49-F238E27FC236}">
                <a16:creationId xmlns:a16="http://schemas.microsoft.com/office/drawing/2014/main" id="{915601F6-DD79-E540-C656-A1F928F3BE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72" y="6100002"/>
            <a:ext cx="1624672" cy="728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CC435B0D-0E0B-3FEF-DF32-5412E62F3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6100002"/>
            <a:ext cx="2422962" cy="72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Daniele\Desktop\Daniele\Università\Dottorato\Dottorato ITEE\Sito Web\logo unina.jpg">
            <a:extLst>
              <a:ext uri="{FF2B5EF4-FFF2-40B4-BE49-F238E27FC236}">
                <a16:creationId xmlns:a16="http://schemas.microsoft.com/office/drawing/2014/main" id="{1EF6F7C9-3A90-BF38-CE88-B797F5F00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alphaModFix amt="5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4352" y="5979184"/>
            <a:ext cx="2922031" cy="87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36E636D7-0C0F-905C-33C6-3A1F2EC4D8F8}"/>
              </a:ext>
            </a:extLst>
          </p:cNvPr>
          <p:cNvSpPr/>
          <p:nvPr/>
        </p:nvSpPr>
        <p:spPr>
          <a:xfrm>
            <a:off x="0" y="0"/>
            <a:ext cx="1237548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>
                <a:solidFill>
                  <a:srgbClr val="F71F26"/>
                </a:solidFill>
              </a:rPr>
              <a:t>Risultati (1)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D67455E-9993-B712-174A-E4DB1F5C40AF}"/>
              </a:ext>
            </a:extLst>
          </p:cNvPr>
          <p:cNvSpPr txBox="1"/>
          <p:nvPr/>
        </p:nvSpPr>
        <p:spPr>
          <a:xfrm>
            <a:off x="115" y="797803"/>
            <a:ext cx="8323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E5F8D"/>
                </a:solidFill>
                <a:latin typeface="Arial"/>
                <a:cs typeface="Arial"/>
              </a:rPr>
              <a:t>Risultati della rete neurale </a:t>
            </a:r>
            <a:r>
              <a:rPr lang="it-IT" sz="2400" dirty="0" err="1">
                <a:solidFill>
                  <a:srgbClr val="0E5F8D"/>
                </a:solidFill>
                <a:latin typeface="Arial"/>
                <a:cs typeface="Arial"/>
              </a:rPr>
              <a:t>pre</a:t>
            </a:r>
            <a:r>
              <a:rPr lang="it-IT" sz="2400" dirty="0">
                <a:solidFill>
                  <a:srgbClr val="0E5F8D"/>
                </a:solidFill>
                <a:latin typeface="Arial"/>
                <a:cs typeface="Arial"/>
              </a:rPr>
              <a:t>-addestrata</a:t>
            </a:r>
          </a:p>
          <a:p>
            <a:r>
              <a:rPr lang="it-IT" sz="2400" dirty="0">
                <a:solidFill>
                  <a:srgbClr val="0E5F8D"/>
                </a:solidFill>
                <a:latin typeface="Arial"/>
                <a:cs typeface="Arial"/>
              </a:rPr>
              <a:t>(accuratezza diagnostica pari al 96%)</a:t>
            </a: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5A9CC187-6F41-E780-7EED-818CC6C37B29}"/>
              </a:ext>
            </a:extLst>
          </p:cNvPr>
          <p:cNvSpPr/>
          <p:nvPr/>
        </p:nvSpPr>
        <p:spPr>
          <a:xfrm>
            <a:off x="1919536" y="1844824"/>
            <a:ext cx="1512168" cy="731520"/>
          </a:xfrm>
          <a:prstGeom prst="roundRect">
            <a:avLst/>
          </a:prstGeom>
          <a:noFill/>
          <a:ln w="38100">
            <a:solidFill>
              <a:srgbClr val="F71F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876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15601F6-DD79-E540-C656-A1F928F3BE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72" y="6100002"/>
            <a:ext cx="1624672" cy="728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CC435B0D-0E0B-3FEF-DF32-5412E62F3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6100002"/>
            <a:ext cx="2422962" cy="72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Daniele\Desktop\Daniele\Università\Dottorato\Dottorato ITEE\Sito Web\logo unina.jpg">
            <a:extLst>
              <a:ext uri="{FF2B5EF4-FFF2-40B4-BE49-F238E27FC236}">
                <a16:creationId xmlns:a16="http://schemas.microsoft.com/office/drawing/2014/main" id="{1EF6F7C9-3A90-BF38-CE88-B797F5F00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4352" y="5979184"/>
            <a:ext cx="2922031" cy="87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36E636D7-0C0F-905C-33C6-3A1F2EC4D8F8}"/>
              </a:ext>
            </a:extLst>
          </p:cNvPr>
          <p:cNvSpPr/>
          <p:nvPr/>
        </p:nvSpPr>
        <p:spPr>
          <a:xfrm>
            <a:off x="0" y="0"/>
            <a:ext cx="1237548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>
                <a:solidFill>
                  <a:srgbClr val="F71F26"/>
                </a:solidFill>
              </a:rPr>
              <a:t>Risultati (2)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D67455E-9993-B712-174A-E4DB1F5C40AF}"/>
              </a:ext>
            </a:extLst>
          </p:cNvPr>
          <p:cNvSpPr txBox="1"/>
          <p:nvPr/>
        </p:nvSpPr>
        <p:spPr>
          <a:xfrm>
            <a:off x="115" y="797803"/>
            <a:ext cx="1218626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E5F8D"/>
                </a:solidFill>
                <a:latin typeface="Arial"/>
                <a:cs typeface="Arial"/>
              </a:rPr>
              <a:t>Risultati della valutazione umana</a:t>
            </a:r>
          </a:p>
          <a:p>
            <a:r>
              <a:rPr lang="it-IT" sz="2400" dirty="0">
                <a:solidFill>
                  <a:srgbClr val="0E5F8D"/>
                </a:solidFill>
                <a:latin typeface="Arial"/>
                <a:cs typeface="Arial"/>
              </a:rPr>
              <a:t>(accuratezza diagnostica pari al 84%)</a:t>
            </a:r>
          </a:p>
          <a:p>
            <a:endParaRPr lang="it-IT" sz="2400" dirty="0">
              <a:solidFill>
                <a:schemeClr val="bg1"/>
              </a:solidFill>
              <a:highlight>
                <a:srgbClr val="F71F26"/>
              </a:highlight>
              <a:latin typeface="Arial"/>
              <a:cs typeface="Arial"/>
            </a:endParaRPr>
          </a:p>
          <a:p>
            <a:r>
              <a:rPr lang="it-IT" sz="2000" i="1" dirty="0">
                <a:solidFill>
                  <a:schemeClr val="bg1"/>
                </a:solidFill>
                <a:highlight>
                  <a:srgbClr val="F71F26"/>
                </a:highlight>
                <a:latin typeface="Arial"/>
                <a:cs typeface="Arial"/>
              </a:rPr>
              <a:t>range dal 75% dell’osservatore 3 meno esperto </a:t>
            </a:r>
          </a:p>
          <a:p>
            <a:r>
              <a:rPr lang="it-IT" sz="2000" i="1" dirty="0">
                <a:solidFill>
                  <a:schemeClr val="bg1"/>
                </a:solidFill>
                <a:highlight>
                  <a:srgbClr val="F71F26"/>
                </a:highlight>
                <a:latin typeface="Arial"/>
                <a:cs typeface="Arial"/>
              </a:rPr>
              <a:t>al 90% dell’osservatore 1 più esperto</a:t>
            </a:r>
          </a:p>
          <a:p>
            <a:endParaRPr lang="it-IT" sz="2000" i="1" dirty="0">
              <a:solidFill>
                <a:srgbClr val="0E5F8D"/>
              </a:solidFill>
              <a:latin typeface="Arial"/>
              <a:cs typeface="Arial"/>
            </a:endParaRPr>
          </a:p>
          <a:p>
            <a:endParaRPr lang="it-IT" sz="2400" i="1" dirty="0">
              <a:solidFill>
                <a:srgbClr val="0E5F8D"/>
              </a:solidFill>
              <a:latin typeface="Arial"/>
              <a:cs typeface="Arial"/>
            </a:endParaRPr>
          </a:p>
          <a:p>
            <a:r>
              <a:rPr lang="it-IT" sz="2400" b="1" dirty="0">
                <a:solidFill>
                  <a:srgbClr val="0E5F8D"/>
                </a:solidFill>
                <a:latin typeface="Arial"/>
                <a:cs typeface="Arial"/>
              </a:rPr>
              <a:t>Differenza tra le due AUC</a:t>
            </a:r>
          </a:p>
          <a:p>
            <a:r>
              <a:rPr lang="it-IT" sz="2400" b="1" dirty="0">
                <a:solidFill>
                  <a:srgbClr val="0E5F8D"/>
                </a:solidFill>
                <a:latin typeface="Arial"/>
                <a:cs typeface="Arial"/>
              </a:rPr>
              <a:t>(rispettivamente 0.99 e 0.81)</a:t>
            </a:r>
          </a:p>
          <a:p>
            <a:r>
              <a:rPr lang="it-IT" sz="2400" b="1" dirty="0">
                <a:solidFill>
                  <a:srgbClr val="0E5F8D"/>
                </a:solidFill>
                <a:latin typeface="Arial"/>
                <a:cs typeface="Arial"/>
              </a:rPr>
              <a:t>statisticamente significativa </a:t>
            </a:r>
          </a:p>
          <a:p>
            <a:r>
              <a:rPr lang="it-IT" sz="2400" b="1" dirty="0">
                <a:solidFill>
                  <a:srgbClr val="0E5F8D"/>
                </a:solidFill>
                <a:latin typeface="Arial"/>
                <a:cs typeface="Arial"/>
              </a:rPr>
              <a:t>(</a:t>
            </a:r>
            <a:r>
              <a:rPr lang="it-IT" sz="2400" b="1" dirty="0" err="1">
                <a:solidFill>
                  <a:srgbClr val="0E5F8D"/>
                </a:solidFill>
                <a:latin typeface="Arial"/>
                <a:cs typeface="Arial"/>
              </a:rPr>
              <a:t>p</a:t>
            </a:r>
            <a:r>
              <a:rPr lang="it-IT" sz="2400" b="1" dirty="0">
                <a:solidFill>
                  <a:srgbClr val="0E5F8D"/>
                </a:solidFill>
                <a:latin typeface="Arial"/>
                <a:cs typeface="Arial"/>
              </a:rPr>
              <a:t>&lt;0.000001, </a:t>
            </a:r>
            <a:r>
              <a:rPr lang="it-IT" sz="2400" b="1" dirty="0" err="1">
                <a:solidFill>
                  <a:srgbClr val="0E5F8D"/>
                </a:solidFill>
                <a:latin typeface="Arial"/>
                <a:cs typeface="Arial"/>
              </a:rPr>
              <a:t>z</a:t>
            </a:r>
            <a:r>
              <a:rPr lang="it-IT" sz="2400" b="1" dirty="0">
                <a:solidFill>
                  <a:srgbClr val="0E5F8D"/>
                </a:solidFill>
                <a:latin typeface="Arial"/>
                <a:cs typeface="Arial"/>
              </a:rPr>
              <a:t>=5.0642)</a:t>
            </a:r>
          </a:p>
          <a:p>
            <a:endParaRPr lang="it-IT" sz="2400" i="1" dirty="0">
              <a:solidFill>
                <a:srgbClr val="0E5F8D"/>
              </a:solidFill>
              <a:latin typeface="Arial"/>
              <a:cs typeface="Arial"/>
            </a:endParaRPr>
          </a:p>
        </p:txBody>
      </p:sp>
      <p:pic>
        <p:nvPicPr>
          <p:cNvPr id="6" name="Immagine 5" descr="Immagine che contiene testo, schermata, diagramma, linea&#10;&#10;Descrizione generata automaticamente">
            <a:extLst>
              <a:ext uri="{FF2B5EF4-FFF2-40B4-BE49-F238E27FC236}">
                <a16:creationId xmlns:a16="http://schemas.microsoft.com/office/drawing/2014/main" id="{9A9EFB42-FBB1-7EDE-C1C7-07F8E0C286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43058"/>
            <a:ext cx="5832648" cy="5832648"/>
          </a:xfrm>
          <a:prstGeom prst="rect">
            <a:avLst/>
          </a:prstGeom>
        </p:spPr>
      </p:pic>
      <p:sp>
        <p:nvSpPr>
          <p:cNvPr id="7" name="Freccia destra 6">
            <a:extLst>
              <a:ext uri="{FF2B5EF4-FFF2-40B4-BE49-F238E27FC236}">
                <a16:creationId xmlns:a16="http://schemas.microsoft.com/office/drawing/2014/main" id="{44FAC1B4-3FCF-7D47-B9DB-9CE2B99222E7}"/>
              </a:ext>
            </a:extLst>
          </p:cNvPr>
          <p:cNvSpPr/>
          <p:nvPr/>
        </p:nvSpPr>
        <p:spPr>
          <a:xfrm>
            <a:off x="4439816" y="3645024"/>
            <a:ext cx="187220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47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15601F6-DD79-E540-C656-A1F928F3BE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72" y="6100002"/>
            <a:ext cx="1624672" cy="728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CC435B0D-0E0B-3FEF-DF32-5412E62F3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6100002"/>
            <a:ext cx="2422962" cy="72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Daniele\Desktop\Daniele\Università\Dottorato\Dottorato ITEE\Sito Web\logo unina.jpg">
            <a:extLst>
              <a:ext uri="{FF2B5EF4-FFF2-40B4-BE49-F238E27FC236}">
                <a16:creationId xmlns:a16="http://schemas.microsoft.com/office/drawing/2014/main" id="{1EF6F7C9-3A90-BF38-CE88-B797F5F00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4352" y="5979184"/>
            <a:ext cx="2922031" cy="87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36E636D7-0C0F-905C-33C6-3A1F2EC4D8F8}"/>
              </a:ext>
            </a:extLst>
          </p:cNvPr>
          <p:cNvSpPr/>
          <p:nvPr/>
        </p:nvSpPr>
        <p:spPr>
          <a:xfrm>
            <a:off x="0" y="0"/>
            <a:ext cx="1237548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>
                <a:solidFill>
                  <a:srgbClr val="F71F26"/>
                </a:solidFill>
              </a:rPr>
              <a:t>Risultati (3)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D67455E-9993-B712-174A-E4DB1F5C40AF}"/>
              </a:ext>
            </a:extLst>
          </p:cNvPr>
          <p:cNvSpPr txBox="1"/>
          <p:nvPr/>
        </p:nvSpPr>
        <p:spPr>
          <a:xfrm>
            <a:off x="115" y="797803"/>
            <a:ext cx="12186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E5F8D"/>
                </a:solidFill>
                <a:latin typeface="Arial"/>
                <a:cs typeface="Arial"/>
              </a:rPr>
              <a:t>Concordanza inter-operatore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987E4CEF-CFD8-C00A-3318-6380767523BD}"/>
              </a:ext>
            </a:extLst>
          </p:cNvPr>
          <p:cNvGrpSpPr/>
          <p:nvPr/>
        </p:nvGrpSpPr>
        <p:grpSpPr>
          <a:xfrm>
            <a:off x="908673" y="1342697"/>
            <a:ext cx="10371904" cy="4432440"/>
            <a:chOff x="908673" y="1342697"/>
            <a:chExt cx="10371904" cy="4432440"/>
          </a:xfrm>
        </p:grpSpPr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3794ECF3-34C3-7E7F-1181-A92CA9F1D6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b="55432"/>
            <a:stretch/>
          </p:blipFill>
          <p:spPr>
            <a:xfrm>
              <a:off x="908673" y="1342697"/>
              <a:ext cx="10369152" cy="4432440"/>
            </a:xfrm>
            <a:prstGeom prst="rect">
              <a:avLst/>
            </a:prstGeom>
            <a:ln w="38100">
              <a:solidFill>
                <a:srgbClr val="0E5F8D"/>
              </a:solidFill>
            </a:ln>
          </p:spPr>
        </p:pic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467A7340-91E6-8BA4-ABE3-B667B1DB4452}"/>
                </a:ext>
              </a:extLst>
            </p:cNvPr>
            <p:cNvSpPr/>
            <p:nvPr/>
          </p:nvSpPr>
          <p:spPr>
            <a:xfrm>
              <a:off x="3071665" y="3140968"/>
              <a:ext cx="8208911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7FDFD120-3CFC-96B4-5412-B04BD03386BE}"/>
                </a:ext>
              </a:extLst>
            </p:cNvPr>
            <p:cNvSpPr/>
            <p:nvPr/>
          </p:nvSpPr>
          <p:spPr>
            <a:xfrm>
              <a:off x="3071665" y="4839033"/>
              <a:ext cx="8208912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648362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2AA775B-EA87-11CB-5881-B5039CC046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72" y="6100002"/>
            <a:ext cx="1624672" cy="728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50100F-9A5B-1D4B-B2B7-78E76552F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6100002"/>
            <a:ext cx="2422962" cy="72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Daniele\Desktop\Daniele\Università\Dottorato\Dottorato ITEE\Sito Web\logo unina.jpg">
            <a:extLst>
              <a:ext uri="{FF2B5EF4-FFF2-40B4-BE49-F238E27FC236}">
                <a16:creationId xmlns:a16="http://schemas.microsoft.com/office/drawing/2014/main" id="{823C1038-8AF9-64FB-89A2-DB7C9951F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4352" y="5979184"/>
            <a:ext cx="2922031" cy="87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E5E891CD-6862-7617-FA3E-31FB3360048D}"/>
              </a:ext>
            </a:extLst>
          </p:cNvPr>
          <p:cNvSpPr/>
          <p:nvPr/>
        </p:nvSpPr>
        <p:spPr>
          <a:xfrm>
            <a:off x="0" y="0"/>
            <a:ext cx="1237548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>
                <a:solidFill>
                  <a:srgbClr val="F71F26"/>
                </a:solidFill>
              </a:rPr>
              <a:t>Conclusioni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F8F5FDF-805A-F8DA-2CF3-ED89C90D809A}"/>
              </a:ext>
            </a:extLst>
          </p:cNvPr>
          <p:cNvSpPr txBox="1"/>
          <p:nvPr/>
        </p:nvSpPr>
        <p:spPr>
          <a:xfrm>
            <a:off x="115" y="797803"/>
            <a:ext cx="760805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sz="2400" dirty="0">
                <a:solidFill>
                  <a:srgbClr val="0E5F8D"/>
                </a:solidFill>
                <a:latin typeface="Arial"/>
                <a:cs typeface="Arial"/>
              </a:rPr>
              <a:t>I risultati della rete neurale hanno mostrato performance classificative superiori rispetto ai classificatori umani in </a:t>
            </a:r>
            <a:r>
              <a:rPr lang="it-IT" sz="2400" dirty="0">
                <a:solidFill>
                  <a:schemeClr val="bg1"/>
                </a:solidFill>
                <a:highlight>
                  <a:srgbClr val="F71F26"/>
                </a:highlight>
                <a:latin typeface="Arial"/>
                <a:cs typeface="Arial"/>
              </a:rPr>
              <a:t>tempi</a:t>
            </a:r>
            <a:r>
              <a:rPr lang="it-IT" sz="2400" dirty="0">
                <a:solidFill>
                  <a:srgbClr val="0E5F8D"/>
                </a:solidFill>
                <a:latin typeface="Arial"/>
                <a:cs typeface="Arial"/>
              </a:rPr>
              <a:t> di addestramento estremamente più brevi </a:t>
            </a:r>
          </a:p>
          <a:p>
            <a:pPr marL="457200" indent="-457200">
              <a:buFont typeface="+mj-lt"/>
              <a:buAutoNum type="arabicPeriod"/>
            </a:pPr>
            <a:endParaRPr lang="it-IT" sz="2400" dirty="0">
              <a:solidFill>
                <a:srgbClr val="0E5F8D"/>
              </a:solidFill>
              <a:latin typeface="Arial"/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2400" dirty="0">
                <a:solidFill>
                  <a:srgbClr val="0E5F8D"/>
                </a:solidFill>
                <a:latin typeface="Arial"/>
                <a:cs typeface="Arial"/>
              </a:rPr>
              <a:t>Il divario nelle performance risulta tanto maggiore quanto più </a:t>
            </a:r>
            <a:r>
              <a:rPr lang="it-IT" sz="2400" dirty="0">
                <a:solidFill>
                  <a:schemeClr val="bg1"/>
                </a:solidFill>
                <a:highlight>
                  <a:srgbClr val="F71F26"/>
                </a:highlight>
                <a:latin typeface="Arial"/>
                <a:cs typeface="Arial"/>
              </a:rPr>
              <a:t>inesperto</a:t>
            </a:r>
            <a:r>
              <a:rPr lang="it-IT" sz="2400" dirty="0">
                <a:solidFill>
                  <a:srgbClr val="0E5F8D"/>
                </a:solidFill>
                <a:latin typeface="Arial"/>
                <a:cs typeface="Arial"/>
              </a:rPr>
              <a:t> è l’osservatore umano</a:t>
            </a:r>
          </a:p>
          <a:p>
            <a:pPr marL="457200" indent="-457200">
              <a:buFont typeface="+mj-lt"/>
              <a:buAutoNum type="arabicPeriod"/>
            </a:pPr>
            <a:endParaRPr lang="it-IT" sz="2400" dirty="0">
              <a:solidFill>
                <a:srgbClr val="0E5F8D"/>
              </a:solidFill>
              <a:latin typeface="Arial"/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2400" dirty="0">
                <a:solidFill>
                  <a:srgbClr val="0E5F8D"/>
                </a:solidFill>
                <a:latin typeface="Arial"/>
                <a:cs typeface="Arial"/>
              </a:rPr>
              <a:t>Tempi e risorse per la </a:t>
            </a:r>
            <a:r>
              <a:rPr lang="it-IT" sz="2400" dirty="0">
                <a:solidFill>
                  <a:schemeClr val="bg1"/>
                </a:solidFill>
                <a:highlight>
                  <a:srgbClr val="F71F26"/>
                </a:highlight>
                <a:latin typeface="Arial"/>
                <a:cs typeface="Arial"/>
              </a:rPr>
              <a:t>formazione</a:t>
            </a:r>
            <a:r>
              <a:rPr lang="it-IT" sz="2400" dirty="0">
                <a:solidFill>
                  <a:srgbClr val="0E5F8D"/>
                </a:solidFill>
                <a:latin typeface="Arial"/>
                <a:cs typeface="Arial"/>
              </a:rPr>
              <a:t> necessaria ad ottenere prestazioni diagnostiche soddisfacenti possono essere rapidamente implementati grazie all’ausilio di tecnologie computer-</a:t>
            </a:r>
            <a:r>
              <a:rPr lang="it-IT" sz="2400" dirty="0" err="1">
                <a:solidFill>
                  <a:srgbClr val="0E5F8D"/>
                </a:solidFill>
                <a:latin typeface="Arial"/>
                <a:cs typeface="Arial"/>
              </a:rPr>
              <a:t>assisted</a:t>
            </a:r>
            <a:r>
              <a:rPr lang="it-IT" sz="2400" dirty="0">
                <a:solidFill>
                  <a:srgbClr val="0E5F8D"/>
                </a:solidFill>
                <a:latin typeface="Arial"/>
                <a:cs typeface="Arial"/>
              </a:rPr>
              <a:t> e di tecniche orientate all'intelligenza computazionale</a:t>
            </a:r>
          </a:p>
          <a:p>
            <a:pPr marL="457200" indent="-457200">
              <a:buFont typeface="+mj-lt"/>
              <a:buAutoNum type="arabicPeriod"/>
            </a:pPr>
            <a:endParaRPr lang="it-IT" sz="2400" dirty="0">
              <a:solidFill>
                <a:srgbClr val="0E5F8D"/>
              </a:solidFill>
              <a:latin typeface="Arial"/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endParaRPr lang="it-IT" sz="2400" dirty="0">
              <a:solidFill>
                <a:srgbClr val="0E5F8D"/>
              </a:solidFill>
              <a:latin typeface="Arial"/>
              <a:cs typeface="Arial"/>
            </a:endParaRPr>
          </a:p>
        </p:txBody>
      </p:sp>
      <p:pic>
        <p:nvPicPr>
          <p:cNvPr id="18434" name="Picture 2" descr="Intelligenza Artificiale: che cos'è, come funziona, applicazioni e sviluppi">
            <a:extLst>
              <a:ext uri="{FF2B5EF4-FFF2-40B4-BE49-F238E27FC236}">
                <a16:creationId xmlns:a16="http://schemas.microsoft.com/office/drawing/2014/main" id="{69C098CA-5A4F-BF44-0025-0765CD1479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8" b="86073" l="51588" r="98589">
                        <a14:foregroundMark x1="51588" y1="42409" x2="54905" y2="42785"/>
                        <a14:foregroundMark x1="53282" y1="35383" x2="54058" y2="35759"/>
                        <a14:foregroundMark x1="95483" y1="54203" x2="96613" y2="47428"/>
                        <a14:foregroundMark x1="96613" y1="47428" x2="96613" y2="47051"/>
                        <a14:foregroundMark x1="98659" y1="49059" x2="97953" y2="48432"/>
                        <a14:foregroundMark x1="78758" y1="84065" x2="79534" y2="82811"/>
                        <a14:foregroundMark x1="80240" y1="2008" x2="80240" y2="2008"/>
                        <a14:foregroundMark x1="71136" y1="85069" x2="71912" y2="85194"/>
                        <a14:foregroundMark x1="71912" y1="85069" x2="71912" y2="85069"/>
                        <a14:foregroundMark x1="75229" y1="86073" x2="76217" y2="858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228" t="31100" b="11053"/>
          <a:stretch/>
        </p:blipFill>
        <p:spPr bwMode="auto">
          <a:xfrm>
            <a:off x="7419933" y="1340768"/>
            <a:ext cx="4937183" cy="310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171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2780928"/>
            <a:ext cx="12192000" cy="1470025"/>
          </a:xfrm>
        </p:spPr>
        <p:txBody>
          <a:bodyPr>
            <a:noAutofit/>
          </a:bodyPr>
          <a:lstStyle/>
          <a:p>
            <a:r>
              <a:rPr lang="it-IT" sz="3600" dirty="0">
                <a:solidFill>
                  <a:srgbClr val="0E5F8D"/>
                </a:solidFill>
              </a:rPr>
              <a:t>Grazie per l’attenzione</a:t>
            </a:r>
            <a:br>
              <a:rPr lang="it-IT" sz="3600" dirty="0">
                <a:solidFill>
                  <a:srgbClr val="0E5F8D"/>
                </a:solidFill>
              </a:rPr>
            </a:br>
            <a:endParaRPr lang="it-IT" sz="3600" dirty="0">
              <a:solidFill>
                <a:srgbClr val="0E5F8D"/>
              </a:solidFill>
            </a:endParaRPr>
          </a:p>
        </p:txBody>
      </p:sp>
      <p:pic>
        <p:nvPicPr>
          <p:cNvPr id="3074" name="Picture 2" descr="C:\Users\Daniele\Desktop\Daniele\Università\Dottorato\Dottorato ITEE\Sito Web\logo unin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2184" y="5524392"/>
            <a:ext cx="4434199" cy="133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511E7A44-D39B-4A73-9349-4643EF510910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699760"/>
            <a:ext cx="2583180" cy="11582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ottotitolo 2"/>
          <p:cNvSpPr txBox="1">
            <a:spLocks/>
          </p:cNvSpPr>
          <p:nvPr/>
        </p:nvSpPr>
        <p:spPr>
          <a:xfrm>
            <a:off x="0" y="3734741"/>
            <a:ext cx="12192000" cy="14700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i="1" dirty="0">
                <a:effectLst/>
                <a:latin typeface="Helvetica" pitchFamily="2" charset="0"/>
              </a:rPr>
              <a:t>Contatti:</a:t>
            </a:r>
          </a:p>
          <a:p>
            <a:r>
              <a:rPr lang="it-IT" sz="2000" i="1" dirty="0" err="1">
                <a:effectLst/>
                <a:latin typeface="Helvetica" pitchFamily="2" charset="0"/>
              </a:rPr>
              <a:t>camilla.russo@unina.it</a:t>
            </a:r>
            <a:r>
              <a:rPr lang="it-IT" sz="2000" i="1" dirty="0">
                <a:effectLst/>
                <a:latin typeface="Helvetica" pitchFamily="2" charset="0"/>
              </a:rPr>
              <a:t> (A. 1); </a:t>
            </a:r>
            <a:r>
              <a:rPr lang="it-IT" sz="2000" i="1" dirty="0" err="1">
                <a:latin typeface="Helvetica" pitchFamily="2" charset="0"/>
              </a:rPr>
              <a:t>paomares@unina.it</a:t>
            </a:r>
            <a:r>
              <a:rPr lang="it-IT" sz="2000" dirty="0">
                <a:latin typeface="Helvetica" pitchFamily="2" charset="0"/>
              </a:rPr>
              <a:t> </a:t>
            </a:r>
            <a:r>
              <a:rPr lang="it-IT" sz="2000" i="1" dirty="0">
                <a:effectLst/>
                <a:latin typeface="Helvetica" pitchFamily="2" charset="0"/>
              </a:rPr>
              <a:t>(A. 2); </a:t>
            </a:r>
            <a:r>
              <a:rPr lang="it-IT" sz="2000" i="1" dirty="0" err="1">
                <a:effectLst/>
                <a:latin typeface="Helvetica" pitchFamily="2" charset="0"/>
              </a:rPr>
              <a:t>almarine@unina.it</a:t>
            </a:r>
            <a:r>
              <a:rPr lang="it-IT" sz="2000" i="1" dirty="0">
                <a:effectLst/>
                <a:latin typeface="Helvetica" pitchFamily="2" charset="0"/>
              </a:rPr>
              <a:t> (A. 3)</a:t>
            </a:r>
            <a:endParaRPr lang="it-IT" sz="2000" dirty="0">
              <a:effectLst/>
              <a:latin typeface="Helvetica" pitchFamily="2" charset="0"/>
            </a:endParaRPr>
          </a:p>
          <a:p>
            <a:endParaRPr lang="it-IT" sz="2400" dirty="0">
              <a:effectLst/>
              <a:latin typeface="Helvetica" pitchFamily="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F009A94-CE3B-439A-E2E9-516867D8A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958" y="0"/>
            <a:ext cx="6286083" cy="188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FB646EE-5D86-1F32-FF5A-3458498D42DB}"/>
              </a:ext>
            </a:extLst>
          </p:cNvPr>
          <p:cNvSpPr txBox="1"/>
          <p:nvPr/>
        </p:nvSpPr>
        <p:spPr>
          <a:xfrm>
            <a:off x="2952958" y="1844824"/>
            <a:ext cx="62860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i="1" dirty="0">
                <a:solidFill>
                  <a:srgbClr val="898989"/>
                </a:solidFill>
              </a:rPr>
              <a:t>Pisa 29-31 Maggio 2023</a:t>
            </a:r>
          </a:p>
        </p:txBody>
      </p:sp>
    </p:spTree>
    <p:extLst>
      <p:ext uri="{BB962C8B-B14F-4D97-AF65-F5344CB8AC3E}">
        <p14:creationId xmlns:p14="http://schemas.microsoft.com/office/powerpoint/2010/main" val="3069219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24B3F2A-1938-477D-9944-F5AFF1A8C1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72" y="6100002"/>
            <a:ext cx="1624672" cy="72846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tangolo 7"/>
          <p:cNvSpPr/>
          <p:nvPr/>
        </p:nvSpPr>
        <p:spPr>
          <a:xfrm>
            <a:off x="983432" y="2190879"/>
            <a:ext cx="473665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400" dirty="0">
                <a:solidFill>
                  <a:srgbClr val="0E5F8D"/>
                </a:solidFill>
                <a:latin typeface="Arial"/>
                <a:cs typeface="Arial"/>
              </a:rPr>
              <a:t>GBM e SBM possono presentare</a:t>
            </a:r>
          </a:p>
          <a:p>
            <a:pPr algn="r"/>
            <a:r>
              <a:rPr lang="it-IT" sz="2400" dirty="0">
                <a:solidFill>
                  <a:srgbClr val="0E5F8D"/>
                </a:solidFill>
                <a:latin typeface="Arial"/>
                <a:cs typeface="Arial"/>
              </a:rPr>
              <a:t>caratteristiche simili alla </a:t>
            </a:r>
          </a:p>
          <a:p>
            <a:pPr algn="r"/>
            <a:r>
              <a:rPr lang="it-IT" sz="2400" dirty="0">
                <a:solidFill>
                  <a:srgbClr val="0E5F8D"/>
                </a:solidFill>
                <a:latin typeface="Arial"/>
                <a:cs typeface="Arial"/>
              </a:rPr>
              <a:t>MRI convenzionale, e</a:t>
            </a:r>
          </a:p>
          <a:p>
            <a:pPr algn="r"/>
            <a:r>
              <a:rPr lang="it-IT" sz="2400" dirty="0">
                <a:solidFill>
                  <a:srgbClr val="0E5F8D"/>
                </a:solidFill>
                <a:latin typeface="Arial"/>
                <a:cs typeface="Arial"/>
              </a:rPr>
              <a:t>pertanto sollevare importanti dubbi in termini di identificazione precoce e classificazione soprattutto negli osservatori meno esperti</a:t>
            </a:r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1237548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>
                <a:solidFill>
                  <a:srgbClr val="F71F26"/>
                </a:solidFill>
              </a:rPr>
              <a:t>Background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47EB5F7-84CC-A6C6-B567-595B41277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6100002"/>
            <a:ext cx="2422962" cy="72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Daniele\Desktop\Daniele\Università\Dottorato\Dottorato ITEE\Sito Web\logo unina.jpg">
            <a:extLst>
              <a:ext uri="{FF2B5EF4-FFF2-40B4-BE49-F238E27FC236}">
                <a16:creationId xmlns:a16="http://schemas.microsoft.com/office/drawing/2014/main" id="{10D46CCE-01EA-DE16-A0B6-0FF31195B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4352" y="5979184"/>
            <a:ext cx="2922031" cy="87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9951C95-6D9C-304A-7734-EA805C4C9A02}"/>
              </a:ext>
            </a:extLst>
          </p:cNvPr>
          <p:cNvSpPr txBox="1"/>
          <p:nvPr/>
        </p:nvSpPr>
        <p:spPr>
          <a:xfrm>
            <a:off x="115" y="618566"/>
            <a:ext cx="12191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E5F8D"/>
                </a:solidFill>
                <a:latin typeface="Arial"/>
                <a:cs typeface="Arial"/>
              </a:rPr>
              <a:t>In </a:t>
            </a:r>
            <a:r>
              <a:rPr lang="it-IT" sz="2400" dirty="0" err="1">
                <a:solidFill>
                  <a:srgbClr val="0E5F8D"/>
                </a:solidFill>
                <a:latin typeface="Arial"/>
                <a:cs typeface="Arial"/>
              </a:rPr>
              <a:t>neuroncologia</a:t>
            </a:r>
            <a:r>
              <a:rPr lang="it-IT" sz="2400" dirty="0">
                <a:solidFill>
                  <a:srgbClr val="0E5F8D"/>
                </a:solidFill>
                <a:latin typeface="Arial"/>
                <a:cs typeface="Arial"/>
              </a:rPr>
              <a:t> le due più comuni lesioni neoplastiche del SNC dell’adulto sono rappresentate dalle metastasi cerebrali (SBM) e dal glioblastoma (GBM).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A84926EF-7667-8CAD-FC82-5C595EB291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0085" y="1518160"/>
            <a:ext cx="2129470" cy="2256621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B8BD44D5-2989-ACA0-B63A-1AD1A7BED51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0007" y="2586170"/>
            <a:ext cx="2071708" cy="2256407"/>
          </a:xfrm>
          <a:prstGeom prst="rect">
            <a:avLst/>
          </a:prstGeom>
        </p:spPr>
      </p:pic>
      <p:grpSp>
        <p:nvGrpSpPr>
          <p:cNvPr id="13" name="Gruppo 12">
            <a:extLst>
              <a:ext uri="{FF2B5EF4-FFF2-40B4-BE49-F238E27FC236}">
                <a16:creationId xmlns:a16="http://schemas.microsoft.com/office/drawing/2014/main" id="{A116808E-C4E7-EDD6-969B-8016829ED160}"/>
              </a:ext>
            </a:extLst>
          </p:cNvPr>
          <p:cNvGrpSpPr/>
          <p:nvPr/>
        </p:nvGrpSpPr>
        <p:grpSpPr>
          <a:xfrm>
            <a:off x="9942168" y="3653965"/>
            <a:ext cx="2129470" cy="2291030"/>
            <a:chOff x="2465505" y="4261955"/>
            <a:chExt cx="2129470" cy="2291030"/>
          </a:xfrm>
        </p:grpSpPr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CFF3906E-6898-B323-CA32-E5AA4A4D8E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65505" y="4296364"/>
              <a:ext cx="2129470" cy="2256621"/>
            </a:xfrm>
            <a:prstGeom prst="rect">
              <a:avLst/>
            </a:prstGeom>
          </p:spPr>
        </p:pic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C9CE11C7-5C59-6037-6F29-94AA60EFEEFB}"/>
                </a:ext>
              </a:extLst>
            </p:cNvPr>
            <p:cNvSpPr txBox="1"/>
            <p:nvPr/>
          </p:nvSpPr>
          <p:spPr>
            <a:xfrm>
              <a:off x="4269307" y="4261955"/>
              <a:ext cx="3256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bg1"/>
                  </a:solidFill>
                  <a:latin typeface="Arial Black"/>
                  <a:cs typeface="Arial Black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391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0" y="0"/>
            <a:ext cx="1237548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>
                <a:solidFill>
                  <a:srgbClr val="F71F26"/>
                </a:solidFill>
              </a:rPr>
              <a:t>Scopo (1)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975D0DA-DD8E-A32F-23C3-9F86CEEEAA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72" y="6100002"/>
            <a:ext cx="1624672" cy="728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60C413-85CA-F814-37D6-401053D87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6100002"/>
            <a:ext cx="2422962" cy="72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Daniele\Desktop\Daniele\Università\Dottorato\Dottorato ITEE\Sito Web\logo unina.jpg">
            <a:extLst>
              <a:ext uri="{FF2B5EF4-FFF2-40B4-BE49-F238E27FC236}">
                <a16:creationId xmlns:a16="http://schemas.microsoft.com/office/drawing/2014/main" id="{5F950C31-0A94-4EC9-0484-FF13E03BC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4352" y="5979184"/>
            <a:ext cx="2922031" cy="87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4D679DA-F7DA-EC02-C573-93830617D5B0}"/>
              </a:ext>
            </a:extLst>
          </p:cNvPr>
          <p:cNvSpPr txBox="1"/>
          <p:nvPr/>
        </p:nvSpPr>
        <p:spPr>
          <a:xfrm>
            <a:off x="115" y="618566"/>
            <a:ext cx="12191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E5F8D"/>
                </a:solidFill>
                <a:latin typeface="Arial"/>
                <a:cs typeface="Arial"/>
              </a:rPr>
              <a:t>Saggiare le performance classificative di un sistema innovativo basato su tecnologie di visual </a:t>
            </a:r>
            <a:r>
              <a:rPr lang="it-IT" sz="2400" dirty="0" err="1">
                <a:solidFill>
                  <a:srgbClr val="0E5F8D"/>
                </a:solidFill>
                <a:latin typeface="Arial"/>
                <a:cs typeface="Arial"/>
              </a:rPr>
              <a:t>recognition</a:t>
            </a:r>
            <a:r>
              <a:rPr lang="it-IT" sz="2400" dirty="0">
                <a:solidFill>
                  <a:srgbClr val="0E5F8D"/>
                </a:solidFill>
                <a:latin typeface="Arial"/>
                <a:cs typeface="Arial"/>
              </a:rPr>
              <a:t> e cognitive computing (framework di deep learning open-source basato su </a:t>
            </a:r>
            <a:r>
              <a:rPr lang="it-IT" sz="2400" dirty="0" err="1">
                <a:solidFill>
                  <a:srgbClr val="0E5F8D"/>
                </a:solidFill>
                <a:latin typeface="Arial"/>
                <a:cs typeface="Arial"/>
              </a:rPr>
              <a:t>PyTorch</a:t>
            </a:r>
            <a:r>
              <a:rPr lang="it-IT" sz="2400" dirty="0">
                <a:solidFill>
                  <a:srgbClr val="0E5F8D"/>
                </a:solidFill>
                <a:latin typeface="Arial"/>
                <a:cs typeface="Arial"/>
              </a:rPr>
              <a:t> per dati di imaging medicale denominato FuseMedML)…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3CC016B1-74B5-6511-0F22-726031042B1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67"/>
          <a:stretch/>
        </p:blipFill>
        <p:spPr>
          <a:xfrm>
            <a:off x="1391186" y="2131213"/>
            <a:ext cx="4765970" cy="2448272"/>
          </a:xfrm>
          <a:prstGeom prst="rect">
            <a:avLst/>
          </a:prstGeom>
          <a:ln>
            <a:solidFill>
              <a:srgbClr val="CFDBE5"/>
            </a:solidFill>
            <a:prstDash val="sysDash"/>
          </a:ln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282A110-AE01-F524-A47C-D645A4CDAD79}"/>
              </a:ext>
            </a:extLst>
          </p:cNvPr>
          <p:cNvSpPr txBox="1"/>
          <p:nvPr/>
        </p:nvSpPr>
        <p:spPr>
          <a:xfrm>
            <a:off x="1343472" y="4589647"/>
            <a:ext cx="4824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1600" dirty="0">
                <a:solidFill>
                  <a:srgbClr val="008000"/>
                </a:solidFill>
              </a:rPr>
              <a:t>fully open-source platform 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>
                <a:solidFill>
                  <a:srgbClr val="008000"/>
                </a:solidFill>
              </a:rPr>
              <a:t>easy syntax and </a:t>
            </a:r>
            <a:r>
              <a:rPr lang="it-IT" sz="1600" dirty="0" err="1">
                <a:solidFill>
                  <a:srgbClr val="008000"/>
                </a:solidFill>
              </a:rPr>
              <a:t>frameworks</a:t>
            </a:r>
            <a:endParaRPr lang="it-IT" sz="1600" dirty="0">
              <a:solidFill>
                <a:srgbClr val="008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it-IT" sz="1600" dirty="0" err="1">
                <a:solidFill>
                  <a:srgbClr val="008000"/>
                </a:solidFill>
              </a:rPr>
              <a:t>specifically</a:t>
            </a:r>
            <a:r>
              <a:rPr lang="it-IT" sz="1600" dirty="0">
                <a:solidFill>
                  <a:srgbClr val="008000"/>
                </a:solidFill>
              </a:rPr>
              <a:t> </a:t>
            </a:r>
            <a:r>
              <a:rPr lang="it-IT" sz="1600" dirty="0" err="1">
                <a:solidFill>
                  <a:srgbClr val="008000"/>
                </a:solidFill>
              </a:rPr>
              <a:t>conceived</a:t>
            </a:r>
            <a:r>
              <a:rPr lang="it-IT" sz="1600" dirty="0">
                <a:solidFill>
                  <a:srgbClr val="008000"/>
                </a:solidFill>
              </a:rPr>
              <a:t> for </a:t>
            </a:r>
            <a:r>
              <a:rPr lang="it-IT" sz="1600" dirty="0" err="1">
                <a:solidFill>
                  <a:srgbClr val="008000"/>
                </a:solidFill>
              </a:rPr>
              <a:t>medical</a:t>
            </a:r>
            <a:r>
              <a:rPr lang="it-IT" sz="1600" dirty="0">
                <a:solidFill>
                  <a:srgbClr val="008000"/>
                </a:solidFill>
              </a:rPr>
              <a:t> data</a:t>
            </a:r>
          </a:p>
          <a:p>
            <a:pPr marL="285750" indent="-285750">
              <a:buFont typeface="Arial"/>
              <a:buChar char="•"/>
            </a:pPr>
            <a:endParaRPr lang="it-IT" sz="1600" dirty="0">
              <a:solidFill>
                <a:srgbClr val="008000"/>
              </a:solidFill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F8941FE-CF02-D7F8-1B39-AA95B9747E66}"/>
              </a:ext>
            </a:extLst>
          </p:cNvPr>
          <p:cNvSpPr txBox="1"/>
          <p:nvPr/>
        </p:nvSpPr>
        <p:spPr>
          <a:xfrm>
            <a:off x="6528049" y="4589647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8000"/>
                </a:solidFill>
              </a:rPr>
              <a:t>CNN models pre-trained on images from Image-Net (VGG16) and used as feature extractors</a:t>
            </a:r>
            <a:endParaRPr lang="it-IT" sz="1600" dirty="0">
              <a:solidFill>
                <a:srgbClr val="008000"/>
              </a:solidFill>
            </a:endParaRPr>
          </a:p>
        </p:txBody>
      </p:sp>
      <p:pic>
        <p:nvPicPr>
          <p:cNvPr id="18" name="Picture 2" descr="Immagine che contiene diagramma&#10;&#10;Descrizione generata automaticamente">
            <a:extLst>
              <a:ext uri="{FF2B5EF4-FFF2-40B4-BE49-F238E27FC236}">
                <a16:creationId xmlns:a16="http://schemas.microsoft.com/office/drawing/2014/main" id="{DDDB8705-3F0C-C5C7-8C6B-9C61E9D29E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2131213"/>
            <a:ext cx="4608512" cy="245843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93914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418353" y="509494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030" name="Picture 6" descr="41,600+ Human Robot Illustrations, Royalty-Free Vector Graphics &amp; Clip Art  - iStock | Human robot interaction, Human robot hand, Human robot face">
            <a:extLst>
              <a:ext uri="{FF2B5EF4-FFF2-40B4-BE49-F238E27FC236}">
                <a16:creationId xmlns:a16="http://schemas.microsoft.com/office/drawing/2014/main" id="{5009BD18-275E-9B84-2B55-33822C3C1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  <a14:imgEffect>
                      <a14:colorTemperature colorTemp="7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52488"/>
            <a:ext cx="7772400" cy="43688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3A9D92C6-648B-541E-5AA0-D5F22A25B9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72" y="6100002"/>
            <a:ext cx="1624672" cy="728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FFEAD8-74E4-CB4E-B10E-FA86F40CF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6100002"/>
            <a:ext cx="2422962" cy="72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Daniele\Desktop\Daniele\Università\Dottorato\Dottorato ITEE\Sito Web\logo unina.jpg">
            <a:extLst>
              <a:ext uri="{FF2B5EF4-FFF2-40B4-BE49-F238E27FC236}">
                <a16:creationId xmlns:a16="http://schemas.microsoft.com/office/drawing/2014/main" id="{8180D183-FCCE-B55A-169D-0C51A1011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alphaModFix amt="5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4352" y="5979184"/>
            <a:ext cx="2922031" cy="87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140D3E65-23C8-5D9E-10F2-1D13F86D5455}"/>
              </a:ext>
            </a:extLst>
          </p:cNvPr>
          <p:cNvSpPr/>
          <p:nvPr/>
        </p:nvSpPr>
        <p:spPr>
          <a:xfrm>
            <a:off x="0" y="0"/>
            <a:ext cx="1237548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>
                <a:solidFill>
                  <a:srgbClr val="F71F26"/>
                </a:solidFill>
              </a:rPr>
              <a:t>Scopo (2)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246D5DB-BD64-F538-BE27-3C0AEF473955}"/>
              </a:ext>
            </a:extLst>
          </p:cNvPr>
          <p:cNvSpPr txBox="1"/>
          <p:nvPr/>
        </p:nvSpPr>
        <p:spPr>
          <a:xfrm>
            <a:off x="115" y="618566"/>
            <a:ext cx="12191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E5F8D"/>
                </a:solidFill>
                <a:latin typeface="Arial"/>
                <a:cs typeface="Arial"/>
              </a:rPr>
              <a:t>…e confrontarle con le performance classificative umane ottenute coinvolgendo nella</a:t>
            </a:r>
          </a:p>
          <a:p>
            <a:r>
              <a:rPr lang="it-IT" sz="2400" dirty="0">
                <a:solidFill>
                  <a:srgbClr val="0E5F8D"/>
                </a:solidFill>
                <a:latin typeface="Arial"/>
                <a:cs typeface="Arial"/>
              </a:rPr>
              <a:t>valutazione dei dati MRI radiologi con diverso grado di esperienza nell’interpretazione delle immagini di neoplasie cerebrali.</a:t>
            </a:r>
          </a:p>
        </p:txBody>
      </p:sp>
    </p:spTree>
    <p:extLst>
      <p:ext uri="{BB962C8B-B14F-4D97-AF65-F5344CB8AC3E}">
        <p14:creationId xmlns:p14="http://schemas.microsoft.com/office/powerpoint/2010/main" val="2397877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-28842" y="980728"/>
            <a:ext cx="475669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71F26"/>
                </a:solidFill>
              </a:rPr>
              <a:t>SELEZIONE DEL DATASET DI </a:t>
            </a:r>
          </a:p>
          <a:p>
            <a:r>
              <a:rPr lang="en-GB" sz="2800" b="1" dirty="0">
                <a:solidFill>
                  <a:srgbClr val="F71F26"/>
                </a:solidFill>
              </a:rPr>
              <a:t>RISONANZA MAGNETICA</a:t>
            </a:r>
            <a:endParaRPr lang="en-GB" sz="2800" b="1" dirty="0">
              <a:solidFill>
                <a:srgbClr val="0E5F8D"/>
              </a:solidFill>
            </a:endParaRPr>
          </a:p>
          <a:p>
            <a:pPr marL="342900" indent="-342900" algn="ctr">
              <a:buFont typeface="Arial"/>
              <a:buChar char="•"/>
            </a:pPr>
            <a:endParaRPr lang="en-GB" sz="2400" b="1" dirty="0">
              <a:solidFill>
                <a:srgbClr val="0E5F8D"/>
              </a:solidFill>
            </a:endParaRPr>
          </a:p>
          <a:p>
            <a:pPr algn="ctr"/>
            <a:r>
              <a:rPr lang="en-GB" sz="2400" b="1" dirty="0">
                <a:solidFill>
                  <a:srgbClr val="0E5F8D"/>
                </a:solidFill>
              </a:rPr>
              <a:t>1412</a:t>
            </a:r>
            <a:r>
              <a:rPr lang="en-GB" sz="2400" dirty="0">
                <a:solidFill>
                  <a:srgbClr val="0E5F8D"/>
                </a:solidFill>
              </a:rPr>
              <a:t> </a:t>
            </a:r>
            <a:r>
              <a:rPr lang="en-GB" sz="2400" b="1" dirty="0" err="1">
                <a:solidFill>
                  <a:srgbClr val="0E5F8D"/>
                </a:solidFill>
              </a:rPr>
              <a:t>immagini</a:t>
            </a:r>
            <a:r>
              <a:rPr lang="en-GB" sz="2400" b="1" dirty="0">
                <a:solidFill>
                  <a:srgbClr val="0E5F8D"/>
                </a:solidFill>
              </a:rPr>
              <a:t> MRI </a:t>
            </a:r>
            <a:r>
              <a:rPr lang="en-GB" sz="2000" dirty="0">
                <a:solidFill>
                  <a:srgbClr val="0E5F8D"/>
                </a:solidFill>
              </a:rPr>
              <a:t>da 878 </a:t>
            </a:r>
            <a:r>
              <a:rPr lang="en-GB" sz="2000" dirty="0" err="1">
                <a:solidFill>
                  <a:srgbClr val="0E5F8D"/>
                </a:solidFill>
              </a:rPr>
              <a:t>esami</a:t>
            </a:r>
            <a:r>
              <a:rPr lang="en-GB" sz="2000" dirty="0">
                <a:solidFill>
                  <a:srgbClr val="0E5F8D"/>
                </a:solidFill>
              </a:rPr>
              <a:t> MRI </a:t>
            </a:r>
            <a:r>
              <a:rPr lang="en-GB" sz="2000" dirty="0" err="1">
                <a:solidFill>
                  <a:srgbClr val="0E5F8D"/>
                </a:solidFill>
              </a:rPr>
              <a:t>differenti</a:t>
            </a:r>
            <a:r>
              <a:rPr lang="en-GB" sz="2000" dirty="0">
                <a:solidFill>
                  <a:srgbClr val="0E5F8D"/>
                </a:solidFill>
              </a:rPr>
              <a:t> di </a:t>
            </a:r>
            <a:r>
              <a:rPr lang="en-GB" sz="2000" dirty="0" err="1">
                <a:solidFill>
                  <a:srgbClr val="0E5F8D"/>
                </a:solidFill>
              </a:rPr>
              <a:t>altrettanti</a:t>
            </a:r>
            <a:r>
              <a:rPr lang="en-GB" sz="2000" dirty="0">
                <a:solidFill>
                  <a:srgbClr val="0E5F8D"/>
                </a:solidFill>
              </a:rPr>
              <a:t> </a:t>
            </a:r>
            <a:r>
              <a:rPr lang="en-GB" sz="2000" dirty="0" err="1">
                <a:solidFill>
                  <a:srgbClr val="0E5F8D"/>
                </a:solidFill>
              </a:rPr>
              <a:t>pazienti</a:t>
            </a:r>
            <a:endParaRPr lang="en-GB" sz="2000" dirty="0">
              <a:solidFill>
                <a:srgbClr val="0E5F8D"/>
              </a:solidFill>
            </a:endParaRPr>
          </a:p>
          <a:p>
            <a:pPr algn="ctr"/>
            <a:r>
              <a:rPr lang="en-GB" sz="2000" dirty="0">
                <a:solidFill>
                  <a:srgbClr val="0E5F8D"/>
                </a:solidFill>
              </a:rPr>
              <a:t>affetti da neoplasia </a:t>
            </a:r>
            <a:r>
              <a:rPr lang="en-GB" sz="2000" dirty="0" err="1">
                <a:solidFill>
                  <a:srgbClr val="0E5F8D"/>
                </a:solidFill>
              </a:rPr>
              <a:t>cerebrale</a:t>
            </a:r>
            <a:r>
              <a:rPr lang="en-GB" sz="2000" dirty="0">
                <a:solidFill>
                  <a:srgbClr val="0E5F8D"/>
                </a:solidFill>
              </a:rPr>
              <a:t> </a:t>
            </a:r>
          </a:p>
          <a:p>
            <a:pPr algn="ctr"/>
            <a:r>
              <a:rPr lang="en-GB" sz="2000" dirty="0">
                <a:solidFill>
                  <a:srgbClr val="0E5F8D"/>
                </a:solidFill>
              </a:rPr>
              <a:t>(</a:t>
            </a:r>
            <a:r>
              <a:rPr lang="en-GB" sz="2000" dirty="0" err="1">
                <a:solidFill>
                  <a:srgbClr val="0E5F8D"/>
                </a:solidFill>
              </a:rPr>
              <a:t>sospetta</a:t>
            </a:r>
            <a:r>
              <a:rPr lang="en-GB" sz="2000" dirty="0">
                <a:solidFill>
                  <a:srgbClr val="0E5F8D"/>
                </a:solidFill>
              </a:rPr>
              <a:t> per GBM o SBM)</a:t>
            </a:r>
          </a:p>
          <a:p>
            <a:pPr algn="ctr"/>
            <a:endParaRPr lang="en-GB" sz="2000" dirty="0">
              <a:solidFill>
                <a:srgbClr val="0E5F8D"/>
              </a:solidFill>
            </a:endParaRPr>
          </a:p>
          <a:p>
            <a:pPr algn="ctr"/>
            <a:endParaRPr lang="en-GB" sz="2000" dirty="0">
              <a:solidFill>
                <a:srgbClr val="0E5F8D"/>
              </a:solidFill>
            </a:endParaRPr>
          </a:p>
          <a:p>
            <a:pPr algn="ctr"/>
            <a:r>
              <a:rPr lang="en-GB" sz="2000" b="1" dirty="0">
                <a:solidFill>
                  <a:srgbClr val="0E5F8D"/>
                </a:solidFill>
              </a:rPr>
              <a:t>T1W </a:t>
            </a:r>
            <a:r>
              <a:rPr lang="en-GB" sz="2000" b="1" dirty="0" err="1">
                <a:solidFill>
                  <a:srgbClr val="0E5F8D"/>
                </a:solidFill>
              </a:rPr>
              <a:t>volumetriche</a:t>
            </a:r>
            <a:r>
              <a:rPr lang="en-GB" sz="2000" b="1" dirty="0">
                <a:solidFill>
                  <a:srgbClr val="0E5F8D"/>
                </a:solidFill>
              </a:rPr>
              <a:t> </a:t>
            </a:r>
            <a:r>
              <a:rPr lang="en-GB" sz="2000" b="1" dirty="0" err="1">
                <a:solidFill>
                  <a:srgbClr val="0E5F8D"/>
                </a:solidFill>
              </a:rPr>
              <a:t>postcontrastografiche</a:t>
            </a:r>
            <a:endParaRPr lang="en-GB" sz="2000" b="1" dirty="0">
              <a:solidFill>
                <a:srgbClr val="0E5F8D"/>
              </a:solidFill>
            </a:endParaRPr>
          </a:p>
          <a:p>
            <a:pPr algn="ctr"/>
            <a:r>
              <a:rPr lang="en-GB" sz="2000" dirty="0" err="1">
                <a:solidFill>
                  <a:srgbClr val="0E5F8D"/>
                </a:solidFill>
              </a:rPr>
              <a:t>ottenute</a:t>
            </a:r>
            <a:r>
              <a:rPr lang="en-GB" sz="2000" dirty="0">
                <a:solidFill>
                  <a:srgbClr val="0E5F8D"/>
                </a:solidFill>
              </a:rPr>
              <a:t> a </a:t>
            </a:r>
            <a:r>
              <a:rPr lang="en-GB" sz="2000" dirty="0" err="1">
                <a:solidFill>
                  <a:srgbClr val="0E5F8D"/>
                </a:solidFill>
              </a:rPr>
              <a:t>scopo</a:t>
            </a:r>
            <a:r>
              <a:rPr lang="en-GB" sz="2000" dirty="0">
                <a:solidFill>
                  <a:srgbClr val="0E5F8D"/>
                </a:solidFill>
              </a:rPr>
              <a:t> </a:t>
            </a:r>
            <a:r>
              <a:rPr lang="en-GB" sz="2000" dirty="0" err="1">
                <a:solidFill>
                  <a:srgbClr val="0E5F8D"/>
                </a:solidFill>
              </a:rPr>
              <a:t>preoperatorio</a:t>
            </a:r>
            <a:r>
              <a:rPr lang="en-GB" sz="2000" dirty="0">
                <a:solidFill>
                  <a:srgbClr val="0E5F8D"/>
                </a:solidFill>
              </a:rPr>
              <a:t> per neuronavigazione</a:t>
            </a:r>
          </a:p>
          <a:p>
            <a:pPr algn="ctr"/>
            <a:endParaRPr lang="en-GB" sz="2000" dirty="0">
              <a:solidFill>
                <a:srgbClr val="0E5F8D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453C491-34BA-FB12-C40D-9F1D7FC26B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72" y="6100002"/>
            <a:ext cx="1624672" cy="728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B02444E-D3FD-24B5-F0DA-451373B0F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6100002"/>
            <a:ext cx="2422962" cy="72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Daniele\Desktop\Daniele\Università\Dottorato\Dottorato ITEE\Sito Web\logo unina.jpg">
            <a:extLst>
              <a:ext uri="{FF2B5EF4-FFF2-40B4-BE49-F238E27FC236}">
                <a16:creationId xmlns:a16="http://schemas.microsoft.com/office/drawing/2014/main" id="{B6980576-27C5-AD7C-25D0-A19C8C7D1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4352" y="5979184"/>
            <a:ext cx="2922031" cy="87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FA0DAE57-6BA3-6BCF-3588-83E0581B8211}"/>
              </a:ext>
            </a:extLst>
          </p:cNvPr>
          <p:cNvSpPr/>
          <p:nvPr/>
        </p:nvSpPr>
        <p:spPr>
          <a:xfrm>
            <a:off x="0" y="0"/>
            <a:ext cx="1237548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>
                <a:solidFill>
                  <a:srgbClr val="F71F26"/>
                </a:solidFill>
              </a:rPr>
              <a:t>Materiali e metodi (1)</a:t>
            </a: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EBD928C6-CDC3-EF69-5B40-350C546FEF88}"/>
              </a:ext>
            </a:extLst>
          </p:cNvPr>
          <p:cNvGrpSpPr/>
          <p:nvPr/>
        </p:nvGrpSpPr>
        <p:grpSpPr>
          <a:xfrm>
            <a:off x="4727848" y="620688"/>
            <a:ext cx="7272808" cy="5400600"/>
            <a:chOff x="4799856" y="260648"/>
            <a:chExt cx="7272808" cy="5400600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2EFEA326-F2F3-90A0-5515-3A6216494CFF}"/>
                </a:ext>
              </a:extLst>
            </p:cNvPr>
            <p:cNvPicPr>
              <a:picLocks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colorTemperature colorTemp="5300"/>
                      </a14:imgEffect>
                      <a14:imgEffect>
                        <a14:saturation sat="66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0" t="1576" r="980" b="1199"/>
            <a:stretch/>
          </p:blipFill>
          <p:spPr bwMode="auto">
            <a:xfrm>
              <a:off x="4799856" y="260648"/>
              <a:ext cx="7200800" cy="5400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46DB9FAB-7E23-56F8-72CD-BAD497764F9C}"/>
                </a:ext>
              </a:extLst>
            </p:cNvPr>
            <p:cNvSpPr/>
            <p:nvPr/>
          </p:nvSpPr>
          <p:spPr>
            <a:xfrm>
              <a:off x="8400256" y="3537104"/>
              <a:ext cx="3672408" cy="2124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BCD2DD82-7BFB-2E7A-7976-2E9504E545A8}"/>
              </a:ext>
            </a:extLst>
          </p:cNvPr>
          <p:cNvCxnSpPr/>
          <p:nvPr/>
        </p:nvCxnSpPr>
        <p:spPr>
          <a:xfrm>
            <a:off x="2349503" y="3573016"/>
            <a:ext cx="0" cy="576064"/>
          </a:xfrm>
          <a:prstGeom prst="straightConnector1">
            <a:avLst/>
          </a:prstGeom>
          <a:ln w="38100">
            <a:solidFill>
              <a:srgbClr val="F71F2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7826D33-9C95-E2E1-3D7E-6FCA90C6070D}"/>
              </a:ext>
            </a:extLst>
          </p:cNvPr>
          <p:cNvSpPr txBox="1"/>
          <p:nvPr/>
        </p:nvSpPr>
        <p:spPr>
          <a:xfrm>
            <a:off x="9048328" y="4417511"/>
            <a:ext cx="2808312" cy="1077218"/>
          </a:xfrm>
          <a:prstGeom prst="rect">
            <a:avLst/>
          </a:prstGeom>
          <a:noFill/>
          <a:ln w="28575">
            <a:solidFill>
              <a:srgbClr val="F71F26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E5F8D"/>
                </a:solidFill>
              </a:rPr>
              <a:t>59% GBM</a:t>
            </a:r>
          </a:p>
          <a:p>
            <a:pPr algn="ctr"/>
            <a:r>
              <a:rPr lang="en-GB" sz="3200" b="1" dirty="0">
                <a:solidFill>
                  <a:srgbClr val="0E5F8D"/>
                </a:solidFill>
              </a:rPr>
              <a:t>41% SBM</a:t>
            </a:r>
            <a:endParaRPr lang="it-IT" sz="2800" b="1" dirty="0">
              <a:solidFill>
                <a:srgbClr val="0E5F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91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587388" y="4786077"/>
            <a:ext cx="10873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i="1" dirty="0">
                <a:solidFill>
                  <a:srgbClr val="F71F26"/>
                </a:solidFill>
              </a:rPr>
              <a:t>Extreme </a:t>
            </a:r>
            <a:r>
              <a:rPr lang="it-IT" sz="1600" b="1" i="1" dirty="0" err="1">
                <a:solidFill>
                  <a:srgbClr val="F71F26"/>
                </a:solidFill>
              </a:rPr>
              <a:t>points</a:t>
            </a:r>
            <a:r>
              <a:rPr lang="it-IT" sz="1600" b="1" i="1" dirty="0">
                <a:solidFill>
                  <a:srgbClr val="F71F26"/>
                </a:solidFill>
              </a:rPr>
              <a:t> </a:t>
            </a:r>
            <a:r>
              <a:rPr lang="it-IT" sz="1600" b="1" i="1" dirty="0" err="1">
                <a:solidFill>
                  <a:srgbClr val="F71F26"/>
                </a:solidFill>
              </a:rPr>
              <a:t>calculation</a:t>
            </a:r>
            <a:r>
              <a:rPr lang="it-IT" sz="1600" b="1" i="1" dirty="0">
                <a:solidFill>
                  <a:srgbClr val="F71F26"/>
                </a:solidFill>
              </a:rPr>
              <a:t> with zero-</a:t>
            </a:r>
            <a:r>
              <a:rPr lang="it-IT" sz="1600" b="1" i="1" dirty="0" err="1">
                <a:solidFill>
                  <a:srgbClr val="F71F26"/>
                </a:solidFill>
              </a:rPr>
              <a:t>parameter</a:t>
            </a:r>
            <a:r>
              <a:rPr lang="it-IT" sz="1600" b="1" i="1" dirty="0">
                <a:solidFill>
                  <a:srgbClr val="F71F26"/>
                </a:solidFill>
              </a:rPr>
              <a:t> </a:t>
            </a:r>
            <a:r>
              <a:rPr lang="it-IT" sz="1600" b="1" i="1" dirty="0" err="1">
                <a:solidFill>
                  <a:srgbClr val="F71F26"/>
                </a:solidFill>
              </a:rPr>
              <a:t>automatic</a:t>
            </a:r>
            <a:r>
              <a:rPr lang="it-IT" sz="1600" b="1" i="1" dirty="0">
                <a:solidFill>
                  <a:srgbClr val="F71F26"/>
                </a:solidFill>
              </a:rPr>
              <a:t> </a:t>
            </a:r>
            <a:r>
              <a:rPr lang="it-IT" sz="1600" b="1" i="1" dirty="0" err="1">
                <a:solidFill>
                  <a:srgbClr val="F71F26"/>
                </a:solidFill>
              </a:rPr>
              <a:t>Canny</a:t>
            </a:r>
            <a:r>
              <a:rPr lang="it-IT" sz="1600" b="1" i="1" dirty="0">
                <a:solidFill>
                  <a:srgbClr val="F71F26"/>
                </a:solidFill>
              </a:rPr>
              <a:t> </a:t>
            </a:r>
            <a:r>
              <a:rPr lang="it-IT" sz="1600" b="1" i="1" dirty="0" err="1">
                <a:solidFill>
                  <a:srgbClr val="F71F26"/>
                </a:solidFill>
              </a:rPr>
              <a:t>edge</a:t>
            </a:r>
            <a:r>
              <a:rPr lang="it-IT" sz="1600" b="1" i="1" dirty="0">
                <a:solidFill>
                  <a:srgbClr val="F71F26"/>
                </a:solidFill>
              </a:rPr>
              <a:t> </a:t>
            </a:r>
            <a:r>
              <a:rPr lang="it-IT" sz="1600" b="1" i="1" dirty="0" err="1">
                <a:solidFill>
                  <a:srgbClr val="F71F26"/>
                </a:solidFill>
              </a:rPr>
              <a:t>detection</a:t>
            </a:r>
            <a:endParaRPr lang="it-IT" sz="1600" b="1" i="1" dirty="0">
              <a:solidFill>
                <a:srgbClr val="F71F26"/>
              </a:solidFill>
            </a:endParaRPr>
          </a:p>
          <a:p>
            <a:pPr algn="ctr"/>
            <a:r>
              <a:rPr lang="it-IT" sz="1600" i="1" dirty="0">
                <a:solidFill>
                  <a:srgbClr val="0E5F8D"/>
                </a:solidFill>
                <a:latin typeface="Arial"/>
                <a:cs typeface="Arial"/>
              </a:rPr>
              <a:t>*Kang </a:t>
            </a:r>
            <a:r>
              <a:rPr lang="it-IT" sz="1600" i="1" dirty="0" err="1">
                <a:solidFill>
                  <a:srgbClr val="0E5F8D"/>
                </a:solidFill>
                <a:latin typeface="Arial"/>
                <a:cs typeface="Arial"/>
              </a:rPr>
              <a:t>J</a:t>
            </a:r>
            <a:r>
              <a:rPr lang="it-IT" sz="1600" i="1" dirty="0">
                <a:solidFill>
                  <a:srgbClr val="0E5F8D"/>
                </a:solidFill>
                <a:latin typeface="Arial"/>
                <a:cs typeface="Arial"/>
              </a:rPr>
              <a:t>, </a:t>
            </a:r>
            <a:r>
              <a:rPr lang="it-IT" sz="1600" i="1" dirty="0" err="1">
                <a:solidFill>
                  <a:srgbClr val="0E5F8D"/>
                </a:solidFill>
                <a:latin typeface="Arial"/>
                <a:cs typeface="Arial"/>
              </a:rPr>
              <a:t>Ullah</a:t>
            </a:r>
            <a:r>
              <a:rPr lang="it-IT" sz="1600" i="1" dirty="0">
                <a:solidFill>
                  <a:srgbClr val="0E5F8D"/>
                </a:solidFill>
                <a:latin typeface="Arial"/>
                <a:cs typeface="Arial"/>
              </a:rPr>
              <a:t> </a:t>
            </a:r>
            <a:r>
              <a:rPr lang="it-IT" sz="1600" i="1" dirty="0" err="1">
                <a:solidFill>
                  <a:srgbClr val="0E5F8D"/>
                </a:solidFill>
                <a:latin typeface="Arial"/>
                <a:cs typeface="Arial"/>
              </a:rPr>
              <a:t>Z</a:t>
            </a:r>
            <a:r>
              <a:rPr lang="it-IT" sz="1600" i="1" dirty="0">
                <a:solidFill>
                  <a:srgbClr val="0E5F8D"/>
                </a:solidFill>
                <a:latin typeface="Arial"/>
                <a:cs typeface="Arial"/>
              </a:rPr>
              <a:t>, </a:t>
            </a:r>
            <a:r>
              <a:rPr lang="it-IT" sz="1600" i="1" dirty="0" err="1">
                <a:solidFill>
                  <a:srgbClr val="0E5F8D"/>
                </a:solidFill>
                <a:latin typeface="Arial"/>
                <a:cs typeface="Arial"/>
              </a:rPr>
              <a:t>Gwak</a:t>
            </a:r>
            <a:r>
              <a:rPr lang="it-IT" sz="1600" i="1" dirty="0">
                <a:solidFill>
                  <a:srgbClr val="0E5F8D"/>
                </a:solidFill>
                <a:latin typeface="Arial"/>
                <a:cs typeface="Arial"/>
              </a:rPr>
              <a:t> </a:t>
            </a:r>
            <a:r>
              <a:rPr lang="it-IT" sz="1600" i="1" dirty="0" err="1">
                <a:solidFill>
                  <a:srgbClr val="0E5F8D"/>
                </a:solidFill>
                <a:latin typeface="Arial"/>
                <a:cs typeface="Arial"/>
              </a:rPr>
              <a:t>J</a:t>
            </a:r>
            <a:r>
              <a:rPr lang="it-IT" sz="1600" i="1" dirty="0">
                <a:solidFill>
                  <a:srgbClr val="0E5F8D"/>
                </a:solidFill>
                <a:latin typeface="Arial"/>
                <a:cs typeface="Arial"/>
              </a:rPr>
              <a:t>. MRI-</a:t>
            </a:r>
            <a:r>
              <a:rPr lang="it-IT" sz="1600" i="1" dirty="0" err="1">
                <a:solidFill>
                  <a:srgbClr val="0E5F8D"/>
                </a:solidFill>
                <a:latin typeface="Arial"/>
                <a:cs typeface="Arial"/>
              </a:rPr>
              <a:t>Based</a:t>
            </a:r>
            <a:r>
              <a:rPr lang="it-IT" sz="1600" i="1" dirty="0">
                <a:solidFill>
                  <a:srgbClr val="0E5F8D"/>
                </a:solidFill>
                <a:latin typeface="Arial"/>
                <a:cs typeface="Arial"/>
              </a:rPr>
              <a:t> Brain Tumor </a:t>
            </a:r>
            <a:r>
              <a:rPr lang="it-IT" sz="1600" i="1" dirty="0" err="1">
                <a:solidFill>
                  <a:srgbClr val="0E5F8D"/>
                </a:solidFill>
                <a:latin typeface="Arial"/>
                <a:cs typeface="Arial"/>
              </a:rPr>
              <a:t>Classification</a:t>
            </a:r>
            <a:r>
              <a:rPr lang="it-IT" sz="1600" i="1" dirty="0">
                <a:solidFill>
                  <a:srgbClr val="0E5F8D"/>
                </a:solidFill>
                <a:latin typeface="Arial"/>
                <a:cs typeface="Arial"/>
              </a:rPr>
              <a:t> Using Ensemble of </a:t>
            </a:r>
            <a:r>
              <a:rPr lang="it-IT" sz="1600" i="1" dirty="0" err="1">
                <a:solidFill>
                  <a:srgbClr val="0E5F8D"/>
                </a:solidFill>
                <a:latin typeface="Arial"/>
                <a:cs typeface="Arial"/>
              </a:rPr>
              <a:t>Deep</a:t>
            </a:r>
            <a:r>
              <a:rPr lang="it-IT" sz="1600" i="1" dirty="0">
                <a:solidFill>
                  <a:srgbClr val="0E5F8D"/>
                </a:solidFill>
                <a:latin typeface="Arial"/>
                <a:cs typeface="Arial"/>
              </a:rPr>
              <a:t> </a:t>
            </a:r>
            <a:r>
              <a:rPr lang="it-IT" sz="1600" i="1" dirty="0" err="1">
                <a:solidFill>
                  <a:srgbClr val="0E5F8D"/>
                </a:solidFill>
                <a:latin typeface="Arial"/>
                <a:cs typeface="Arial"/>
              </a:rPr>
              <a:t>Features</a:t>
            </a:r>
            <a:r>
              <a:rPr lang="it-IT" sz="1600" i="1" dirty="0">
                <a:solidFill>
                  <a:srgbClr val="0E5F8D"/>
                </a:solidFill>
                <a:latin typeface="Arial"/>
                <a:cs typeface="Arial"/>
              </a:rPr>
              <a:t> and Machine Learning </a:t>
            </a:r>
            <a:r>
              <a:rPr lang="it-IT" sz="1600" i="1" dirty="0" err="1">
                <a:solidFill>
                  <a:srgbClr val="0E5F8D"/>
                </a:solidFill>
                <a:latin typeface="Arial"/>
                <a:cs typeface="Arial"/>
              </a:rPr>
              <a:t>Classifiers</a:t>
            </a:r>
            <a:r>
              <a:rPr lang="it-IT" sz="1600" i="1" dirty="0">
                <a:solidFill>
                  <a:srgbClr val="0E5F8D"/>
                </a:solidFill>
                <a:latin typeface="Arial"/>
                <a:cs typeface="Arial"/>
              </a:rPr>
              <a:t>. </a:t>
            </a:r>
            <a:r>
              <a:rPr lang="it-IT" sz="1600" i="1" dirty="0" err="1">
                <a:solidFill>
                  <a:srgbClr val="0E5F8D"/>
                </a:solidFill>
                <a:latin typeface="Arial"/>
                <a:cs typeface="Arial"/>
              </a:rPr>
              <a:t>Sensors</a:t>
            </a:r>
            <a:r>
              <a:rPr lang="it-IT" sz="1600" i="1" dirty="0">
                <a:solidFill>
                  <a:srgbClr val="0E5F8D"/>
                </a:solidFill>
                <a:latin typeface="Arial"/>
                <a:cs typeface="Arial"/>
              </a:rPr>
              <a:t> (Basel). 2021;21(6):2222. </a:t>
            </a:r>
            <a:r>
              <a:rPr lang="it-IT" sz="1600" i="1" dirty="0" err="1">
                <a:solidFill>
                  <a:srgbClr val="0E5F8D"/>
                </a:solidFill>
                <a:latin typeface="Arial"/>
                <a:cs typeface="Arial"/>
              </a:rPr>
              <a:t>Published</a:t>
            </a:r>
            <a:r>
              <a:rPr lang="it-IT" sz="1600" i="1" dirty="0">
                <a:solidFill>
                  <a:srgbClr val="0E5F8D"/>
                </a:solidFill>
                <a:latin typeface="Arial"/>
                <a:cs typeface="Arial"/>
              </a:rPr>
              <a:t> 2021 Mar 22. </a:t>
            </a:r>
            <a:r>
              <a:rPr lang="it-IT" sz="1600" i="1" dirty="0" err="1">
                <a:solidFill>
                  <a:srgbClr val="0E5F8D"/>
                </a:solidFill>
                <a:latin typeface="Arial"/>
                <a:cs typeface="Arial"/>
              </a:rPr>
              <a:t>doi</a:t>
            </a:r>
            <a:r>
              <a:rPr lang="it-IT" sz="1600" i="1" dirty="0">
                <a:solidFill>
                  <a:srgbClr val="0E5F8D"/>
                </a:solidFill>
                <a:latin typeface="Arial"/>
                <a:cs typeface="Arial"/>
              </a:rPr>
              <a:t>: </a:t>
            </a:r>
            <a:r>
              <a:rPr lang="cs-CZ" sz="1600" i="1" dirty="0">
                <a:solidFill>
                  <a:srgbClr val="0E5F8D"/>
                </a:solidFill>
                <a:latin typeface="Arial"/>
                <a:cs typeface="Arial"/>
              </a:rPr>
              <a:t>10.3390/s21062222</a:t>
            </a:r>
            <a:endParaRPr lang="it-IT" sz="1600" i="1" dirty="0">
              <a:solidFill>
                <a:srgbClr val="0E5F8D"/>
              </a:solidFill>
              <a:latin typeface="Arial"/>
              <a:cs typeface="Arial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0" y="764704"/>
            <a:ext cx="12144672" cy="1153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it-IT" sz="2800" b="1" dirty="0">
                <a:solidFill>
                  <a:srgbClr val="F71F26"/>
                </a:solidFill>
                <a:latin typeface="Arial"/>
                <a:cs typeface="Arial"/>
              </a:rPr>
              <a:t>PREPROCESSING DEL DATASET DI IMMAGINI RM</a:t>
            </a:r>
            <a:r>
              <a:rPr lang="it-IT" sz="2800" dirty="0">
                <a:solidFill>
                  <a:srgbClr val="0E5F8D"/>
                </a:solidFill>
                <a:latin typeface="Arial"/>
                <a:cs typeface="Arial"/>
              </a:rPr>
              <a:t> </a:t>
            </a:r>
          </a:p>
          <a:p>
            <a:pPr algn="ctr">
              <a:lnSpc>
                <a:spcPct val="140000"/>
              </a:lnSpc>
            </a:pPr>
            <a:r>
              <a:rPr lang="it-IT" sz="2400" dirty="0">
                <a:solidFill>
                  <a:srgbClr val="0E5F8D"/>
                </a:solidFill>
                <a:latin typeface="Arial"/>
                <a:cs typeface="Arial"/>
              </a:rPr>
              <a:t>conversione </a:t>
            </a:r>
            <a:r>
              <a:rPr lang="it-IT" sz="2400" dirty="0">
                <a:solidFill>
                  <a:srgbClr val="0E5F8D"/>
                </a:solidFill>
                <a:latin typeface="Arial"/>
                <a:cs typeface="Arial"/>
                <a:sym typeface="Wingdings"/>
              </a:rPr>
              <a:t> </a:t>
            </a:r>
            <a:r>
              <a:rPr lang="it-IT" sz="2400" dirty="0" err="1">
                <a:solidFill>
                  <a:srgbClr val="0E5F8D"/>
                </a:solidFill>
                <a:latin typeface="Arial"/>
                <a:cs typeface="Arial"/>
                <a:sym typeface="Wingdings"/>
              </a:rPr>
              <a:t>desculling</a:t>
            </a:r>
            <a:r>
              <a:rPr lang="it-IT" sz="2400" dirty="0">
                <a:solidFill>
                  <a:srgbClr val="0E5F8D"/>
                </a:solidFill>
                <a:latin typeface="Arial"/>
                <a:cs typeface="Arial"/>
                <a:sym typeface="Wingdings"/>
              </a:rPr>
              <a:t>  </a:t>
            </a:r>
            <a:r>
              <a:rPr lang="it-IT" sz="2400" dirty="0" err="1">
                <a:solidFill>
                  <a:srgbClr val="0E5F8D"/>
                </a:solidFill>
                <a:latin typeface="Arial"/>
                <a:cs typeface="Arial"/>
                <a:sym typeface="Wingdings"/>
              </a:rPr>
              <a:t>resizing</a:t>
            </a:r>
            <a:r>
              <a:rPr lang="it-IT" sz="2400" dirty="0">
                <a:solidFill>
                  <a:srgbClr val="0E5F8D"/>
                </a:solidFill>
                <a:latin typeface="Arial"/>
                <a:cs typeface="Arial"/>
                <a:sym typeface="Wingdings"/>
              </a:rPr>
              <a:t> e </a:t>
            </a:r>
            <a:r>
              <a:rPr lang="it-IT" sz="2400" dirty="0" err="1">
                <a:solidFill>
                  <a:srgbClr val="0E5F8D"/>
                </a:solidFill>
                <a:latin typeface="Arial"/>
                <a:cs typeface="Arial"/>
                <a:sym typeface="Wingdings"/>
              </a:rPr>
              <a:t>cropping</a:t>
            </a:r>
            <a:endParaRPr lang="it-IT" sz="2400" dirty="0">
              <a:solidFill>
                <a:srgbClr val="0E5F8D"/>
              </a:solidFill>
              <a:latin typeface="Arial"/>
              <a:cs typeface="Arial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581160C-1166-19A7-7165-521F76D2A5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6" t="6318" r="1354" b="2595"/>
          <a:stretch/>
        </p:blipFill>
        <p:spPr>
          <a:xfrm>
            <a:off x="1559496" y="2060848"/>
            <a:ext cx="9217024" cy="276636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B1262D4-5521-7FCD-E2E1-974CB5EC05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72" y="6100002"/>
            <a:ext cx="1624672" cy="728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DF995DC-EEAE-9426-C258-A49FC9B62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6100002"/>
            <a:ext cx="2422962" cy="72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Daniele\Desktop\Daniele\Università\Dottorato\Dottorato ITEE\Sito Web\logo unina.jpg">
            <a:extLst>
              <a:ext uri="{FF2B5EF4-FFF2-40B4-BE49-F238E27FC236}">
                <a16:creationId xmlns:a16="http://schemas.microsoft.com/office/drawing/2014/main" id="{127ECBB6-0D6E-8F48-1861-8C1FA90EA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4352" y="5979184"/>
            <a:ext cx="2922031" cy="87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500591F2-3344-812C-CF89-F929BDDD6E07}"/>
              </a:ext>
            </a:extLst>
          </p:cNvPr>
          <p:cNvSpPr/>
          <p:nvPr/>
        </p:nvSpPr>
        <p:spPr>
          <a:xfrm>
            <a:off x="0" y="0"/>
            <a:ext cx="1237548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>
                <a:solidFill>
                  <a:srgbClr val="F71F26"/>
                </a:solidFill>
              </a:rPr>
              <a:t>Materiali e metodi (2)</a:t>
            </a:r>
          </a:p>
        </p:txBody>
      </p:sp>
    </p:spTree>
    <p:extLst>
      <p:ext uri="{BB962C8B-B14F-4D97-AF65-F5344CB8AC3E}">
        <p14:creationId xmlns:p14="http://schemas.microsoft.com/office/powerpoint/2010/main" val="351533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ma 10">
            <a:extLst>
              <a:ext uri="{FF2B5EF4-FFF2-40B4-BE49-F238E27FC236}">
                <a16:creationId xmlns:a16="http://schemas.microsoft.com/office/drawing/2014/main" id="{E33798A0-CD56-B45F-35AC-2968CE100A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9739569"/>
              </p:ext>
            </p:extLst>
          </p:nvPr>
        </p:nvGraphicFramePr>
        <p:xfrm>
          <a:off x="7280275" y="719666"/>
          <a:ext cx="491172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magine 1">
            <a:extLst>
              <a:ext uri="{FF2B5EF4-FFF2-40B4-BE49-F238E27FC236}">
                <a16:creationId xmlns:a16="http://schemas.microsoft.com/office/drawing/2014/main" id="{7ACAF973-F446-BC53-398C-595035D9C3B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72" y="6100002"/>
            <a:ext cx="1624672" cy="728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1ABA5A-817F-E842-6080-5552A5A0E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6100002"/>
            <a:ext cx="2422962" cy="72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Daniele\Desktop\Daniele\Università\Dottorato\Dottorato ITEE\Sito Web\logo unina.jpg">
            <a:extLst>
              <a:ext uri="{FF2B5EF4-FFF2-40B4-BE49-F238E27FC236}">
                <a16:creationId xmlns:a16="http://schemas.microsoft.com/office/drawing/2014/main" id="{3961D4C3-0F18-ACC9-557D-AED87C70A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alphaModFix amt="5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4352" y="5979184"/>
            <a:ext cx="2922031" cy="87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985FE200-E10A-BBCC-BC69-B961BDCA986D}"/>
              </a:ext>
            </a:extLst>
          </p:cNvPr>
          <p:cNvSpPr/>
          <p:nvPr/>
        </p:nvSpPr>
        <p:spPr>
          <a:xfrm>
            <a:off x="0" y="0"/>
            <a:ext cx="1237548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>
                <a:solidFill>
                  <a:srgbClr val="F71F26"/>
                </a:solidFill>
              </a:rPr>
              <a:t>Materiali e metodi (3)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99CE6A0-AE76-B93F-E1EF-C2D3CB934029}"/>
              </a:ext>
            </a:extLst>
          </p:cNvPr>
          <p:cNvSpPr txBox="1"/>
          <p:nvPr/>
        </p:nvSpPr>
        <p:spPr>
          <a:xfrm>
            <a:off x="21872" y="764704"/>
            <a:ext cx="765830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71F26"/>
                </a:solidFill>
                <a:latin typeface="Arial"/>
                <a:cs typeface="Arial"/>
              </a:rPr>
              <a:t>FUSEMEDML</a:t>
            </a:r>
            <a:endParaRPr lang="it-IT" sz="2400" b="1" dirty="0">
              <a:solidFill>
                <a:srgbClr val="F71F26"/>
              </a:solidFill>
              <a:latin typeface="Arial"/>
              <a:cs typeface="Arial"/>
            </a:endParaRPr>
          </a:p>
          <a:p>
            <a:r>
              <a:rPr lang="it-IT" sz="2400" b="1" dirty="0">
                <a:solidFill>
                  <a:srgbClr val="0E5F8D"/>
                </a:solidFill>
                <a:latin typeface="Arial"/>
                <a:cs typeface="Arial"/>
              </a:rPr>
              <a:t>			Framework open-source basato 			su Python; sfrutta rete </a:t>
            </a:r>
            <a:r>
              <a:rPr lang="it-IT" sz="2400" b="1" dirty="0" err="1">
                <a:solidFill>
                  <a:srgbClr val="0E5F8D"/>
                </a:solidFill>
                <a:latin typeface="Arial"/>
                <a:cs typeface="Arial"/>
              </a:rPr>
              <a:t>pre</a:t>
            </a:r>
            <a:r>
              <a:rPr lang="it-IT" sz="2400" b="1" dirty="0">
                <a:solidFill>
                  <a:srgbClr val="0E5F8D"/>
                </a:solidFill>
                <a:latin typeface="Arial"/>
                <a:cs typeface="Arial"/>
              </a:rPr>
              <a:t>-				addestrata VGG16</a:t>
            </a:r>
          </a:p>
          <a:p>
            <a:endParaRPr lang="it-IT" sz="2400" b="1" dirty="0">
              <a:solidFill>
                <a:srgbClr val="0E5F8D"/>
              </a:solidFill>
              <a:latin typeface="Arial"/>
              <a:cs typeface="Arial"/>
            </a:endParaRPr>
          </a:p>
          <a:p>
            <a:pPr marL="3086100" lvl="6" indent="-342900">
              <a:buFont typeface="Arial" panose="020B0604020202020204" pitchFamily="34" charset="0"/>
              <a:buChar char="•"/>
            </a:pPr>
            <a:r>
              <a:rPr lang="it-IT" sz="2400" i="1" dirty="0">
                <a:solidFill>
                  <a:srgbClr val="0E5F8D"/>
                </a:solidFill>
                <a:latin typeface="Arial"/>
                <a:cs typeface="Arial"/>
              </a:rPr>
              <a:t>Training set </a:t>
            </a:r>
            <a:r>
              <a:rPr lang="it-IT" sz="2400" dirty="0">
                <a:solidFill>
                  <a:srgbClr val="0E5F8D"/>
                </a:solidFill>
                <a:latin typeface="Arial"/>
                <a:cs typeface="Arial"/>
              </a:rPr>
              <a:t>(80) in apprendimento </a:t>
            </a:r>
          </a:p>
          <a:p>
            <a:pPr marL="3086100" lvl="6" indent="-342900">
              <a:buFont typeface="Arial" panose="020B0604020202020204" pitchFamily="34" charset="0"/>
              <a:buChar char="•"/>
            </a:pPr>
            <a:r>
              <a:rPr lang="it-IT" sz="2400" i="1" dirty="0">
                <a:solidFill>
                  <a:srgbClr val="0E5F8D"/>
                </a:solidFill>
                <a:latin typeface="Arial"/>
                <a:cs typeface="Arial"/>
              </a:rPr>
              <a:t>Test set </a:t>
            </a:r>
            <a:r>
              <a:rPr lang="it-IT" sz="2400" dirty="0">
                <a:solidFill>
                  <a:srgbClr val="0E5F8D"/>
                </a:solidFill>
                <a:latin typeface="Arial"/>
                <a:cs typeface="Arial"/>
              </a:rPr>
              <a:t>(10%) per capacità di generalizzazione</a:t>
            </a:r>
          </a:p>
          <a:p>
            <a:pPr marL="3086100" lvl="6" indent="-342900">
              <a:buFont typeface="Arial" panose="020B0604020202020204" pitchFamily="34" charset="0"/>
              <a:buChar char="•"/>
            </a:pPr>
            <a:r>
              <a:rPr lang="it-IT" sz="2400" i="1" dirty="0" err="1">
                <a:solidFill>
                  <a:srgbClr val="0E5F8D"/>
                </a:solidFill>
                <a:latin typeface="Arial"/>
                <a:cs typeface="Arial"/>
              </a:rPr>
              <a:t>Validation</a:t>
            </a:r>
            <a:r>
              <a:rPr lang="it-IT" sz="2400" i="1" dirty="0">
                <a:solidFill>
                  <a:srgbClr val="0E5F8D"/>
                </a:solidFill>
                <a:latin typeface="Arial"/>
                <a:cs typeface="Arial"/>
              </a:rPr>
              <a:t> set </a:t>
            </a:r>
            <a:r>
              <a:rPr lang="it-IT" sz="2400" dirty="0">
                <a:solidFill>
                  <a:srgbClr val="0E5F8D"/>
                </a:solidFill>
                <a:latin typeface="Arial"/>
                <a:cs typeface="Arial"/>
              </a:rPr>
              <a:t>(10%) su dati/immagini mai incontrati in apprendimento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0E5F8D"/>
              </a:solidFill>
              <a:latin typeface="Arial"/>
              <a:cs typeface="Arial"/>
            </a:endParaRPr>
          </a:p>
          <a:p>
            <a:r>
              <a:rPr lang="it-IT" sz="2400" dirty="0">
                <a:solidFill>
                  <a:srgbClr val="0E5F8D"/>
                </a:solidFill>
                <a:latin typeface="Arial"/>
                <a:cs typeface="Arial"/>
              </a:rPr>
              <a:t>			</a:t>
            </a:r>
            <a:r>
              <a:rPr lang="it-IT" sz="2400" i="1" dirty="0">
                <a:solidFill>
                  <a:srgbClr val="0E5F8D"/>
                </a:solidFill>
                <a:latin typeface="Arial"/>
                <a:cs typeface="Arial"/>
              </a:rPr>
              <a:t>Tempo di addestramento: 5’55’’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65AE1CF5-A3A1-B784-1A02-8B9424A62B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3352" y="1340768"/>
            <a:ext cx="226585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1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ACAF973-F446-BC53-398C-595035D9C3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72" y="6100002"/>
            <a:ext cx="1624672" cy="728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1ABA5A-817F-E842-6080-5552A5A0E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6100002"/>
            <a:ext cx="2422962" cy="72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Daniele\Desktop\Daniele\Università\Dottorato\Dottorato ITEE\Sito Web\logo unina.jpg">
            <a:extLst>
              <a:ext uri="{FF2B5EF4-FFF2-40B4-BE49-F238E27FC236}">
                <a16:creationId xmlns:a16="http://schemas.microsoft.com/office/drawing/2014/main" id="{3961D4C3-0F18-ACC9-557D-AED87C70A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4352" y="5979184"/>
            <a:ext cx="2922031" cy="87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985FE200-E10A-BBCC-BC69-B961BDCA986D}"/>
              </a:ext>
            </a:extLst>
          </p:cNvPr>
          <p:cNvSpPr/>
          <p:nvPr/>
        </p:nvSpPr>
        <p:spPr>
          <a:xfrm>
            <a:off x="0" y="0"/>
            <a:ext cx="1237548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>
                <a:solidFill>
                  <a:srgbClr val="F71F26"/>
                </a:solidFill>
              </a:rPr>
              <a:t>Materiali e metodi (4)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99CE6A0-AE76-B93F-E1EF-C2D3CB934029}"/>
              </a:ext>
            </a:extLst>
          </p:cNvPr>
          <p:cNvSpPr txBox="1"/>
          <p:nvPr/>
        </p:nvSpPr>
        <p:spPr>
          <a:xfrm>
            <a:off x="91801" y="764704"/>
            <a:ext cx="758837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71F26"/>
                </a:solidFill>
                <a:latin typeface="Arial"/>
                <a:cs typeface="Arial"/>
              </a:rPr>
              <a:t>PERFORMANCE UMANA</a:t>
            </a:r>
          </a:p>
          <a:p>
            <a:r>
              <a:rPr lang="it-IT" sz="2400" b="1" dirty="0">
                <a:solidFill>
                  <a:srgbClr val="0E5F8D"/>
                </a:solidFill>
                <a:latin typeface="Arial"/>
                <a:cs typeface="Arial"/>
              </a:rPr>
              <a:t>Classificare le immagini MRI nelle due categorie</a:t>
            </a:r>
          </a:p>
          <a:p>
            <a:r>
              <a:rPr lang="it-IT" sz="2400" b="1" dirty="0">
                <a:solidFill>
                  <a:srgbClr val="0E5F8D"/>
                </a:solidFill>
                <a:latin typeface="Arial"/>
                <a:cs typeface="Arial"/>
              </a:rPr>
              <a:t>precedentemente descritte (GBM e SBM)</a:t>
            </a:r>
          </a:p>
          <a:p>
            <a:endParaRPr lang="it-IT" sz="2400" b="1" dirty="0">
              <a:solidFill>
                <a:srgbClr val="000090"/>
              </a:solidFill>
              <a:latin typeface="Arial"/>
              <a:cs typeface="Arial"/>
            </a:endParaRPr>
          </a:p>
          <a:p>
            <a:r>
              <a:rPr lang="it-IT" sz="2400" i="1" dirty="0">
                <a:solidFill>
                  <a:srgbClr val="0E5F8D"/>
                </a:solidFill>
                <a:latin typeface="Arial"/>
                <a:cs typeface="Arial"/>
              </a:rPr>
              <a:t>3 osservatori con diversa esperienza nel campo del neuroimaging oncologico: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i="1" dirty="0" err="1">
                <a:solidFill>
                  <a:srgbClr val="0E5F8D"/>
                </a:solidFill>
                <a:latin typeface="Arial"/>
                <a:cs typeface="Arial"/>
              </a:rPr>
              <a:t>neuroradiologo</a:t>
            </a:r>
            <a:r>
              <a:rPr lang="it-IT" sz="2400" i="1" dirty="0">
                <a:solidFill>
                  <a:srgbClr val="0E5F8D"/>
                </a:solidFill>
                <a:latin typeface="Arial"/>
                <a:cs typeface="Arial"/>
              </a:rPr>
              <a:t> con 10 anni di esperienza nel neuroimaging oncologico (osservatore 1);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i="1" dirty="0">
                <a:solidFill>
                  <a:srgbClr val="0E5F8D"/>
                </a:solidFill>
                <a:latin typeface="Arial"/>
                <a:cs typeface="Arial"/>
              </a:rPr>
              <a:t>radiologo generalista con 3 anni di esperienza di neuroimaging e con rudimenti di neuroimaging oncologico convenzionale/avanzato (osservatore 2);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i="1" dirty="0">
                <a:solidFill>
                  <a:srgbClr val="0E5F8D"/>
                </a:solidFill>
                <a:latin typeface="Arial"/>
                <a:cs typeface="Arial"/>
              </a:rPr>
              <a:t>radiologo generalista senza esperienza specifica nel campo del neuroimaging (osservatore 3).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A02D202-03E3-DFB6-FA5A-E5081DED5FD1}"/>
              </a:ext>
            </a:extLst>
          </p:cNvPr>
          <p:cNvSpPr txBox="1"/>
          <p:nvPr/>
        </p:nvSpPr>
        <p:spPr>
          <a:xfrm>
            <a:off x="7971842" y="2564904"/>
            <a:ext cx="3709556" cy="2862322"/>
          </a:xfrm>
          <a:prstGeom prst="rect">
            <a:avLst/>
          </a:prstGeom>
          <a:solidFill>
            <a:srgbClr val="F71F26"/>
          </a:solidFill>
        </p:spPr>
        <p:txBody>
          <a:bodyPr wrap="square">
            <a:spAutoFit/>
          </a:bodyPr>
          <a:lstStyle/>
          <a:p>
            <a:pPr lvl="0" algn="ctr">
              <a:tabLst>
                <a:tab pos="228600" algn="l"/>
              </a:tabLst>
            </a:pPr>
            <a:endParaRPr lang="en-GB" sz="2000" b="1" dirty="0">
              <a:solidFill>
                <a:schemeClr val="bg1"/>
              </a:solidFill>
              <a:latin typeface="Arial Black" panose="020B0604020202020204" pitchFamily="34" charset="0"/>
              <a:ea typeface="Times New Roman" panose="02020603050405020304" pitchFamily="18" charset="0"/>
              <a:cs typeface="Arial Black" panose="020B0604020202020204" pitchFamily="34" charset="0"/>
            </a:endParaRPr>
          </a:p>
          <a:p>
            <a:pPr lvl="0" algn="ctr">
              <a:tabLst>
                <a:tab pos="228600" algn="l"/>
              </a:tabLst>
            </a:pPr>
            <a:r>
              <a:rPr lang="en-GB" sz="2000" b="1" dirty="0">
                <a:solidFill>
                  <a:schemeClr val="bg1"/>
                </a:solidFill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t</a:t>
            </a:r>
            <a:r>
              <a:rPr lang="en-GB" sz="2000" b="1" dirty="0">
                <a:solidFill>
                  <a:schemeClr val="bg1"/>
                </a:solidFill>
                <a:effectLst/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raining (80%) </a:t>
            </a:r>
          </a:p>
          <a:p>
            <a:pPr lvl="0" algn="ctr">
              <a:tabLst>
                <a:tab pos="228600" algn="l"/>
              </a:tabLst>
            </a:pPr>
            <a:r>
              <a:rPr lang="en-GB" sz="2000" b="1" dirty="0">
                <a:solidFill>
                  <a:schemeClr val="bg1"/>
                </a:solidFill>
                <a:effectLst/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/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durata</a:t>
            </a:r>
            <a:r>
              <a:rPr lang="en-GB" sz="2000" b="1" dirty="0">
                <a:solidFill>
                  <a:schemeClr val="bg1"/>
                </a:solidFill>
                <a:effectLst/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 1 mese </a:t>
            </a:r>
          </a:p>
          <a:p>
            <a:pPr lvl="0" algn="ctr">
              <a:tabLst>
                <a:tab pos="228600" algn="l"/>
              </a:tabLst>
            </a:pPr>
            <a:r>
              <a:rPr lang="en-GB" sz="2000" b="1" dirty="0">
                <a:solidFill>
                  <a:schemeClr val="bg1"/>
                </a:solidFill>
                <a:effectLst/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➤ </a:t>
            </a:r>
          </a:p>
          <a:p>
            <a:pPr lvl="0" algn="ctr">
              <a:tabLst>
                <a:tab pos="228600" algn="l"/>
              </a:tabLst>
            </a:pPr>
            <a:r>
              <a:rPr lang="en-GB" sz="2000" b="1" dirty="0">
                <a:solidFill>
                  <a:schemeClr val="bg1"/>
                </a:solidFill>
                <a:effectLst/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test (10%) </a:t>
            </a:r>
          </a:p>
          <a:p>
            <a:pPr lvl="0" algn="ctr">
              <a:tabLst>
                <a:tab pos="228600" algn="l"/>
              </a:tabLst>
            </a:pPr>
            <a:r>
              <a:rPr lang="en-GB" sz="2000" b="1" dirty="0" err="1">
                <a:solidFill>
                  <a:schemeClr val="bg1"/>
                </a:solidFill>
                <a:effectLst/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durata</a:t>
            </a:r>
            <a:r>
              <a:rPr lang="en-GB" sz="2000" b="1" dirty="0">
                <a:solidFill>
                  <a:schemeClr val="bg1"/>
                </a:solidFill>
                <a:effectLst/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 1 mese</a:t>
            </a:r>
          </a:p>
          <a:p>
            <a:pPr lvl="0" algn="ctr">
              <a:tabLst>
                <a:tab pos="228600" algn="l"/>
              </a:tabLst>
            </a:pPr>
            <a:r>
              <a:rPr lang="en-GB" sz="2000" b="1" dirty="0">
                <a:solidFill>
                  <a:schemeClr val="bg1"/>
                </a:solidFill>
                <a:effectLst/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➤</a:t>
            </a:r>
          </a:p>
          <a:p>
            <a:pPr lvl="0" algn="ctr">
              <a:tabLst>
                <a:tab pos="228600" algn="l"/>
              </a:tabLst>
            </a:pPr>
            <a:r>
              <a:rPr lang="en-GB" sz="2000" b="1" dirty="0">
                <a:solidFill>
                  <a:schemeClr val="bg1"/>
                </a:solidFill>
                <a:effectLst/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 dopo 1 mese</a:t>
            </a:r>
          </a:p>
          <a:p>
            <a:pPr lvl="0" algn="ctr">
              <a:tabLst>
                <a:tab pos="228600" algn="l"/>
              </a:tabLst>
            </a:pPr>
            <a:r>
              <a:rPr lang="en-GB" sz="2000" b="1" dirty="0" err="1">
                <a:solidFill>
                  <a:schemeClr val="bg1"/>
                </a:solidFill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validazione</a:t>
            </a:r>
            <a:r>
              <a:rPr lang="en-GB" sz="2000" b="1" dirty="0">
                <a:solidFill>
                  <a:schemeClr val="bg1"/>
                </a:solidFill>
                <a:effectLst/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 (10%)</a:t>
            </a:r>
          </a:p>
        </p:txBody>
      </p:sp>
      <p:pic>
        <p:nvPicPr>
          <p:cNvPr id="7" name="Picture 2" descr="Robot e umani giocano a scacchi | Vettore Premium">
            <a:extLst>
              <a:ext uri="{FF2B5EF4-FFF2-40B4-BE49-F238E27FC236}">
                <a16:creationId xmlns:a16="http://schemas.microsoft.com/office/drawing/2014/main" id="{470A225F-5D1F-2C74-23EB-00C72E16E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04" b="91422" l="9904" r="89936">
                        <a14:foregroundMark x1="84026" y1="44608" x2="84026" y2="71078"/>
                        <a14:foregroundMark x1="78435" y1="71078" x2="86262" y2="82108"/>
                        <a14:foregroundMark x1="88658" y1="82843" x2="87859" y2="85049"/>
                        <a14:foregroundMark x1="89297" y1="87255" x2="85144" y2="89216"/>
                        <a14:foregroundMark x1="38818" y1="91422" x2="44249" y2="89461"/>
                        <a14:foregroundMark x1="46805" y1="37745" x2="50319" y2="39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618" y="476672"/>
            <a:ext cx="3926014" cy="255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69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C24ED98-4961-573E-B88D-CF580B1713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72" y="6100002"/>
            <a:ext cx="1624672" cy="728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6268AA-6EA2-12C3-A691-955B2FC5C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6100002"/>
            <a:ext cx="2422962" cy="72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Daniele\Desktop\Daniele\Università\Dottorato\Dottorato ITEE\Sito Web\logo unina.jpg">
            <a:extLst>
              <a:ext uri="{FF2B5EF4-FFF2-40B4-BE49-F238E27FC236}">
                <a16:creationId xmlns:a16="http://schemas.microsoft.com/office/drawing/2014/main" id="{49BF2A1A-0EBF-9365-19E9-EE064E492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4352" y="5979184"/>
            <a:ext cx="2922031" cy="87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ttangolo 18">
            <a:extLst>
              <a:ext uri="{FF2B5EF4-FFF2-40B4-BE49-F238E27FC236}">
                <a16:creationId xmlns:a16="http://schemas.microsoft.com/office/drawing/2014/main" id="{988DD0F9-2375-18C1-F826-2911D536E6B0}"/>
              </a:ext>
            </a:extLst>
          </p:cNvPr>
          <p:cNvSpPr/>
          <p:nvPr/>
        </p:nvSpPr>
        <p:spPr>
          <a:xfrm>
            <a:off x="0" y="0"/>
            <a:ext cx="1237548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>
                <a:solidFill>
                  <a:srgbClr val="F71F26"/>
                </a:solidFill>
              </a:rPr>
              <a:t>Analisi statistica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182E8739-E0C5-7881-4890-E24F39B82A9E}"/>
              </a:ext>
            </a:extLst>
          </p:cNvPr>
          <p:cNvSpPr txBox="1"/>
          <p:nvPr/>
        </p:nvSpPr>
        <p:spPr>
          <a:xfrm>
            <a:off x="115" y="618566"/>
            <a:ext cx="1219188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solidFill>
                  <a:srgbClr val="0E5F8D"/>
                </a:solidFill>
                <a:latin typeface="Arial"/>
                <a:cs typeface="Arial"/>
              </a:rPr>
              <a:t>I risultati sono stati analizzati in termini di sensibilità, specificità, valore predittivo positivo,</a:t>
            </a:r>
          </a:p>
          <a:p>
            <a:pPr algn="just"/>
            <a:r>
              <a:rPr lang="it-IT" sz="2400" dirty="0">
                <a:solidFill>
                  <a:srgbClr val="0E5F8D"/>
                </a:solidFill>
                <a:latin typeface="Arial"/>
                <a:cs typeface="Arial"/>
              </a:rPr>
              <a:t>valore predittivo negativo, ed accuratezza diagnostica.</a:t>
            </a:r>
          </a:p>
          <a:p>
            <a:pPr algn="just"/>
            <a:endParaRPr lang="it-IT" sz="2400" dirty="0">
              <a:solidFill>
                <a:srgbClr val="0E5F8D"/>
              </a:solidFill>
              <a:latin typeface="Arial"/>
              <a:cs typeface="Arial"/>
            </a:endParaRPr>
          </a:p>
          <a:p>
            <a:pPr algn="just"/>
            <a:endParaRPr lang="it-IT" sz="2400" dirty="0">
              <a:solidFill>
                <a:srgbClr val="0E5F8D"/>
              </a:solidFill>
              <a:latin typeface="Arial"/>
              <a:cs typeface="Arial"/>
            </a:endParaRPr>
          </a:p>
          <a:p>
            <a:pPr algn="just"/>
            <a:endParaRPr lang="it-IT" sz="2400" dirty="0">
              <a:solidFill>
                <a:srgbClr val="0E5F8D"/>
              </a:solidFill>
              <a:latin typeface="Arial"/>
              <a:cs typeface="Arial"/>
            </a:endParaRPr>
          </a:p>
          <a:p>
            <a:pPr algn="just"/>
            <a:endParaRPr lang="it-IT" sz="2400" dirty="0">
              <a:solidFill>
                <a:srgbClr val="0E5F8D"/>
              </a:solidFill>
              <a:latin typeface="Arial"/>
              <a:cs typeface="Arial"/>
            </a:endParaRPr>
          </a:p>
          <a:p>
            <a:pPr algn="just"/>
            <a:endParaRPr lang="it-IT" sz="2400" dirty="0">
              <a:solidFill>
                <a:srgbClr val="0E5F8D"/>
              </a:solidFill>
              <a:latin typeface="Arial"/>
              <a:cs typeface="Arial"/>
            </a:endParaRPr>
          </a:p>
          <a:p>
            <a:pPr algn="just"/>
            <a:endParaRPr lang="it-IT" sz="2400" dirty="0">
              <a:solidFill>
                <a:srgbClr val="0E5F8D"/>
              </a:solidFill>
              <a:latin typeface="Arial"/>
              <a:cs typeface="Arial"/>
            </a:endParaRPr>
          </a:p>
          <a:p>
            <a:pPr algn="just"/>
            <a:endParaRPr lang="it-IT" sz="2400" dirty="0">
              <a:solidFill>
                <a:srgbClr val="0E5F8D"/>
              </a:solidFill>
              <a:latin typeface="Arial"/>
              <a:cs typeface="Arial"/>
            </a:endParaRPr>
          </a:p>
          <a:p>
            <a:pPr algn="just"/>
            <a:endParaRPr lang="it-IT" sz="2400" dirty="0">
              <a:solidFill>
                <a:srgbClr val="0E5F8D"/>
              </a:solidFill>
              <a:latin typeface="Arial"/>
              <a:cs typeface="Arial"/>
            </a:endParaRPr>
          </a:p>
          <a:p>
            <a:pPr algn="just"/>
            <a:endParaRPr lang="it-IT" sz="2400" dirty="0">
              <a:solidFill>
                <a:srgbClr val="0E5F8D"/>
              </a:solidFill>
              <a:latin typeface="Arial"/>
              <a:cs typeface="Arial"/>
            </a:endParaRPr>
          </a:p>
          <a:p>
            <a:pPr algn="just"/>
            <a:r>
              <a:rPr lang="it-IT" sz="2400" dirty="0">
                <a:solidFill>
                  <a:srgbClr val="0E5F8D"/>
                </a:solidFill>
                <a:latin typeface="Arial"/>
                <a:cs typeface="Arial"/>
              </a:rPr>
              <a:t>Per ciascun gruppo sono state poi ricavate le curve ROC, che misurano in termini di</a:t>
            </a:r>
          </a:p>
          <a:p>
            <a:pPr algn="just"/>
            <a:r>
              <a:rPr lang="it-IT" sz="2400" dirty="0">
                <a:solidFill>
                  <a:srgbClr val="0E5F8D"/>
                </a:solidFill>
                <a:latin typeface="Arial"/>
                <a:cs typeface="Arial"/>
              </a:rPr>
              <a:t>area under the curve (AUC) e rappresentano graficamente l'efficienza del classificatore</a:t>
            </a:r>
          </a:p>
          <a:p>
            <a:pPr algn="just"/>
            <a:r>
              <a:rPr lang="it-IT" sz="2400" dirty="0">
                <a:solidFill>
                  <a:srgbClr val="0E5F8D"/>
                </a:solidFill>
                <a:latin typeface="Arial"/>
                <a:cs typeface="Arial"/>
              </a:rPr>
              <a:t>binario.</a:t>
            </a:r>
          </a:p>
        </p:txBody>
      </p:sp>
      <p:pic>
        <p:nvPicPr>
          <p:cNvPr id="10242" name="Picture 2" descr="Trova Consulenti per Analisi Statistica">
            <a:extLst>
              <a:ext uri="{FF2B5EF4-FFF2-40B4-BE49-F238E27FC236}">
                <a16:creationId xmlns:a16="http://schemas.microsoft.com/office/drawing/2014/main" id="{40E624F5-7215-07A0-BBBF-456327B7F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5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121920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7671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1307</TotalTime>
  <Words>791</Words>
  <Application>Microsoft Macintosh PowerPoint</Application>
  <PresentationFormat>Widescreen</PresentationFormat>
  <Paragraphs>126</Paragraphs>
  <Slides>14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Helvetica</vt:lpstr>
      <vt:lpstr>Times New Roman</vt:lpstr>
      <vt:lpstr>Tema di Office</vt:lpstr>
      <vt:lpstr>Visual recognition nell’analisi di immagini di risonanza magnetica in pazienti affetti da neoplasia cerebrale: confronto tra algoritmi di cognitive computing e performance umana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 per l’attenzione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Surname XXIX Cycle I year presentation</dc:title>
  <dc:creator>Daniele</dc:creator>
  <cp:lastModifiedBy>JACOPO RUSSO</cp:lastModifiedBy>
  <cp:revision>200</cp:revision>
  <cp:lastPrinted>2015-02-18T13:08:33Z</cp:lastPrinted>
  <dcterms:created xsi:type="dcterms:W3CDTF">2015-02-18T11:42:09Z</dcterms:created>
  <dcterms:modified xsi:type="dcterms:W3CDTF">2023-05-28T09:43:47Z</dcterms:modified>
</cp:coreProperties>
</file>