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316" r:id="rId3"/>
    <p:sldId id="262" r:id="rId4"/>
    <p:sldId id="312" r:id="rId5"/>
    <p:sldId id="313" r:id="rId6"/>
    <p:sldId id="258" r:id="rId7"/>
    <p:sldId id="314" r:id="rId8"/>
    <p:sldId id="315" r:id="rId9"/>
    <p:sldId id="319" r:id="rId10"/>
    <p:sldId id="318" r:id="rId11"/>
    <p:sldId id="321" r:id="rId12"/>
    <p:sldId id="267"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entury" panose="02040604050505020304" pitchFamily="18" charset="0"/>
      <p:regular r:id="rId19"/>
    </p:embeddedFont>
    <p:embeddedFont>
      <p:font typeface="DM Serif Display" pitchFamily="2" charset="0"/>
      <p:regular r:id="rId20"/>
      <p:italic r:id="rId21"/>
    </p:embeddedFont>
    <p:embeddedFont>
      <p:font typeface="IBM Plex Mono Medium" panose="020F0502020204030204" pitchFamily="34" charset="0"/>
      <p:regular r:id="rId22"/>
      <p:bold r:id="rId23"/>
      <p:italic r:id="rId24"/>
      <p:boldItalic r:id="rId25"/>
    </p:embeddedFont>
    <p:embeddedFont>
      <p:font typeface="IBM Plex Mono SemiBold" panose="020F0502020204030204" pitchFamily="34" charset="0"/>
      <p:regular r:id="rId26"/>
      <p:bold r:id="rId27"/>
      <p:italic r:id="rId28"/>
      <p:boldItalic r:id="rId29"/>
    </p:embeddedFont>
    <p:embeddedFont>
      <p:font typeface="IBM Plex Sans" panose="020B0503050203000203" pitchFamily="34" charset="0"/>
      <p:regular r:id="rId30"/>
      <p:bold r:id="rId31"/>
      <p:italic r:id="rId32"/>
      <p:boldItalic r:id="rId33"/>
    </p:embeddedFont>
    <p:embeddedFont>
      <p:font typeface="Noto Sans Mono"/>
      <p:regular r:id="rId34"/>
      <p:bold r:id="rId35"/>
    </p:embeddedFont>
    <p:embeddedFont>
      <p:font typeface="Roboto" panose="02000000000000000000" pitchFamily="2" charset="0"/>
      <p:regular r:id="rId36"/>
      <p:bold r:id="rId37"/>
      <p:italic r:id="rId38"/>
      <p:boldItalic r:id="rId39"/>
    </p:embeddedFont>
    <p:embeddedFont>
      <p:font typeface="Roboto Mono" pitchFamily="49"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4" orient="horz" pos="2772" userDrawn="1">
          <p15:clr>
            <a:srgbClr val="A4A3A4"/>
          </p15:clr>
        </p15:guide>
        <p15:guide id="5" pos="2003" userDrawn="1">
          <p15:clr>
            <a:srgbClr val="A4A3A4"/>
          </p15:clr>
        </p15:guide>
        <p15:guide id="6" orient="horz" pos="1979" userDrawn="1">
          <p15:clr>
            <a:srgbClr val="A4A3A4"/>
          </p15:clr>
        </p15:guide>
        <p15:guide id="7" orient="horz" pos="3407"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j+RxpFiqJyrHfuLxj/LSJx1eOyZ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4254"/>
    <a:srgbClr val="E3E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6"/>
    <p:restoredTop sz="71221"/>
  </p:normalViewPr>
  <p:slideViewPr>
    <p:cSldViewPr snapToGrid="0">
      <p:cViewPr varScale="1">
        <p:scale>
          <a:sx n="83" d="100"/>
          <a:sy n="83" d="100"/>
        </p:scale>
        <p:origin x="1368" y="184"/>
      </p:cViewPr>
      <p:guideLst>
        <p:guide orient="horz" pos="2772"/>
        <p:guide pos="2003"/>
        <p:guide orient="horz" pos="1979"/>
        <p:guide orient="horz" pos="340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font" Target="fonts/font25.fntdata"/><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font" Target="fonts/font28.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2.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font" Target="fonts/font26.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43" Type="http://schemas.openxmlformats.org/officeDocument/2006/relationships/font" Target="fonts/font29.fntdata"/><Relationship Id="rId64"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 Id="rId20" Type="http://schemas.openxmlformats.org/officeDocument/2006/relationships/font" Target="fonts/font6.fntdata"/><Relationship Id="rId41" Type="http://schemas.openxmlformats.org/officeDocument/2006/relationships/font" Target="fonts/font27.fntdata"/><Relationship Id="rId6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800100" indent="-571500" algn="l">
              <a:buClr>
                <a:schemeClr val="bg1"/>
              </a:buClr>
              <a:buFont typeface="Arial" panose="020B0604020202020204" pitchFamily="34" charset="0"/>
              <a:buChar char="•"/>
            </a:pPr>
            <a:endParaRPr dirty="0"/>
          </a:p>
        </p:txBody>
      </p:sp>
      <p:sp>
        <p:nvSpPr>
          <p:cNvPr id="203" name="Google Shape;203;p3:notes"/>
          <p:cNvSpPr txBox="1">
            <a:spLocks noGrp="1"/>
          </p:cNvSpPr>
          <p:nvPr>
            <p:ph type="sldNum" idx="12"/>
          </p:nvPr>
        </p:nvSpPr>
        <p:spPr>
          <a:xfrm>
            <a:off x="11387138" y="10742613"/>
            <a:ext cx="8712300" cy="566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IT">
                <a:latin typeface="Century"/>
                <a:ea typeface="Century"/>
                <a:cs typeface="Century"/>
                <a:sym typeface="Century"/>
              </a:rPr>
              <a:t>10</a:t>
            </a:fld>
            <a:endParaRPr>
              <a:latin typeface="Century"/>
              <a:ea typeface="Century"/>
              <a:cs typeface="Century"/>
              <a:sym typeface="Century"/>
            </a:endParaRPr>
          </a:p>
        </p:txBody>
      </p:sp>
    </p:spTree>
    <p:extLst>
      <p:ext uri="{BB962C8B-B14F-4D97-AF65-F5344CB8AC3E}">
        <p14:creationId xmlns:p14="http://schemas.microsoft.com/office/powerpoint/2010/main" val="1930251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gn="l"/>
            <a:endParaRPr lang="en-GB" b="0" i="0" u="none" strike="noStrike" dirty="0">
              <a:solidFill>
                <a:srgbClr val="374151"/>
              </a:solidFill>
              <a:effectLst/>
              <a:latin typeface="Söhne"/>
            </a:endParaRPr>
          </a:p>
        </p:txBody>
      </p:sp>
      <p:sp>
        <p:nvSpPr>
          <p:cNvPr id="203" name="Google Shape;203;p3:notes"/>
          <p:cNvSpPr txBox="1">
            <a:spLocks noGrp="1"/>
          </p:cNvSpPr>
          <p:nvPr>
            <p:ph type="sldNum" idx="12"/>
          </p:nvPr>
        </p:nvSpPr>
        <p:spPr>
          <a:xfrm>
            <a:off x="11387138" y="10742613"/>
            <a:ext cx="8712300" cy="566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IT">
                <a:latin typeface="Century"/>
                <a:ea typeface="Century"/>
                <a:cs typeface="Century"/>
                <a:sym typeface="Century"/>
              </a:rPr>
              <a:t>11</a:t>
            </a:fld>
            <a:endParaRPr>
              <a:latin typeface="Century"/>
              <a:ea typeface="Century"/>
              <a:cs typeface="Century"/>
              <a:sym typeface="Century"/>
            </a:endParaRPr>
          </a:p>
        </p:txBody>
      </p:sp>
    </p:spTree>
    <p:extLst>
      <p:ext uri="{BB962C8B-B14F-4D97-AF65-F5344CB8AC3E}">
        <p14:creationId xmlns:p14="http://schemas.microsoft.com/office/powerpoint/2010/main" val="1405649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bg1"/>
              </a:buClr>
              <a:buSzPts val="1400"/>
              <a:buFont typeface="Arial" panose="020B0604020202020204" pitchFamily="34" charset="0"/>
              <a:buChar char="•"/>
            </a:pPr>
            <a:br>
              <a:rPr lang="en-GB" dirty="0"/>
            </a:br>
            <a:r>
              <a:rPr lang="en-GB" sz="3600" b="0" i="0" u="none" strike="noStrike" dirty="0">
                <a:solidFill>
                  <a:srgbClr val="374151"/>
                </a:solidFill>
                <a:effectLst/>
                <a:latin typeface="Söhne"/>
              </a:rPr>
              <a:t>La </a:t>
            </a:r>
            <a:r>
              <a:rPr lang="en-GB" sz="3600" b="0" i="0" u="none" strike="noStrike" dirty="0" err="1">
                <a:solidFill>
                  <a:srgbClr val="374151"/>
                </a:solidFill>
                <a:effectLst/>
                <a:latin typeface="Söhne"/>
              </a:rPr>
              <a:t>diagnostica</a:t>
            </a:r>
            <a:r>
              <a:rPr lang="en-GB" sz="3600" b="0" i="0" u="none" strike="noStrike" dirty="0">
                <a:solidFill>
                  <a:srgbClr val="374151"/>
                </a:solidFill>
                <a:effectLst/>
                <a:latin typeface="Söhne"/>
              </a:rPr>
              <a:t> per </a:t>
            </a:r>
            <a:r>
              <a:rPr lang="en-GB" sz="3600" b="0" i="0" u="none" strike="noStrike" dirty="0" err="1">
                <a:solidFill>
                  <a:srgbClr val="374151"/>
                </a:solidFill>
                <a:effectLst/>
                <a:latin typeface="Söhne"/>
              </a:rPr>
              <a:t>immagini</a:t>
            </a:r>
            <a:r>
              <a:rPr lang="en-GB" sz="3600" b="0" i="0" u="none" strike="noStrike" dirty="0">
                <a:solidFill>
                  <a:srgbClr val="374151"/>
                </a:solidFill>
                <a:effectLst/>
                <a:latin typeface="Söhne"/>
              </a:rPr>
              <a:t> medica </a:t>
            </a:r>
            <a:r>
              <a:rPr lang="en-GB" sz="3600" b="0" i="0" u="none" strike="noStrike" dirty="0" err="1">
                <a:solidFill>
                  <a:srgbClr val="374151"/>
                </a:solidFill>
                <a:effectLst/>
                <a:latin typeface="Söhne"/>
              </a:rPr>
              <a:t>accelera</a:t>
            </a:r>
            <a:r>
              <a:rPr lang="en-GB" sz="3600" b="0" i="0" u="none" strike="noStrike" dirty="0">
                <a:solidFill>
                  <a:srgbClr val="374151"/>
                </a:solidFill>
                <a:effectLst/>
                <a:latin typeface="Söhne"/>
              </a:rPr>
              <a:t> la </a:t>
            </a:r>
            <a:r>
              <a:rPr lang="en-GB" sz="3600" b="0" i="0" u="none" strike="noStrike" dirty="0" err="1">
                <a:solidFill>
                  <a:srgbClr val="374151"/>
                </a:solidFill>
                <a:effectLst/>
                <a:latin typeface="Söhne"/>
              </a:rPr>
              <a:t>diagnosi</a:t>
            </a:r>
            <a:r>
              <a:rPr lang="en-GB" sz="3600" b="0" i="0" u="none" strike="noStrike" dirty="0">
                <a:solidFill>
                  <a:srgbClr val="374151"/>
                </a:solidFill>
                <a:effectLst/>
                <a:latin typeface="Söhne"/>
              </a:rPr>
              <a:t> del </a:t>
            </a:r>
            <a:r>
              <a:rPr lang="en-GB" sz="3600" b="0" i="0" u="none" strike="noStrike" dirty="0" err="1">
                <a:solidFill>
                  <a:srgbClr val="374151"/>
                </a:solidFill>
                <a:effectLst/>
                <a:latin typeface="Söhne"/>
              </a:rPr>
              <a:t>cancro</a:t>
            </a:r>
            <a:r>
              <a:rPr lang="en-GB" sz="3600" b="0" i="0" u="none" strike="noStrike" dirty="0">
                <a:solidFill>
                  <a:srgbClr val="374151"/>
                </a:solidFill>
                <a:effectLst/>
                <a:latin typeface="Söhne"/>
              </a:rPr>
              <a:t> e </a:t>
            </a:r>
            <a:r>
              <a:rPr lang="en-GB" sz="3600" b="0" i="0" u="none" strike="noStrike" dirty="0" err="1">
                <a:solidFill>
                  <a:srgbClr val="374151"/>
                </a:solidFill>
                <a:effectLst/>
                <a:latin typeface="Söhne"/>
              </a:rPr>
              <a:t>orienta</a:t>
            </a:r>
            <a:r>
              <a:rPr lang="en-GB" sz="3600" b="0" i="0" u="none" strike="noStrike" dirty="0">
                <a:solidFill>
                  <a:srgbClr val="374151"/>
                </a:solidFill>
                <a:effectLst/>
                <a:latin typeface="Söhne"/>
              </a:rPr>
              <a:t> le </a:t>
            </a:r>
            <a:r>
              <a:rPr lang="en-GB" sz="3600" b="0" i="0" u="none" strike="noStrike" dirty="0" err="1">
                <a:solidFill>
                  <a:srgbClr val="374151"/>
                </a:solidFill>
                <a:effectLst/>
                <a:latin typeface="Söhne"/>
              </a:rPr>
              <a:t>decisioni</a:t>
            </a:r>
            <a:r>
              <a:rPr lang="en-GB" sz="3600" b="0" i="0" u="none" strike="noStrike" dirty="0">
                <a:solidFill>
                  <a:srgbClr val="374151"/>
                </a:solidFill>
                <a:effectLst/>
                <a:latin typeface="Söhne"/>
              </a:rPr>
              <a:t> di </a:t>
            </a:r>
            <a:r>
              <a:rPr lang="en-GB" sz="3600" b="0" i="0" u="none" strike="noStrike" dirty="0" err="1">
                <a:solidFill>
                  <a:srgbClr val="374151"/>
                </a:solidFill>
                <a:effectLst/>
                <a:latin typeface="Söhne"/>
              </a:rPr>
              <a:t>trattamento</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personalizzate</a:t>
            </a:r>
            <a:r>
              <a:rPr lang="en-GB" sz="3600" b="0" i="0" u="none" strike="noStrike" dirty="0">
                <a:solidFill>
                  <a:srgbClr val="374151"/>
                </a:solidFill>
                <a:effectLst/>
                <a:latin typeface="Söhne"/>
              </a:rPr>
              <a:t>. La </a:t>
            </a:r>
            <a:r>
              <a:rPr lang="en-GB" sz="3600" b="0" i="0" u="none" strike="noStrike" dirty="0" err="1">
                <a:solidFill>
                  <a:srgbClr val="374151"/>
                </a:solidFill>
                <a:effectLst/>
                <a:latin typeface="Söhne"/>
              </a:rPr>
              <a:t>rilevazione</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precoce</a:t>
            </a:r>
            <a:r>
              <a:rPr lang="en-GB" sz="3600" b="0" i="0" u="none" strike="noStrike" dirty="0">
                <a:solidFill>
                  <a:srgbClr val="374151"/>
                </a:solidFill>
                <a:effectLst/>
                <a:latin typeface="Söhne"/>
              </a:rPr>
              <a:t>, la </a:t>
            </a:r>
            <a:r>
              <a:rPr lang="en-GB" sz="3600" b="0" i="0" u="none" strike="noStrike" dirty="0" err="1">
                <a:solidFill>
                  <a:srgbClr val="374151"/>
                </a:solidFill>
                <a:effectLst/>
                <a:latin typeface="Söhne"/>
              </a:rPr>
              <a:t>prognosi</a:t>
            </a:r>
            <a:r>
              <a:rPr lang="en-GB" sz="3600" b="0" i="0" u="none" strike="noStrike" dirty="0">
                <a:solidFill>
                  <a:srgbClr val="374151"/>
                </a:solidFill>
                <a:effectLst/>
                <a:latin typeface="Söhne"/>
              </a:rPr>
              <a:t> e la </a:t>
            </a:r>
            <a:r>
              <a:rPr lang="en-GB" sz="3600" b="0" i="0" u="none" strike="noStrike" dirty="0" err="1">
                <a:solidFill>
                  <a:srgbClr val="374151"/>
                </a:solidFill>
                <a:effectLst/>
                <a:latin typeface="Söhne"/>
              </a:rPr>
              <a:t>valutazione</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della</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malattia</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si</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basano</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sulle</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immagini</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diagnostiche</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Sono</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fondamentali</a:t>
            </a:r>
            <a:r>
              <a:rPr lang="en-GB" sz="3600" b="0" i="0" u="none" strike="noStrike" dirty="0">
                <a:solidFill>
                  <a:srgbClr val="374151"/>
                </a:solidFill>
                <a:effectLst/>
                <a:latin typeface="Söhne"/>
              </a:rPr>
              <a:t> per </a:t>
            </a:r>
            <a:r>
              <a:rPr lang="en-GB" sz="3600" b="0" i="0" u="none" strike="noStrike" dirty="0" err="1">
                <a:solidFill>
                  <a:srgbClr val="374151"/>
                </a:solidFill>
                <a:effectLst/>
                <a:latin typeface="Söhne"/>
              </a:rPr>
              <a:t>scelte</a:t>
            </a:r>
            <a:r>
              <a:rPr lang="en-GB" sz="3600" b="0" i="0" u="none" strike="noStrike" dirty="0">
                <a:solidFill>
                  <a:srgbClr val="374151"/>
                </a:solidFill>
                <a:effectLst/>
                <a:latin typeface="Söhne"/>
              </a:rPr>
              <a:t> di </a:t>
            </a:r>
            <a:r>
              <a:rPr lang="en-GB" sz="3600" b="0" i="0" u="none" strike="noStrike" dirty="0" err="1">
                <a:solidFill>
                  <a:srgbClr val="374151"/>
                </a:solidFill>
                <a:effectLst/>
                <a:latin typeface="Söhne"/>
              </a:rPr>
              <a:t>trattamento</a:t>
            </a:r>
            <a:r>
              <a:rPr lang="en-GB" sz="3600" b="0" i="0" u="none" strike="noStrike" dirty="0">
                <a:solidFill>
                  <a:srgbClr val="374151"/>
                </a:solidFill>
                <a:effectLst/>
                <a:latin typeface="Söhne"/>
              </a:rPr>
              <a:t> </a:t>
            </a:r>
            <a:r>
              <a:rPr lang="en-GB" sz="3600" b="0" i="0" u="none" strike="noStrike" dirty="0" err="1">
                <a:solidFill>
                  <a:srgbClr val="374151"/>
                </a:solidFill>
                <a:effectLst/>
                <a:latin typeface="Söhne"/>
              </a:rPr>
              <a:t>informate</a:t>
            </a:r>
            <a:r>
              <a:rPr lang="en-GB" b="0" i="0" u="none" strike="noStrike" dirty="0">
                <a:solidFill>
                  <a:srgbClr val="374151"/>
                </a:solidFill>
                <a:effectLst/>
                <a:latin typeface="Söhne"/>
              </a:rPr>
              <a:t>.</a:t>
            </a:r>
          </a:p>
          <a:p>
            <a:pPr marL="171450" lvl="0" indent="-171450" algn="l" rtl="0">
              <a:lnSpc>
                <a:spcPct val="100000"/>
              </a:lnSpc>
              <a:spcBef>
                <a:spcPts val="0"/>
              </a:spcBef>
              <a:spcAft>
                <a:spcPts val="0"/>
              </a:spcAft>
              <a:buClr>
                <a:schemeClr val="bg1"/>
              </a:buClr>
              <a:buSzPts val="1400"/>
              <a:buFont typeface="Arial" panose="020B0604020202020204" pitchFamily="34" charset="0"/>
              <a:buChar char="•"/>
            </a:pPr>
            <a:endParaRPr lang="en-GB" b="0" i="0" u="none" strike="noStrike" dirty="0">
              <a:solidFill>
                <a:srgbClr val="374151"/>
              </a:solidFill>
              <a:effectLst/>
              <a:latin typeface="Söhne"/>
            </a:endParaRPr>
          </a:p>
          <a:p>
            <a:pPr marL="171450" lvl="0" indent="-171450" algn="l" rtl="0">
              <a:lnSpc>
                <a:spcPct val="100000"/>
              </a:lnSpc>
              <a:spcBef>
                <a:spcPts val="0"/>
              </a:spcBef>
              <a:spcAft>
                <a:spcPts val="0"/>
              </a:spcAft>
              <a:buClr>
                <a:schemeClr val="bg1"/>
              </a:buClr>
              <a:buSzPts val="1400"/>
              <a:buFont typeface="Arial" panose="020B0604020202020204" pitchFamily="34" charset="0"/>
              <a:buChar char="•"/>
            </a:pPr>
            <a:endParaRPr lang="en-GB" b="0" i="0" u="none" strike="noStrike" dirty="0">
              <a:solidFill>
                <a:srgbClr val="374151"/>
              </a:solidFill>
              <a:effectLst/>
              <a:latin typeface="Söhne"/>
            </a:endParaRPr>
          </a:p>
          <a:p>
            <a:pPr marL="171450" lvl="0" indent="-171450" algn="l" rtl="0">
              <a:lnSpc>
                <a:spcPct val="100000"/>
              </a:lnSpc>
              <a:spcBef>
                <a:spcPts val="0"/>
              </a:spcBef>
              <a:spcAft>
                <a:spcPts val="0"/>
              </a:spcAft>
              <a:buClr>
                <a:schemeClr val="bg1"/>
              </a:buClr>
              <a:buSzPts val="1400"/>
              <a:buFont typeface="Arial" panose="020B0604020202020204" pitchFamily="34" charset="0"/>
              <a:buChar char="•"/>
            </a:pPr>
            <a:endParaRPr lang="en-GB" b="0" i="0" u="none" strike="noStrike" dirty="0">
              <a:solidFill>
                <a:srgbClr val="374151"/>
              </a:solidFill>
              <a:effectLst/>
              <a:latin typeface="Söhne"/>
            </a:endParaRPr>
          </a:p>
          <a:p>
            <a:pPr marL="171450" lvl="0" indent="-171450" algn="l" rtl="0">
              <a:lnSpc>
                <a:spcPct val="100000"/>
              </a:lnSpc>
              <a:spcBef>
                <a:spcPts val="0"/>
              </a:spcBef>
              <a:spcAft>
                <a:spcPts val="0"/>
              </a:spcAft>
              <a:buClr>
                <a:schemeClr val="bg1"/>
              </a:buClr>
              <a:buSzPts val="1400"/>
              <a:buFont typeface="Arial" panose="020B0604020202020204" pitchFamily="34" charset="0"/>
              <a:buChar char="•"/>
            </a:pPr>
            <a:br>
              <a:rPr lang="en-GB" dirty="0"/>
            </a:br>
            <a:r>
              <a:rPr lang="en-GB" b="0" i="0" u="none" strike="noStrike" dirty="0" err="1">
                <a:solidFill>
                  <a:srgbClr val="374151"/>
                </a:solidFill>
                <a:effectLst/>
                <a:latin typeface="Söhne"/>
              </a:rPr>
              <a:t>L'intelligenza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artificiale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migliora</a:t>
            </a:r>
            <a:r>
              <a:rPr lang="en-GB" b="0" i="0" u="none" strike="noStrike" dirty="0">
                <a:solidFill>
                  <a:srgbClr val="374151"/>
                </a:solidFill>
                <a:effectLst/>
                <a:latin typeface="Söhne"/>
              </a:rPr>
              <a:t> la </a:t>
            </a:r>
            <a:r>
              <a:rPr lang="en-GB" b="0" i="0" u="none" strike="noStrike" dirty="0" err="1">
                <a:solidFill>
                  <a:srgbClr val="374151"/>
                </a:solidFill>
                <a:effectLst/>
                <a:latin typeface="Söhne"/>
              </a:rPr>
              <a:t>capacità</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previsione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diagnosi</a:t>
            </a:r>
            <a:r>
              <a:rPr lang="en-GB" b="0" i="0" u="none" strike="noStrike" dirty="0">
                <a:solidFill>
                  <a:srgbClr val="374151"/>
                </a:solidFill>
                <a:effectLst/>
                <a:latin typeface="Söhne"/>
              </a:rPr>
              <a:t> e </a:t>
            </a:r>
            <a:r>
              <a:rPr lang="en-GB" b="0" i="0" u="none" strike="noStrike" dirty="0" err="1">
                <a:solidFill>
                  <a:srgbClr val="374151"/>
                </a:solidFill>
                <a:effectLst/>
                <a:latin typeface="Söhne"/>
              </a:rPr>
              <a:t>precisione</a:t>
            </a:r>
            <a:r>
              <a:rPr lang="en-GB" b="0" i="0" u="none" strike="noStrike" dirty="0">
                <a:solidFill>
                  <a:srgbClr val="374151"/>
                </a:solidFill>
                <a:effectLst/>
                <a:latin typeface="Söhne"/>
              </a:rPr>
              <a:t> del </a:t>
            </a:r>
            <a:r>
              <a:rPr lang="en-GB" b="0" i="0" u="none" strike="noStrike" dirty="0" err="1">
                <a:solidFill>
                  <a:srgbClr val="374151"/>
                </a:solidFill>
                <a:effectLst/>
                <a:latin typeface="Söhne"/>
              </a:rPr>
              <a:t>trattamento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nella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cura</a:t>
            </a:r>
            <a:r>
              <a:rPr lang="en-GB" b="0" i="0" u="none" strike="noStrike" dirty="0">
                <a:solidFill>
                  <a:srgbClr val="374151"/>
                </a:solidFill>
                <a:effectLst/>
                <a:latin typeface="Söhne"/>
              </a:rPr>
              <a:t> del </a:t>
            </a:r>
            <a:r>
              <a:rPr lang="en-GB" b="0" i="0" u="none" strike="noStrike" dirty="0" err="1">
                <a:solidFill>
                  <a:srgbClr val="374151"/>
                </a:solidFill>
                <a:effectLst/>
                <a:latin typeface="Söhne"/>
              </a:rPr>
              <a:t>cancro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Grandi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quantità</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immagini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mediche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consentono</a:t>
            </a:r>
            <a:r>
              <a:rPr lang="en-GB" b="0" i="0" u="none" strike="noStrike" dirty="0">
                <a:solidFill>
                  <a:srgbClr val="374151"/>
                </a:solidFill>
                <a:effectLst/>
                <a:latin typeface="Söhne"/>
              </a:rPr>
              <a:t> lo </a:t>
            </a:r>
            <a:r>
              <a:rPr lang="en-GB" b="0" i="0" u="none" strike="noStrike" dirty="0" err="1">
                <a:solidFill>
                  <a:srgbClr val="374151"/>
                </a:solidFill>
                <a:effectLst/>
                <a:latin typeface="Söhne"/>
              </a:rPr>
              <a:t>sviluppo</a:t>
            </a:r>
            <a:r>
              <a:rPr lang="en-GB" b="0" i="0" u="none" strike="noStrike" dirty="0">
                <a:solidFill>
                  <a:srgbClr val="374151"/>
                </a:solidFill>
                <a:effectLst/>
                <a:latin typeface="Söhne"/>
              </a:rPr>
              <a:t> e </a:t>
            </a:r>
            <a:r>
              <a:rPr lang="en-GB" b="0" i="0" u="none" strike="noStrike" dirty="0" err="1">
                <a:solidFill>
                  <a:srgbClr val="374151"/>
                </a:solidFill>
                <a:effectLst/>
                <a:latin typeface="Söhne"/>
              </a:rPr>
              <a:t>l'addestramento</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algoritmi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avanzati</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intelligenza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artificiale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L'intelligenza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artificiale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può</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prevedere</a:t>
            </a:r>
            <a:r>
              <a:rPr lang="en-GB" b="0" i="0" u="none" strike="noStrike" dirty="0">
                <a:solidFill>
                  <a:srgbClr val="374151"/>
                </a:solidFill>
                <a:effectLst/>
                <a:latin typeface="Söhne"/>
              </a:rPr>
              <a:t> lo </a:t>
            </a:r>
            <a:r>
              <a:rPr lang="en-GB" b="0" i="0" u="none" strike="noStrike" dirty="0" err="1">
                <a:solidFill>
                  <a:srgbClr val="374151"/>
                </a:solidFill>
                <a:effectLst/>
                <a:latin typeface="Söhne"/>
              </a:rPr>
              <a:t>sviluppo</a:t>
            </a:r>
            <a:r>
              <a:rPr lang="en-GB" b="0" i="0" u="none" strike="noStrike" dirty="0">
                <a:solidFill>
                  <a:srgbClr val="374151"/>
                </a:solidFill>
                <a:effectLst/>
                <a:latin typeface="Söhne"/>
              </a:rPr>
              <a:t> del </a:t>
            </a:r>
            <a:r>
              <a:rPr lang="en-GB" b="0" i="0" u="none" strike="noStrike" dirty="0" err="1">
                <a:solidFill>
                  <a:srgbClr val="374151"/>
                </a:solidFill>
                <a:effectLst/>
                <a:latin typeface="Söhne"/>
              </a:rPr>
              <a:t>cancro</a:t>
            </a:r>
            <a:r>
              <a:rPr lang="en-GB" b="0" i="0" u="none" strike="noStrike" dirty="0">
                <a:solidFill>
                  <a:srgbClr val="374151"/>
                </a:solidFill>
                <a:effectLst/>
                <a:latin typeface="Söhne"/>
              </a:rPr>
              <a:t> e </a:t>
            </a:r>
            <a:r>
              <a:rPr lang="en-GB" b="0" i="0" u="none" strike="noStrike" dirty="0" err="1">
                <a:solidFill>
                  <a:srgbClr val="374151"/>
                </a:solidFill>
                <a:effectLst/>
                <a:latin typeface="Söhne"/>
              </a:rPr>
              <a:t>stabilire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diagnosi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rapide</a:t>
            </a:r>
            <a:r>
              <a:rPr lang="en-GB" b="0" i="0" u="none" strike="noStrike" dirty="0">
                <a:solidFill>
                  <a:srgbClr val="374151"/>
                </a:solidFill>
                <a:effectLst/>
                <a:latin typeface="Söhne"/>
              </a:rPr>
              <a:t> e precise. </a:t>
            </a:r>
            <a:r>
              <a:rPr lang="en-GB" b="0" i="0" u="none" strike="noStrike" dirty="0" err="1">
                <a:solidFill>
                  <a:srgbClr val="374151"/>
                </a:solidFill>
                <a:effectLst/>
                <a:latin typeface="Söhne"/>
              </a:rPr>
              <a:t>L'intelligenza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artificiale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analizza</a:t>
            </a:r>
            <a:r>
              <a:rPr lang="en-GB" b="0" i="0" u="none" strike="noStrike" dirty="0">
                <a:solidFill>
                  <a:srgbClr val="374151"/>
                </a:solidFill>
                <a:effectLst/>
                <a:latin typeface="Söhne"/>
              </a:rPr>
              <a:t> set di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correlati</a:t>
            </a:r>
            <a:r>
              <a:rPr lang="en-GB" b="0" i="0" u="none" strike="noStrike" dirty="0">
                <a:solidFill>
                  <a:srgbClr val="374151"/>
                </a:solidFill>
                <a:effectLst/>
                <a:latin typeface="Söhne"/>
              </a:rPr>
              <a:t> al </a:t>
            </a:r>
            <a:r>
              <a:rPr lang="en-GB" b="0" i="0" u="none" strike="noStrike" dirty="0" err="1">
                <a:solidFill>
                  <a:srgbClr val="374151"/>
                </a:solidFill>
                <a:effectLst/>
                <a:latin typeface="Söhne"/>
              </a:rPr>
              <a:t>cancro</a:t>
            </a:r>
            <a:r>
              <a:rPr lang="en-GB" b="0" i="0" u="none" strike="noStrike" dirty="0">
                <a:solidFill>
                  <a:srgbClr val="374151"/>
                </a:solidFill>
                <a:effectLst/>
                <a:latin typeface="Söhne"/>
              </a:rPr>
              <a:t> per </a:t>
            </a:r>
            <a:r>
              <a:rPr lang="en-GB" b="0" i="0" u="none" strike="noStrike" dirty="0" err="1">
                <a:solidFill>
                  <a:srgbClr val="374151"/>
                </a:solidFill>
                <a:effectLst/>
                <a:latin typeface="Söhne"/>
              </a:rPr>
              <a:t>determinare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trattamenti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ottimali</a:t>
            </a:r>
            <a:r>
              <a:rPr lang="en-GB" b="0" i="0" u="none" strike="noStrike" dirty="0">
                <a:solidFill>
                  <a:srgbClr val="374151"/>
                </a:solidFill>
                <a:effectLst/>
                <a:latin typeface="Söhne"/>
              </a:rPr>
              <a:t> per </a:t>
            </a:r>
            <a:r>
              <a:rPr lang="en-GB" b="0" i="0" u="none" strike="noStrike" dirty="0" err="1">
                <a:solidFill>
                  <a:srgbClr val="374151"/>
                </a:solidFill>
                <a:effectLst/>
                <a:latin typeface="Söhne"/>
              </a:rPr>
              <a:t>singoli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pazienti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L'intelligenza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artificiale</a:t>
            </a:r>
            <a:r>
              <a:rPr lang="en-GB" b="0" i="0" u="none" strike="noStrike" dirty="0">
                <a:solidFill>
                  <a:srgbClr val="374151"/>
                </a:solidFill>
                <a:effectLst/>
                <a:latin typeface="Söhne"/>
              </a:rPr>
              <a:t> ha il </a:t>
            </a:r>
            <a:r>
              <a:rPr lang="en-GB" b="0" i="0" u="none" strike="noStrike" dirty="0" err="1">
                <a:solidFill>
                  <a:srgbClr val="374151"/>
                </a:solidFill>
                <a:effectLst/>
                <a:latin typeface="Söhne"/>
              </a:rPr>
              <a:t>potenziale</a:t>
            </a:r>
            <a:r>
              <a:rPr lang="en-GB" b="0" i="0" u="none" strike="noStrike" dirty="0">
                <a:solidFill>
                  <a:srgbClr val="374151"/>
                </a:solidFill>
                <a:effectLst/>
                <a:latin typeface="Söhne"/>
              </a:rPr>
              <a:t> per </a:t>
            </a:r>
            <a:r>
              <a:rPr lang="en-GB" b="0" i="0" u="none" strike="noStrike" dirty="0" err="1">
                <a:solidFill>
                  <a:srgbClr val="374151"/>
                </a:solidFill>
                <a:effectLst/>
                <a:latin typeface="Söhne"/>
              </a:rPr>
              <a:t>prevedere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esiti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clinici</a:t>
            </a:r>
            <a:r>
              <a:rPr lang="en-GB" b="0" i="0" u="none" strike="noStrike" dirty="0">
                <a:solidFill>
                  <a:srgbClr val="374151"/>
                </a:solidFill>
                <a:effectLst/>
                <a:latin typeface="Söhne"/>
              </a:rPr>
              <a:t> come </a:t>
            </a:r>
            <a:r>
              <a:rPr lang="en-GB" b="0" i="0" u="none" strike="noStrike" dirty="0" err="1">
                <a:solidFill>
                  <a:srgbClr val="374151"/>
                </a:solidFill>
                <a:effectLst/>
                <a:latin typeface="Söhne"/>
              </a:rPr>
              <a:t>risposta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clinica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completa</a:t>
            </a:r>
            <a:r>
              <a:rPr lang="en-GB" b="0" i="0" u="none" strike="noStrike" dirty="0">
                <a:solidFill>
                  <a:srgbClr val="374151"/>
                </a:solidFill>
                <a:effectLst/>
                <a:latin typeface="Söhne"/>
              </a:rPr>
              <a:t> e </a:t>
            </a:r>
            <a:r>
              <a:rPr lang="en-GB" b="0" i="0" u="none" strike="noStrike" dirty="0" err="1">
                <a:solidFill>
                  <a:srgbClr val="374151"/>
                </a:solidFill>
                <a:effectLst/>
                <a:latin typeface="Söhne"/>
              </a:rPr>
              <a:t>sopravvivenza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L'intelligenza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artificiale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democratizza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l'assistenza</a:t>
            </a:r>
            <a:r>
              <a:rPr lang="en-GB" b="0" i="0" u="none" strike="noStrike" dirty="0">
                <a:solidFill>
                  <a:srgbClr val="374151"/>
                </a:solidFill>
                <a:effectLst/>
                <a:latin typeface="Söhne"/>
              </a:rPr>
              <a:t> sanitaria, </a:t>
            </a:r>
            <a:r>
              <a:rPr lang="en-GB" b="0" i="0" u="none" strike="noStrike" dirty="0" err="1">
                <a:solidFill>
                  <a:srgbClr val="374151"/>
                </a:solidFill>
                <a:effectLst/>
                <a:latin typeface="Söhne"/>
              </a:rPr>
              <a:t>migliorando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l'accesso</a:t>
            </a:r>
            <a:r>
              <a:rPr lang="en-GB" b="0" i="0" u="none" strike="noStrike" dirty="0">
                <a:solidFill>
                  <a:srgbClr val="374151"/>
                </a:solidFill>
                <a:effectLst/>
                <a:latin typeface="Söhne"/>
              </a:rPr>
              <a:t> e </a:t>
            </a:r>
            <a:r>
              <a:rPr lang="en-GB" b="0" i="0" u="none" strike="noStrike" dirty="0" err="1">
                <a:solidFill>
                  <a:srgbClr val="374151"/>
                </a:solidFill>
                <a:effectLst/>
                <a:latin typeface="Söhne"/>
              </a:rPr>
              <a:t>riducendo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costi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L'intelligenza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artificiale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allevia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medici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sovraccarichi</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lavoro</a:t>
            </a:r>
            <a:r>
              <a:rPr lang="en-GB" b="0" i="0" u="none" strike="noStrike" dirty="0">
                <a:solidFill>
                  <a:srgbClr val="374151"/>
                </a:solidFill>
                <a:effectLst/>
                <a:latin typeface="Söhne"/>
              </a:rPr>
              <a:t> e </a:t>
            </a:r>
            <a:r>
              <a:rPr lang="en-GB" b="0" i="0" u="none" strike="noStrike" dirty="0" err="1">
                <a:solidFill>
                  <a:srgbClr val="374151"/>
                </a:solidFill>
                <a:effectLst/>
                <a:latin typeface="Söhne"/>
              </a:rPr>
              <a:t>riduce</a:t>
            </a:r>
            <a:r>
              <a:rPr lang="en-GB" b="0" i="0" u="none" strike="noStrike" dirty="0">
                <a:solidFill>
                  <a:srgbClr val="374151"/>
                </a:solidFill>
                <a:effectLst/>
                <a:latin typeface="Söhne"/>
              </a:rPr>
              <a:t> il </a:t>
            </a:r>
            <a:r>
              <a:rPr lang="en-GB" b="0" i="0" u="none" strike="noStrike" dirty="0" err="1">
                <a:solidFill>
                  <a:srgbClr val="374151"/>
                </a:solidFill>
                <a:effectLst/>
                <a:latin typeface="Söhne"/>
              </a:rPr>
              <a:t>rischio</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errori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medici</a:t>
            </a:r>
            <a:r>
              <a:rPr lang="en-GB" b="0" i="0" u="none" strike="noStrike" dirty="0">
                <a:solidFill>
                  <a:srgbClr val="374151"/>
                </a:solidFill>
                <a:effectLst/>
                <a:latin typeface="Söhne"/>
              </a:rPr>
              <a:t>.</a:t>
            </a:r>
            <a:endParaRPr dirty="0"/>
          </a:p>
        </p:txBody>
      </p:sp>
      <p:sp>
        <p:nvSpPr>
          <p:cNvPr id="203" name="Google Shape;203;p3:notes"/>
          <p:cNvSpPr txBox="1">
            <a:spLocks noGrp="1"/>
          </p:cNvSpPr>
          <p:nvPr>
            <p:ph type="sldNum" idx="12"/>
          </p:nvPr>
        </p:nvSpPr>
        <p:spPr>
          <a:xfrm>
            <a:off x="11387138" y="10742613"/>
            <a:ext cx="8712300" cy="566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IT">
                <a:latin typeface="Century"/>
                <a:ea typeface="Century"/>
                <a:cs typeface="Century"/>
                <a:sym typeface="Century"/>
              </a:rPr>
              <a:t>4</a:t>
            </a:fld>
            <a:endParaRPr>
              <a:latin typeface="Century"/>
              <a:ea typeface="Century"/>
              <a:cs typeface="Century"/>
              <a:sym typeface="Century"/>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gn="l"/>
            <a:r>
              <a:rPr lang="en-GB" b="0" i="0" u="none" strike="noStrike" dirty="0">
                <a:solidFill>
                  <a:srgbClr val="374151"/>
                </a:solidFill>
                <a:effectLst/>
                <a:latin typeface="Söhne"/>
              </a:rPr>
              <a:t>Due </a:t>
            </a:r>
            <a:r>
              <a:rPr lang="en-GB" b="0" i="0" u="none" strike="noStrike" dirty="0" err="1">
                <a:solidFill>
                  <a:srgbClr val="374151"/>
                </a:solidFill>
                <a:effectLst/>
                <a:latin typeface="Söhne"/>
              </a:rPr>
              <a:t>principali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sfide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si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riscontrano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nell'acquisizione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addestramento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necessari</a:t>
            </a:r>
            <a:r>
              <a:rPr lang="en-GB" b="0" i="0" u="none" strike="noStrike" dirty="0">
                <a:solidFill>
                  <a:srgbClr val="374151"/>
                </a:solidFill>
                <a:effectLst/>
                <a:latin typeface="Söhne"/>
              </a:rPr>
              <a:t> per </a:t>
            </a:r>
            <a:r>
              <a:rPr lang="en-GB" b="0" i="0" u="none" strike="noStrike" dirty="0" err="1">
                <a:solidFill>
                  <a:srgbClr val="374151"/>
                </a:solidFill>
                <a:effectLst/>
                <a:latin typeface="Söhne"/>
              </a:rPr>
              <a:t>l'intelligenza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artificiale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basata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su</a:t>
            </a:r>
            <a:r>
              <a:rPr lang="en-GB" b="0" i="0" u="none" strike="noStrike" dirty="0">
                <a:solidFill>
                  <a:srgbClr val="374151"/>
                </a:solidFill>
                <a:effectLst/>
                <a:latin typeface="Söhne"/>
              </a:rPr>
              <a:t> deep learning e </a:t>
            </a:r>
            <a:r>
              <a:rPr lang="en-GB" b="0" i="0" u="none" strike="noStrike" dirty="0" err="1">
                <a:solidFill>
                  <a:srgbClr val="374151"/>
                </a:solidFill>
                <a:effectLst/>
                <a:latin typeface="Söhne"/>
              </a:rPr>
              <a:t>l'analisi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delle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immagini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mediche</a:t>
            </a:r>
            <a:r>
              <a:rPr lang="en-GB" b="0" i="0" u="none" strike="noStrike" dirty="0">
                <a:solidFill>
                  <a:srgbClr val="374151"/>
                </a:solidFill>
                <a:effectLst/>
                <a:latin typeface="Söhne"/>
              </a:rPr>
              <a:t>:</a:t>
            </a:r>
          </a:p>
          <a:p>
            <a:pPr algn="l"/>
            <a:endParaRPr lang="en-GB" b="0" i="0" u="none" strike="noStrike" dirty="0">
              <a:solidFill>
                <a:srgbClr val="374151"/>
              </a:solidFill>
              <a:effectLst/>
              <a:latin typeface="Söhne"/>
            </a:endParaRPr>
          </a:p>
          <a:p>
            <a:pPr algn="l">
              <a:buFont typeface="+mj-lt"/>
              <a:buAutoNum type="arabicPeriod"/>
            </a:pPr>
            <a:r>
              <a:rPr lang="en-GB" b="0" i="0" u="none" strike="noStrike" dirty="0" err="1">
                <a:solidFill>
                  <a:srgbClr val="374151"/>
                </a:solidFill>
                <a:effectLst/>
                <a:latin typeface="Söhne"/>
              </a:rPr>
              <a:t>Ottenere</a:t>
            </a:r>
            <a:r>
              <a:rPr lang="en-GB" b="0" i="0" u="none" strike="noStrike" dirty="0">
                <a:solidFill>
                  <a:srgbClr val="374151"/>
                </a:solidFill>
                <a:effectLst/>
                <a:latin typeface="Söhne"/>
              </a:rPr>
              <a:t> accesso </a:t>
            </a:r>
            <a:r>
              <a:rPr lang="en-GB" b="0" i="0" u="none" strike="noStrike" dirty="0" err="1">
                <a:solidFill>
                  <a:srgbClr val="374151"/>
                </a:solidFill>
                <a:effectLst/>
                <a:latin typeface="Söhne"/>
              </a:rPr>
              <a:t>agli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archivi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medici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che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si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trovano</a:t>
            </a:r>
            <a:r>
              <a:rPr lang="en-GB" b="0" i="0" u="none" strike="noStrike" dirty="0">
                <a:solidFill>
                  <a:srgbClr val="374151"/>
                </a:solidFill>
                <a:effectLst/>
                <a:latin typeface="Söhne"/>
              </a:rPr>
              <a:t> in database </a:t>
            </a:r>
            <a:r>
              <a:rPr lang="en-GB" b="0" i="0" u="none" strike="noStrike" dirty="0" err="1">
                <a:solidFill>
                  <a:srgbClr val="374151"/>
                </a:solidFill>
                <a:effectLst/>
                <a:latin typeface="Söhne"/>
              </a:rPr>
              <a:t>proprietari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chiusi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all'interno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degli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ospedali</a:t>
            </a:r>
            <a:r>
              <a:rPr lang="en-GB" b="0" i="0" u="none" strike="noStrike" dirty="0">
                <a:solidFill>
                  <a:srgbClr val="374151"/>
                </a:solidFill>
                <a:effectLst/>
                <a:latin typeface="Söhne"/>
              </a:rPr>
              <a:t>. Le normative </a:t>
            </a:r>
            <a:r>
              <a:rPr lang="en-GB" b="0" i="0" u="none" strike="noStrike" dirty="0" err="1">
                <a:solidFill>
                  <a:srgbClr val="374151"/>
                </a:solidFill>
                <a:effectLst/>
                <a:latin typeface="Söhne"/>
              </a:rPr>
              <a:t>sulla</a:t>
            </a:r>
            <a:r>
              <a:rPr lang="en-GB" b="0" i="0" u="none" strike="noStrike" dirty="0">
                <a:solidFill>
                  <a:srgbClr val="374151"/>
                </a:solidFill>
                <a:effectLst/>
                <a:latin typeface="Söhne"/>
              </a:rPr>
              <a:t> privacy </a:t>
            </a:r>
            <a:r>
              <a:rPr lang="en-GB" b="0" i="0" u="none" strike="noStrike" dirty="0" err="1">
                <a:solidFill>
                  <a:srgbClr val="374151"/>
                </a:solidFill>
                <a:effectLst/>
                <a:latin typeface="Söhne"/>
              </a:rPr>
              <a:t>ostacolano</a:t>
            </a:r>
            <a:r>
              <a:rPr lang="en-GB" b="0" i="0" u="none" strike="noStrike" dirty="0">
                <a:solidFill>
                  <a:srgbClr val="374151"/>
                </a:solidFill>
                <a:effectLst/>
                <a:latin typeface="Söhne"/>
              </a:rPr>
              <a:t> la </a:t>
            </a:r>
            <a:r>
              <a:rPr lang="en-GB" b="0" i="0" u="none" strike="noStrike" dirty="0" err="1">
                <a:solidFill>
                  <a:srgbClr val="374151"/>
                </a:solidFill>
                <a:effectLst/>
                <a:latin typeface="Söhne"/>
              </a:rPr>
              <a:t>distribuzione</a:t>
            </a:r>
            <a:r>
              <a:rPr lang="en-GB" b="0" i="0" u="none" strike="noStrike" dirty="0">
                <a:solidFill>
                  <a:srgbClr val="374151"/>
                </a:solidFill>
                <a:effectLst/>
                <a:latin typeface="Söhne"/>
              </a:rPr>
              <a:t> e </a:t>
            </a:r>
            <a:r>
              <a:rPr lang="en-GB" b="0" i="0" u="none" strike="noStrike" dirty="0" err="1">
                <a:solidFill>
                  <a:srgbClr val="374151"/>
                </a:solidFill>
                <a:effectLst/>
                <a:latin typeface="Söhne"/>
              </a:rPr>
              <a:t>l'accesso</a:t>
            </a:r>
            <a:r>
              <a:rPr lang="en-GB" b="0" i="0" u="none" strike="noStrike" dirty="0">
                <a:solidFill>
                  <a:srgbClr val="374151"/>
                </a:solidFill>
                <a:effectLst/>
                <a:latin typeface="Söhne"/>
              </a:rPr>
              <a:t> a </a:t>
            </a:r>
            <a:r>
              <a:rPr lang="en-GB" b="0" i="0" u="none" strike="noStrike" dirty="0" err="1">
                <a:solidFill>
                  <a:srgbClr val="374151"/>
                </a:solidFill>
                <a:effectLst/>
                <a:latin typeface="Söhne"/>
              </a:rPr>
              <a:t>questi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a:t>
            </a:r>
          </a:p>
          <a:p>
            <a:pPr algn="l">
              <a:buFont typeface="+mj-lt"/>
              <a:buAutoNum type="arabicPeriod"/>
            </a:pPr>
            <a:r>
              <a:rPr lang="en-GB" b="0" i="0" u="none" strike="noStrike" dirty="0" err="1">
                <a:solidFill>
                  <a:srgbClr val="374151"/>
                </a:solidFill>
                <a:effectLst/>
                <a:latin typeface="Söhne"/>
              </a:rPr>
              <a:t>Ottenere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immagini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validati</a:t>
            </a:r>
            <a:r>
              <a:rPr lang="en-GB" b="0" i="0" u="none" strike="noStrike" dirty="0">
                <a:solidFill>
                  <a:srgbClr val="374151"/>
                </a:solidFill>
                <a:effectLst/>
                <a:latin typeface="Söhne"/>
              </a:rPr>
              <a:t> e </a:t>
            </a:r>
            <a:r>
              <a:rPr lang="en-GB" b="0" i="0" u="none" strike="noStrike" dirty="0" err="1">
                <a:solidFill>
                  <a:srgbClr val="374151"/>
                </a:solidFill>
                <a:effectLst/>
                <a:latin typeface="Söhne"/>
              </a:rPr>
              <a:t>annotati</a:t>
            </a:r>
            <a:r>
              <a:rPr lang="en-GB" b="0" i="0" u="none" strike="noStrike" dirty="0">
                <a:solidFill>
                  <a:srgbClr val="374151"/>
                </a:solidFill>
                <a:effectLst/>
                <a:latin typeface="Söhne"/>
              </a:rPr>
              <a:t> in modo </a:t>
            </a:r>
            <a:r>
              <a:rPr lang="en-GB" b="0" i="0" u="none" strike="noStrike" dirty="0" err="1">
                <a:solidFill>
                  <a:srgbClr val="374151"/>
                </a:solidFill>
                <a:effectLst/>
                <a:latin typeface="Söhne"/>
              </a:rPr>
              <a:t>sistematico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considerando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fattori</a:t>
            </a:r>
            <a:r>
              <a:rPr lang="en-GB" b="0" i="0" u="none" strike="noStrike" dirty="0">
                <a:solidFill>
                  <a:srgbClr val="374151"/>
                </a:solidFill>
                <a:effectLst/>
                <a:latin typeface="Söhne"/>
              </a:rPr>
              <a:t> come </a:t>
            </a:r>
            <a:r>
              <a:rPr lang="en-GB" b="0" i="0" u="none" strike="noStrike" dirty="0" err="1">
                <a:solidFill>
                  <a:srgbClr val="374151"/>
                </a:solidFill>
                <a:effectLst/>
                <a:latin typeface="Söhne"/>
              </a:rPr>
              <a: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valori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effettivi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l'eterogeneità</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delle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fonti</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 e la </a:t>
            </a:r>
            <a:r>
              <a:rPr lang="en-GB" b="0" i="0" u="none" strike="noStrike" dirty="0" err="1">
                <a:solidFill>
                  <a:srgbClr val="374151"/>
                </a:solidFill>
                <a:effectLst/>
                <a:latin typeface="Söhne"/>
              </a:rPr>
              <a:t>fornitura</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etichettatura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a:t>
            </a:r>
          </a:p>
          <a:p>
            <a:pPr marL="171450" lvl="0" indent="-171450" algn="l" rtl="0">
              <a:lnSpc>
                <a:spcPct val="100000"/>
              </a:lnSpc>
              <a:spcBef>
                <a:spcPts val="0"/>
              </a:spcBef>
              <a:spcAft>
                <a:spcPts val="0"/>
              </a:spcAft>
              <a:buClr>
                <a:schemeClr val="bg1"/>
              </a:buClr>
              <a:buSzPts val="1400"/>
              <a:buFont typeface="Arial" panose="020B0604020202020204" pitchFamily="34" charset="0"/>
              <a:buChar char="•"/>
            </a:pPr>
            <a:endParaRPr dirty="0"/>
          </a:p>
        </p:txBody>
      </p:sp>
      <p:sp>
        <p:nvSpPr>
          <p:cNvPr id="203" name="Google Shape;203;p3:notes"/>
          <p:cNvSpPr txBox="1">
            <a:spLocks noGrp="1"/>
          </p:cNvSpPr>
          <p:nvPr>
            <p:ph type="sldNum" idx="12"/>
          </p:nvPr>
        </p:nvSpPr>
        <p:spPr>
          <a:xfrm>
            <a:off x="11387138" y="10742613"/>
            <a:ext cx="8712300" cy="566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IT">
                <a:latin typeface="Century"/>
                <a:ea typeface="Century"/>
                <a:cs typeface="Century"/>
                <a:sym typeface="Century"/>
              </a:rPr>
              <a:t>5</a:t>
            </a:fld>
            <a:endParaRPr>
              <a:latin typeface="Century"/>
              <a:ea typeface="Century"/>
              <a:cs typeface="Century"/>
              <a:sym typeface="Century"/>
            </a:endParaRPr>
          </a:p>
        </p:txBody>
      </p:sp>
    </p:spTree>
    <p:extLst>
      <p:ext uri="{BB962C8B-B14F-4D97-AF65-F5344CB8AC3E}">
        <p14:creationId xmlns:p14="http://schemas.microsoft.com/office/powerpoint/2010/main" val="298709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u="none" strike="noStrike" dirty="0">
                <a:solidFill>
                  <a:srgbClr val="374151"/>
                </a:solidFill>
                <a:effectLst/>
                <a:latin typeface="Söhne"/>
              </a:rPr>
              <a:t>In today's rapidly evolving technological landscape, the integration of the connected world and artificial intelligence (AI) holds immense potential for achieving smart sustainability. This convergence enables us to harness the power of advanced connectivity and intelligent systems to address environmental challenges, optimize resource utilization, and enhance the overall quality of life. In this presentation, we will explore the transformative impact of the connected world and AI on sustainable development, highlighting key opportunities and challenges.</a:t>
            </a:r>
          </a:p>
          <a:p>
            <a:pPr algn="l">
              <a:buFont typeface="+mj-lt"/>
              <a:buAutoNum type="arabicPeriod"/>
            </a:pPr>
            <a:r>
              <a:rPr lang="en-GB" b="0" i="0" u="none" strike="noStrike" dirty="0">
                <a:solidFill>
                  <a:srgbClr val="374151"/>
                </a:solidFill>
                <a:effectLst/>
                <a:latin typeface="Söhne"/>
              </a:rPr>
              <a:t>The Connected World: Enabling Sustainable Solutions</a:t>
            </a:r>
          </a:p>
          <a:p>
            <a:pPr algn="l">
              <a:buFont typeface="Arial" panose="020B0604020202020204" pitchFamily="34" charset="0"/>
              <a:buChar char="•"/>
            </a:pPr>
            <a:r>
              <a:rPr lang="en-GB" b="0" i="0" u="none" strike="noStrike" dirty="0">
                <a:solidFill>
                  <a:srgbClr val="374151"/>
                </a:solidFill>
                <a:effectLst/>
                <a:latin typeface="Söhne"/>
              </a:rPr>
              <a:t>Overview of the connected world concept and its significance in the context of sustainability.</a:t>
            </a:r>
          </a:p>
          <a:p>
            <a:pPr algn="l">
              <a:buFont typeface="Arial" panose="020B0604020202020204" pitchFamily="34" charset="0"/>
              <a:buChar char="•"/>
            </a:pPr>
            <a:r>
              <a:rPr lang="en-GB" b="0" i="0" u="none" strike="noStrike" dirty="0">
                <a:solidFill>
                  <a:srgbClr val="374151"/>
                </a:solidFill>
                <a:effectLst/>
                <a:latin typeface="Söhne"/>
              </a:rPr>
              <a:t>Exploring the Internet of Things (IoT) and its role in creating a network of interconnected devices and systems.</a:t>
            </a:r>
          </a:p>
          <a:p>
            <a:pPr algn="l">
              <a:buFont typeface="Arial" panose="020B0604020202020204" pitchFamily="34" charset="0"/>
              <a:buChar char="•"/>
            </a:pPr>
            <a:r>
              <a:rPr lang="en-GB" b="0" i="0" u="none" strike="noStrike" dirty="0">
                <a:solidFill>
                  <a:srgbClr val="374151"/>
                </a:solidFill>
                <a:effectLst/>
                <a:latin typeface="Söhne"/>
              </a:rPr>
              <a:t>Leveraging IoT for real-time data collection, analysis, and monitoring to enable informed decision-making and resource optimization.</a:t>
            </a:r>
          </a:p>
          <a:p>
            <a:pPr algn="l">
              <a:buFont typeface="Arial" panose="020B0604020202020204" pitchFamily="34" charset="0"/>
              <a:buChar char="•"/>
            </a:pPr>
            <a:r>
              <a:rPr lang="en-GB" b="0" i="0" u="none" strike="noStrike" dirty="0">
                <a:solidFill>
                  <a:srgbClr val="374151"/>
                </a:solidFill>
                <a:effectLst/>
                <a:latin typeface="Söhne"/>
              </a:rPr>
              <a:t>Case studies illustrating the application of the connected world in smart cities, smart agriculture, energy management, and waste reduction.</a:t>
            </a:r>
          </a:p>
          <a:p>
            <a:pPr algn="l">
              <a:buFont typeface="Arial" panose="020B0604020202020204" pitchFamily="34" charset="0"/>
              <a:buChar char="•"/>
            </a:pPr>
            <a:endParaRPr lang="en-GB" b="0" i="0" u="none" strike="noStrike" dirty="0">
              <a:solidFill>
                <a:srgbClr val="374151"/>
              </a:solidFill>
              <a:effectLst/>
              <a:latin typeface="Söhne"/>
            </a:endParaRPr>
          </a:p>
          <a:p>
            <a:pPr algn="l">
              <a:buFont typeface="+mj-lt"/>
              <a:buAutoNum type="arabicPeriod" startAt="2"/>
            </a:pPr>
            <a:r>
              <a:rPr lang="en-GB" b="0" i="0" u="none" strike="noStrike" dirty="0">
                <a:solidFill>
                  <a:srgbClr val="374151"/>
                </a:solidFill>
                <a:effectLst/>
                <a:latin typeface="Söhne"/>
              </a:rPr>
              <a:t>Artificial Intelligence: Empowering Smart Sustainability</a:t>
            </a:r>
          </a:p>
          <a:p>
            <a:pPr algn="l">
              <a:buFont typeface="Arial" panose="020B0604020202020204" pitchFamily="34" charset="0"/>
              <a:buChar char="•"/>
            </a:pPr>
            <a:r>
              <a:rPr lang="en-GB" b="0" i="0" u="none" strike="noStrike" dirty="0">
                <a:solidFill>
                  <a:srgbClr val="374151"/>
                </a:solidFill>
                <a:effectLst/>
                <a:latin typeface="Söhne"/>
              </a:rPr>
              <a:t>Introduction to artificial intelligence and its various components, including machine learning, deep learning, and natural language processing.</a:t>
            </a:r>
          </a:p>
          <a:p>
            <a:pPr algn="l">
              <a:buFont typeface="Arial" panose="020B0604020202020204" pitchFamily="34" charset="0"/>
              <a:buChar char="•"/>
            </a:pPr>
            <a:r>
              <a:rPr lang="en-GB" b="0" i="0" u="none" strike="noStrike" dirty="0">
                <a:solidFill>
                  <a:srgbClr val="374151"/>
                </a:solidFill>
                <a:effectLst/>
                <a:latin typeface="Söhne"/>
              </a:rPr>
              <a:t>How AI algorithms and models can </a:t>
            </a:r>
            <a:r>
              <a:rPr lang="en-GB" b="0" i="0" u="none" strike="noStrike" dirty="0" err="1">
                <a:solidFill>
                  <a:srgbClr val="374151"/>
                </a:solidFill>
                <a:effectLst/>
                <a:latin typeface="Söhne"/>
              </a:rPr>
              <a:t>analyze</a:t>
            </a:r>
            <a:r>
              <a:rPr lang="en-GB" b="0" i="0" u="none" strike="noStrike" dirty="0">
                <a:solidFill>
                  <a:srgbClr val="374151"/>
                </a:solidFill>
                <a:effectLst/>
                <a:latin typeface="Söhne"/>
              </a:rPr>
              <a:t> vast amounts of data to derive valuable insights for sustainable development.</a:t>
            </a:r>
          </a:p>
          <a:p>
            <a:pPr algn="l">
              <a:buFont typeface="Arial" panose="020B0604020202020204" pitchFamily="34" charset="0"/>
              <a:buChar char="•"/>
            </a:pPr>
            <a:r>
              <a:rPr lang="en-GB" b="0" i="0" u="none" strike="noStrike" dirty="0">
                <a:solidFill>
                  <a:srgbClr val="374151"/>
                </a:solidFill>
                <a:effectLst/>
                <a:latin typeface="Söhne"/>
              </a:rPr>
              <a:t>Utilizing AI for predictive analytics, anomaly detection, and optimization in energy efficiency, transportation, and environmental conservation.</a:t>
            </a:r>
          </a:p>
          <a:p>
            <a:pPr algn="l">
              <a:buFont typeface="Arial" panose="020B0604020202020204" pitchFamily="34" charset="0"/>
              <a:buChar char="•"/>
            </a:pPr>
            <a:r>
              <a:rPr lang="en-GB" b="0" i="0" u="none" strike="noStrike" dirty="0">
                <a:solidFill>
                  <a:srgbClr val="374151"/>
                </a:solidFill>
                <a:effectLst/>
                <a:latin typeface="Söhne"/>
              </a:rPr>
              <a:t>Showcasing AI-driven solutions that enhance renewable energy integration, enable intelligent transportation systems, and support eco-friendly practices.</a:t>
            </a:r>
          </a:p>
          <a:p>
            <a:pPr algn="l">
              <a:buFont typeface="Arial" panose="020B0604020202020204" pitchFamily="34" charset="0"/>
              <a:buChar char="•"/>
            </a:pPr>
            <a:endParaRPr lang="en-GB" b="0" i="0" u="none" strike="noStrike" dirty="0">
              <a:solidFill>
                <a:srgbClr val="374151"/>
              </a:solidFill>
              <a:effectLst/>
              <a:latin typeface="Söhne"/>
            </a:endParaRPr>
          </a:p>
          <a:p>
            <a:pPr algn="l">
              <a:buFont typeface="+mj-lt"/>
              <a:buAutoNum type="arabicPeriod" startAt="3"/>
            </a:pPr>
            <a:r>
              <a:rPr lang="en-GB" b="0" i="0" u="none" strike="noStrike" dirty="0">
                <a:solidFill>
                  <a:srgbClr val="374151"/>
                </a:solidFill>
                <a:effectLst/>
                <a:latin typeface="Söhne"/>
              </a:rPr>
              <a:t>Synergies and Benefits: Connected World and AI</a:t>
            </a:r>
          </a:p>
          <a:p>
            <a:pPr algn="l">
              <a:buFont typeface="Arial" panose="020B0604020202020204" pitchFamily="34" charset="0"/>
              <a:buChar char="•"/>
            </a:pPr>
            <a:r>
              <a:rPr lang="en-GB" b="0" i="0" u="none" strike="noStrike" dirty="0">
                <a:solidFill>
                  <a:srgbClr val="374151"/>
                </a:solidFill>
                <a:effectLst/>
                <a:latin typeface="Söhne"/>
              </a:rPr>
              <a:t>Exploring the synergistic relationship between the connected world and AI, and their combined potential to drive sustainable outcomes.</a:t>
            </a:r>
          </a:p>
          <a:p>
            <a:pPr algn="l">
              <a:buFont typeface="Arial" panose="020B0604020202020204" pitchFamily="34" charset="0"/>
              <a:buChar char="•"/>
            </a:pPr>
            <a:r>
              <a:rPr lang="en-GB" b="0" i="0" u="none" strike="noStrike" dirty="0">
                <a:solidFill>
                  <a:srgbClr val="374151"/>
                </a:solidFill>
                <a:effectLst/>
                <a:latin typeface="Söhne"/>
              </a:rPr>
              <a:t>Discussing the advantages of AI-enabled connected systems, such as improved efficiency, reduced costs, and enhanced user experiences.</a:t>
            </a:r>
          </a:p>
          <a:p>
            <a:pPr algn="l">
              <a:buFont typeface="Arial" panose="020B0604020202020204" pitchFamily="34" charset="0"/>
              <a:buChar char="•"/>
            </a:pPr>
            <a:r>
              <a:rPr lang="en-GB" b="0" i="0" u="none" strike="noStrike" dirty="0">
                <a:solidFill>
                  <a:srgbClr val="374151"/>
                </a:solidFill>
                <a:effectLst/>
                <a:latin typeface="Söhne"/>
              </a:rPr>
              <a:t>Highlighting success stories where the integration of connectivity and AI has led to significant advancements in sustainable technologies.</a:t>
            </a:r>
          </a:p>
          <a:p>
            <a:pPr algn="l">
              <a:buFont typeface="Arial" panose="020B0604020202020204" pitchFamily="34" charset="0"/>
              <a:buChar char="•"/>
            </a:pPr>
            <a:r>
              <a:rPr lang="en-GB" b="0" i="0" u="none" strike="noStrike" dirty="0">
                <a:solidFill>
                  <a:srgbClr val="374151"/>
                </a:solidFill>
                <a:effectLst/>
                <a:latin typeface="Söhne"/>
              </a:rPr>
              <a:t>Addressing potential challenges related to data privacy, security, ethical considerations, and the digital divide.</a:t>
            </a:r>
          </a:p>
          <a:p>
            <a:pPr algn="l">
              <a:buFont typeface="Arial" panose="020B0604020202020204" pitchFamily="34" charset="0"/>
              <a:buChar char="•"/>
            </a:pPr>
            <a:endParaRPr lang="en-GB" b="0" i="0" u="none" strike="noStrike" dirty="0">
              <a:solidFill>
                <a:srgbClr val="374151"/>
              </a:solidFill>
              <a:effectLst/>
              <a:latin typeface="Söhne"/>
            </a:endParaRPr>
          </a:p>
          <a:p>
            <a:pPr algn="l">
              <a:buFont typeface="+mj-lt"/>
              <a:buAutoNum type="arabicPeriod" startAt="4"/>
            </a:pPr>
            <a:r>
              <a:rPr lang="en-GB" b="0" i="0" u="none" strike="noStrike" dirty="0">
                <a:solidFill>
                  <a:srgbClr val="374151"/>
                </a:solidFill>
                <a:effectLst/>
                <a:latin typeface="Söhne"/>
              </a:rPr>
              <a:t>Future Perspectives and Opportunities</a:t>
            </a:r>
          </a:p>
          <a:p>
            <a:pPr algn="l">
              <a:buFont typeface="Arial" panose="020B0604020202020204" pitchFamily="34" charset="0"/>
              <a:buChar char="•"/>
            </a:pPr>
            <a:r>
              <a:rPr lang="en-GB" b="0" i="0" u="none" strike="noStrike" dirty="0">
                <a:solidFill>
                  <a:srgbClr val="374151"/>
                </a:solidFill>
                <a:effectLst/>
                <a:latin typeface="Söhne"/>
              </a:rPr>
              <a:t>Discussing emerging trends and technologies that further enhance the role of the connected world and AI in sustainable development.</a:t>
            </a:r>
          </a:p>
          <a:p>
            <a:pPr algn="l">
              <a:buFont typeface="Arial" panose="020B0604020202020204" pitchFamily="34" charset="0"/>
              <a:buChar char="•"/>
            </a:pPr>
            <a:r>
              <a:rPr lang="en-GB" b="0" i="0" u="none" strike="noStrike" dirty="0">
                <a:solidFill>
                  <a:srgbClr val="374151"/>
                </a:solidFill>
                <a:effectLst/>
                <a:latin typeface="Söhne"/>
              </a:rPr>
              <a:t>Examining the role of edge computing, 5G networks, and cloud infrastructure in supporting the scalability and efficiency of connected systems.</a:t>
            </a:r>
          </a:p>
          <a:p>
            <a:pPr algn="l">
              <a:buFont typeface="Arial" panose="020B0604020202020204" pitchFamily="34" charset="0"/>
              <a:buChar char="•"/>
            </a:pPr>
            <a:r>
              <a:rPr lang="en-GB" b="0" i="0" u="none" strike="noStrike" dirty="0">
                <a:solidFill>
                  <a:srgbClr val="374151"/>
                </a:solidFill>
                <a:effectLst/>
                <a:latin typeface="Söhne"/>
              </a:rPr>
              <a:t>Exploring the potential for AI-powered decision support systems and autonomous solutions in optimizing sustainability practices.</a:t>
            </a:r>
          </a:p>
          <a:p>
            <a:pPr algn="l">
              <a:buFont typeface="Arial" panose="020B0604020202020204" pitchFamily="34" charset="0"/>
              <a:buChar char="•"/>
            </a:pPr>
            <a:r>
              <a:rPr lang="en-GB" b="0" i="0" u="none" strike="noStrike" dirty="0">
                <a:solidFill>
                  <a:srgbClr val="374151"/>
                </a:solidFill>
                <a:effectLst/>
                <a:latin typeface="Söhne"/>
              </a:rPr>
              <a:t>Identifying research areas and collaboration opportunities for academia, industry, and policymakers to drive innovation in smart sustainability.</a:t>
            </a:r>
          </a:p>
          <a:p>
            <a:pPr algn="l"/>
            <a:endParaRPr lang="en-GB" b="0" i="0" u="none" strike="noStrike" dirty="0">
              <a:solidFill>
                <a:srgbClr val="374151"/>
              </a:solidFill>
              <a:effectLst/>
              <a:latin typeface="Söhne"/>
            </a:endParaRPr>
          </a:p>
          <a:p>
            <a:pPr algn="l"/>
            <a:endParaRPr lang="en-GB" b="0" i="0" u="none" strike="noStrike" dirty="0">
              <a:solidFill>
                <a:srgbClr val="374151"/>
              </a:solidFill>
              <a:effectLst/>
              <a:latin typeface="Söhne"/>
            </a:endParaRPr>
          </a:p>
          <a:p>
            <a:pPr algn="l"/>
            <a:endParaRPr lang="en-GB" b="0" i="0" u="none" strike="noStrike" dirty="0">
              <a:solidFill>
                <a:srgbClr val="374151"/>
              </a:solidFill>
              <a:effectLst/>
              <a:latin typeface="Söhne"/>
            </a:endParaRPr>
          </a:p>
          <a:p>
            <a:pPr algn="l"/>
            <a:r>
              <a:rPr lang="en-GB" b="0" i="0" u="none" strike="noStrike" dirty="0">
                <a:solidFill>
                  <a:srgbClr val="374151"/>
                </a:solidFill>
                <a:effectLst/>
                <a:latin typeface="Söhne"/>
              </a:rPr>
              <a:t>Conclusion: The convergence of the connected world and artificial intelligence presents an unprecedented opportunity to address pressing sustainability challenges. By leveraging advanced connectivity, IoT, and AI technologies, we can build intelligent systems that optimize resource utilization, reduce environmental impact, and create more </a:t>
            </a:r>
            <a:r>
              <a:rPr lang="en-GB" b="0" i="0" u="none" strike="noStrike" dirty="0" err="1">
                <a:solidFill>
                  <a:srgbClr val="374151"/>
                </a:solidFill>
                <a:effectLst/>
                <a:latin typeface="Söhne"/>
              </a:rPr>
              <a:t>livable</a:t>
            </a:r>
            <a:r>
              <a:rPr lang="en-GB" b="0" i="0" u="none" strike="noStrike" dirty="0">
                <a:solidFill>
                  <a:srgbClr val="374151"/>
                </a:solidFill>
                <a:effectLst/>
                <a:latin typeface="Söhne"/>
              </a:rPr>
              <a:t> and sustainable communities. Embracing this transformative potential requires collaborative efforts and innovative solutions that prioritize ethical considerations, security, and inclusive access. Together, we can shape a future where technology empowers us to achieve smart sustainability on a global scale.</a:t>
            </a:r>
          </a:p>
          <a:p>
            <a:pPr marL="0" marR="0" lvl="0" indent="0" algn="l" defTabSz="914400" rtl="0" eaLnBrk="1" fontAlgn="auto" latinLnBrk="0" hangingPunct="1">
              <a:lnSpc>
                <a:spcPct val="150000"/>
              </a:lnSpc>
              <a:spcBef>
                <a:spcPts val="0"/>
              </a:spcBef>
              <a:spcAft>
                <a:spcPts val="0"/>
              </a:spcAft>
              <a:buClr>
                <a:schemeClr val="lt1"/>
              </a:buClr>
              <a:buSzPts val="1000"/>
              <a:buFont typeface="Arial" panose="020B0604020202020204" pitchFamily="34" charset="0"/>
              <a:buNone/>
              <a:tabLst/>
              <a:defRPr/>
            </a:pPr>
            <a:endParaRPr lang="en-GB" sz="1200" b="1"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endParaRPr>
          </a:p>
          <a:p>
            <a:pPr marL="0" marR="0" lvl="0" indent="0" algn="l" defTabSz="914400" rtl="0" eaLnBrk="1" fontAlgn="auto" latinLnBrk="0" hangingPunct="1">
              <a:lnSpc>
                <a:spcPct val="150000"/>
              </a:lnSpc>
              <a:spcBef>
                <a:spcPts val="0"/>
              </a:spcBef>
              <a:spcAft>
                <a:spcPts val="0"/>
              </a:spcAft>
              <a:buClr>
                <a:schemeClr val="lt1"/>
              </a:buClr>
              <a:buSzPts val="1000"/>
              <a:buFont typeface="Arial" panose="020B0604020202020204" pitchFamily="34" charset="0"/>
              <a:buNone/>
              <a:tabLst/>
              <a:defRPr/>
            </a:pPr>
            <a:endParaRPr lang="en-GB" sz="1200" b="1"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endParaRPr>
          </a:p>
          <a:p>
            <a:pPr marL="0" marR="0" lvl="0" indent="0" algn="l" defTabSz="914400" rtl="0" eaLnBrk="1" fontAlgn="auto" latinLnBrk="0" hangingPunct="1">
              <a:lnSpc>
                <a:spcPct val="150000"/>
              </a:lnSpc>
              <a:spcBef>
                <a:spcPts val="0"/>
              </a:spcBef>
              <a:spcAft>
                <a:spcPts val="0"/>
              </a:spcAft>
              <a:buClr>
                <a:schemeClr val="lt1"/>
              </a:buClr>
              <a:buSzPts val="1000"/>
              <a:buFont typeface="Arial" panose="020B0604020202020204" pitchFamily="34" charset="0"/>
              <a:buNone/>
              <a:tabLst/>
              <a:defRPr/>
            </a:pPr>
            <a:endParaRPr lang="en-GB" sz="1200" b="1"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endParaRPr>
          </a:p>
          <a:p>
            <a:pPr marL="0" marR="0" lvl="0" indent="0" algn="l" defTabSz="914400" rtl="0" eaLnBrk="1" fontAlgn="auto" latinLnBrk="0" hangingPunct="1">
              <a:lnSpc>
                <a:spcPct val="150000"/>
              </a:lnSpc>
              <a:spcBef>
                <a:spcPts val="0"/>
              </a:spcBef>
              <a:spcAft>
                <a:spcPts val="0"/>
              </a:spcAft>
              <a:buClr>
                <a:schemeClr val="lt1"/>
              </a:buClr>
              <a:buSzPts val="1000"/>
              <a:buFont typeface="Arial" panose="020B0604020202020204" pitchFamily="34" charset="0"/>
              <a:buNone/>
              <a:tabLst/>
              <a:defRPr/>
            </a:pPr>
            <a:endParaRPr lang="en-GB" sz="1200" b="1"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endParaRPr>
          </a:p>
          <a:p>
            <a:pPr marL="0" marR="0" lvl="0" indent="0" algn="l" defTabSz="914400" rtl="0" eaLnBrk="1" fontAlgn="auto" latinLnBrk="0" hangingPunct="1">
              <a:lnSpc>
                <a:spcPct val="150000"/>
              </a:lnSpc>
              <a:spcBef>
                <a:spcPts val="0"/>
              </a:spcBef>
              <a:spcAft>
                <a:spcPts val="0"/>
              </a:spcAft>
              <a:buClr>
                <a:schemeClr val="lt1"/>
              </a:buClr>
              <a:buSzPts val="1000"/>
              <a:buFont typeface="Arial" panose="020B0604020202020204" pitchFamily="34" charset="0"/>
              <a:buNone/>
              <a:tabLst/>
              <a:defRPr/>
            </a:pPr>
            <a:endParaRPr lang="en-GB" sz="1200" b="1"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endParaRPr>
          </a:p>
          <a:p>
            <a:pPr marL="0" marR="0" lvl="0" indent="0" algn="l" defTabSz="914400" rtl="0" eaLnBrk="1" fontAlgn="auto" latinLnBrk="0" hangingPunct="1">
              <a:lnSpc>
                <a:spcPct val="150000"/>
              </a:lnSpc>
              <a:spcBef>
                <a:spcPts val="0"/>
              </a:spcBef>
              <a:spcAft>
                <a:spcPts val="0"/>
              </a:spcAft>
              <a:buClr>
                <a:schemeClr val="lt1"/>
              </a:buClr>
              <a:buSzPts val="1000"/>
              <a:buFont typeface="Arial" panose="020B0604020202020204" pitchFamily="34" charset="0"/>
              <a:buNone/>
              <a:tabLst/>
              <a:defRPr/>
            </a:pPr>
            <a:endParaRPr lang="en-GB" sz="1200" b="1"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endParaRPr>
          </a:p>
          <a:p>
            <a:pPr marL="0" marR="0" lvl="0" indent="0" algn="l" defTabSz="914400" rtl="0" eaLnBrk="1" fontAlgn="auto" latinLnBrk="0" hangingPunct="1">
              <a:lnSpc>
                <a:spcPct val="150000"/>
              </a:lnSpc>
              <a:spcBef>
                <a:spcPts val="0"/>
              </a:spcBef>
              <a:spcAft>
                <a:spcPts val="0"/>
              </a:spcAft>
              <a:buClr>
                <a:schemeClr val="lt1"/>
              </a:buClr>
              <a:buSzPts val="1000"/>
              <a:buFont typeface="Arial" panose="020B0604020202020204" pitchFamily="34" charset="0"/>
              <a:buNone/>
              <a:tabLst/>
              <a:defRPr/>
            </a:pPr>
            <a:endParaRPr lang="en-GB" sz="1200" b="1"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endParaRPr>
          </a:p>
          <a:p>
            <a:pPr marL="0" marR="0" lvl="0" indent="0" algn="l" defTabSz="914400" rtl="0" eaLnBrk="1" fontAlgn="auto" latinLnBrk="0" hangingPunct="1">
              <a:lnSpc>
                <a:spcPct val="150000"/>
              </a:lnSpc>
              <a:spcBef>
                <a:spcPts val="0"/>
              </a:spcBef>
              <a:spcAft>
                <a:spcPts val="0"/>
              </a:spcAft>
              <a:buClr>
                <a:schemeClr val="lt1"/>
              </a:buClr>
              <a:buSzPts val="1000"/>
              <a:buFont typeface="Arial" panose="020B0604020202020204" pitchFamily="34" charset="0"/>
              <a:buNone/>
              <a:tabLst/>
              <a:defRPr/>
            </a:pPr>
            <a:endParaRPr lang="en-GB" sz="1200" b="1"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endParaRPr>
          </a:p>
          <a:p>
            <a:pPr marL="0" marR="0" lvl="0" indent="0" algn="l" defTabSz="914400" rtl="0" eaLnBrk="1" fontAlgn="auto" latinLnBrk="0" hangingPunct="1">
              <a:lnSpc>
                <a:spcPct val="150000"/>
              </a:lnSpc>
              <a:spcBef>
                <a:spcPts val="0"/>
              </a:spcBef>
              <a:spcAft>
                <a:spcPts val="0"/>
              </a:spcAft>
              <a:buClr>
                <a:schemeClr val="lt1"/>
              </a:buClr>
              <a:buSzPts val="1000"/>
              <a:buFont typeface="Arial" panose="020B0604020202020204" pitchFamily="34" charset="0"/>
              <a:buNone/>
              <a:tabLst/>
              <a:defRPr/>
            </a:pPr>
            <a:r>
              <a:rPr lang="en-GB" sz="1200" b="1"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The Connected World: Enabling Sustainable Solutions</a:t>
            </a:r>
          </a:p>
          <a:p>
            <a:pPr marL="0" marR="0" lvl="0" indent="0" algn="l" defTabSz="914400" rtl="0" eaLnBrk="1" fontAlgn="auto" latinLnBrk="0" hangingPunct="1">
              <a:lnSpc>
                <a:spcPct val="150000"/>
              </a:lnSpc>
              <a:spcBef>
                <a:spcPts val="0"/>
              </a:spcBef>
              <a:spcAft>
                <a:spcPts val="0"/>
              </a:spcAft>
              <a:buClr>
                <a:schemeClr val="lt1"/>
              </a:buClr>
              <a:buSzPts val="1000"/>
              <a:buFont typeface="Arial" panose="020B0604020202020204" pitchFamily="34" charset="0"/>
              <a:buNone/>
              <a:tabLst/>
              <a:defRPr/>
            </a:pPr>
            <a:endParaRPr lang="en-GB" sz="1200" u="sng"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endParaRPr>
          </a:p>
          <a:p>
            <a:pPr marL="171450" indent="-171450">
              <a:lnSpc>
                <a:spcPct val="150000"/>
              </a:lnSpc>
              <a:buClr>
                <a:schemeClr val="lt1"/>
              </a:buClr>
              <a:buSzPts val="1000"/>
              <a:buFont typeface="Arial" panose="020B0604020202020204" pitchFamily="34" charset="0"/>
              <a:buChar char="•"/>
            </a:pPr>
            <a:r>
              <a:rPr lang="en-GB" sz="1200" u="sng"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Efficient Resource Management</a:t>
            </a:r>
            <a:r>
              <a:rPr lang="en-GB" sz="1200"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 The Connected World enables real-time monitoring, data collection, and resource usage analysis.</a:t>
            </a:r>
          </a:p>
          <a:p>
            <a:pPr marL="171450" indent="-171450">
              <a:lnSpc>
                <a:spcPct val="150000"/>
              </a:lnSpc>
              <a:buClr>
                <a:schemeClr val="lt1"/>
              </a:buClr>
              <a:buSzPts val="1000"/>
              <a:buFont typeface="Arial" panose="020B0604020202020204" pitchFamily="34" charset="0"/>
              <a:buChar char="•"/>
            </a:pPr>
            <a:r>
              <a:rPr lang="en-GB" sz="1200" u="sng"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Environmental Impact Mitigation</a:t>
            </a:r>
            <a:r>
              <a:rPr lang="en-GB" sz="1200"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 The Connected World facilitates proactive environmental management through interconnected devices and systems.</a:t>
            </a:r>
          </a:p>
          <a:p>
            <a:pPr marL="171450" indent="-171450">
              <a:lnSpc>
                <a:spcPct val="150000"/>
              </a:lnSpc>
              <a:buClr>
                <a:schemeClr val="lt1"/>
              </a:buClr>
              <a:buSzPts val="1000"/>
              <a:buFont typeface="Arial" panose="020B0604020202020204" pitchFamily="34" charset="0"/>
              <a:buChar char="•"/>
            </a:pPr>
            <a:r>
              <a:rPr lang="en-GB" sz="1200" u="sng"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Renewable Energy Integration</a:t>
            </a:r>
            <a:r>
              <a:rPr lang="en-GB" sz="1200"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 The Connected World is crucial in integrating renewable energy sources into the grid. </a:t>
            </a:r>
          </a:p>
          <a:p>
            <a:pPr marL="171450" indent="-171450">
              <a:lnSpc>
                <a:spcPct val="150000"/>
              </a:lnSpc>
              <a:buClr>
                <a:schemeClr val="lt1"/>
              </a:buClr>
              <a:buSzPts val="1000"/>
              <a:buFont typeface="Arial" panose="020B0604020202020204" pitchFamily="34" charset="0"/>
              <a:buChar char="•"/>
            </a:pPr>
            <a:r>
              <a:rPr lang="en-GB" sz="1200" u="sng"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Smart Cities and Infrastructure</a:t>
            </a:r>
            <a:r>
              <a:rPr lang="en-GB" sz="1200"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 The Connected World enables the development of smart cities and intelligent infrastructure.</a:t>
            </a:r>
          </a:p>
          <a:p>
            <a:pPr marL="171450" indent="-171450">
              <a:lnSpc>
                <a:spcPct val="150000"/>
              </a:lnSpc>
              <a:buClr>
                <a:schemeClr val="lt1"/>
              </a:buClr>
              <a:buSzPts val="1000"/>
              <a:buFont typeface="Arial" panose="020B0604020202020204" pitchFamily="34" charset="0"/>
              <a:buChar char="•"/>
            </a:pPr>
            <a:r>
              <a:rPr lang="en-GB" sz="1200" u="sng"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Data-Driven Decision Making</a:t>
            </a:r>
            <a:r>
              <a:rPr lang="en-GB" sz="1200"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 The Connected World generates vast amounts of data from various sources.</a:t>
            </a:r>
          </a:p>
          <a:p>
            <a:pPr marL="171450" indent="-171450">
              <a:lnSpc>
                <a:spcPct val="150000"/>
              </a:lnSpc>
              <a:buClr>
                <a:schemeClr val="lt1"/>
              </a:buClr>
              <a:buSzPts val="1000"/>
              <a:buFont typeface="Arial" panose="020B0604020202020204" pitchFamily="34" charset="0"/>
              <a:buChar char="•"/>
            </a:pPr>
            <a:r>
              <a:rPr lang="en-GB" sz="1200" u="sng"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Collaboration and Innovation</a:t>
            </a:r>
            <a:r>
              <a:rPr lang="en-GB" sz="1200"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 The Connected World fosters collaboration and innovation by bringing together stakeholders from different sectors.</a:t>
            </a:r>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endParaRPr lang="en-IT"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Artificial Intelligence: Empowering Smart Sustainability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sng" dirty="0"/>
              <a:t>Sustainable Supply Chain: </a:t>
            </a:r>
            <a:r>
              <a:rPr lang="en-GB" b="0" u="none" dirty="0"/>
              <a:t>AI enables transparency and traceability across the supply chain, optimising transportation routes, reducing waste, and promoting ethical and sustainable sourcing.</a:t>
            </a:r>
          </a:p>
          <a:p>
            <a:pPr marL="0" indent="0">
              <a:buNone/>
            </a:pPr>
            <a:r>
              <a:rPr lang="en-GB" b="1" u="sng" dirty="0"/>
              <a:t>AI-driven Optimization: </a:t>
            </a:r>
            <a:r>
              <a:rPr lang="en-GB" dirty="0"/>
              <a:t>Artificial intelligence algorithms analyse complex data patterns and optimise resource utilisation, leading to more sustainable practices and reduced waste.</a:t>
            </a:r>
          </a:p>
          <a:p>
            <a:pPr marL="0" indent="0">
              <a:buNone/>
            </a:pPr>
            <a:r>
              <a:rPr lang="en-GB" b="1" u="sng" dirty="0"/>
              <a:t>Smart Cities and Infrastructure: </a:t>
            </a:r>
            <a:r>
              <a:rPr lang="en-GB" b="0" u="none" dirty="0"/>
              <a:t>AI-powered systems enhance urban planning, traffic management, waste management, and infrastructure efficiency, creating sustainable and </a:t>
            </a:r>
            <a:r>
              <a:rPr lang="en-GB" b="0" u="none" dirty="0" err="1"/>
              <a:t>livable</a:t>
            </a:r>
            <a:r>
              <a:rPr lang="en-GB" b="0" u="none" dirty="0"/>
              <a:t> cities.</a:t>
            </a:r>
          </a:p>
          <a:p>
            <a:pPr marL="0" indent="0">
              <a:buNone/>
            </a:pPr>
            <a:endParaRPr lang="en-GB" dirty="0"/>
          </a:p>
          <a:p>
            <a:endParaRPr lang="en-GB" b="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rPr>
              <a:t>Synergies and Benefits: Connected World and AI</a:t>
            </a:r>
          </a:p>
          <a:p>
            <a:pPr marL="0" indent="0">
              <a:buNone/>
            </a:pPr>
            <a:r>
              <a:rPr lang="en-GB" b="1" u="sng" dirty="0"/>
              <a:t>Real-time Monitoring and Control: </a:t>
            </a:r>
            <a:r>
              <a:rPr lang="en-GB" dirty="0"/>
              <a:t>AI-powered systems in the Connected World enable real-time monitoring and control of various processes and systems, leading to improved efficiency, reduced downtime, and optimized resource utilization.</a:t>
            </a:r>
          </a:p>
          <a:p>
            <a:pPr marL="0" indent="0">
              <a:buNone/>
            </a:pPr>
            <a:r>
              <a:rPr lang="en-GB" b="1" u="sng" dirty="0"/>
              <a:t>Seamless Automation: </a:t>
            </a:r>
            <a:r>
              <a:rPr lang="en-GB" b="0" u="none" dirty="0"/>
              <a:t>The Connected World, combined with AI, enables seamless automation of tasks and processes, improving productivity, reducing human errors, and freeing up resources for more strategic and sustainable initiatives.</a:t>
            </a:r>
          </a:p>
          <a:p>
            <a:pPr marL="0" indent="0">
              <a:buNone/>
            </a:pPr>
            <a:r>
              <a:rPr lang="en-GB" b="1" u="sng" dirty="0"/>
              <a:t>Predictive Maintenance: </a:t>
            </a:r>
            <a:r>
              <a:rPr lang="en-GB" b="0" dirty="0"/>
              <a:t>By leveraging AI algorithms and the connectivity of devices and sensors, predictive maintenance becomes possible, allowing for proactive and timely maintenance actions, minimising disruptions, and extending the lifespan of the equipment.</a:t>
            </a:r>
          </a:p>
          <a:p>
            <a:pPr marL="0" indent="0">
              <a:buNone/>
            </a:pPr>
            <a:endParaRPr lang="en-GB" b="0" u="none"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Roboto Mono"/>
            </a:endParaRPr>
          </a:p>
          <a:p>
            <a:pPr marL="0" lvl="0" indent="0" algn="l" rtl="0">
              <a:lnSpc>
                <a:spcPct val="100000"/>
              </a:lnSpc>
              <a:spcBef>
                <a:spcPts val="0"/>
              </a:spcBef>
              <a:spcAft>
                <a:spcPts val="0"/>
              </a:spcAft>
              <a:buSzPts val="1400"/>
              <a:buNone/>
            </a:pPr>
            <a:endParaRPr dirty="0"/>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br>
              <a:rPr lang="en-GB" b="0" i="0" u="none" strike="noStrike" dirty="0">
                <a:solidFill>
                  <a:srgbClr val="374151"/>
                </a:solidFill>
                <a:effectLst/>
                <a:latin typeface="Söhne"/>
              </a:rPr>
            </a:br>
            <a:r>
              <a:rPr lang="en-GB" b="0" i="0" u="none" strike="noStrike" dirty="0" err="1">
                <a:solidFill>
                  <a:srgbClr val="374151"/>
                </a:solidFill>
                <a:effectLst/>
                <a:latin typeface="Söhne"/>
              </a:rPr>
              <a:t>L'approccio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iWIN</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considera</a:t>
            </a:r>
            <a:r>
              <a:rPr lang="en-GB" b="0" i="0" u="none" strike="noStrike" dirty="0">
                <a:solidFill>
                  <a:srgbClr val="374151"/>
                </a:solidFill>
                <a:effectLst/>
                <a:latin typeface="Söhne"/>
              </a:rPr>
              <a:t> diverse </a:t>
            </a:r>
            <a:r>
              <a:rPr lang="en-GB" b="0" i="0" u="none" strike="noStrike" dirty="0" err="1">
                <a:solidFill>
                  <a:srgbClr val="374151"/>
                </a:solidFill>
                <a:effectLst/>
                <a:latin typeface="Söhne"/>
              </a:rPr>
              <a:t>opzioni</a:t>
            </a:r>
            <a:r>
              <a:rPr lang="en-GB" b="0" i="0" u="none" strike="noStrike" dirty="0">
                <a:solidFill>
                  <a:srgbClr val="374151"/>
                </a:solidFill>
                <a:effectLst/>
                <a:latin typeface="Söhne"/>
              </a:rPr>
              <a:t> per </a:t>
            </a:r>
            <a:r>
              <a:rPr lang="en-GB" b="0" i="0" u="none" strike="noStrike" dirty="0" err="1">
                <a:solidFill>
                  <a:srgbClr val="374151"/>
                </a:solidFill>
                <a:effectLst/>
                <a:latin typeface="Söhne"/>
              </a:rPr>
              <a:t>accedere</a:t>
            </a:r>
            <a:r>
              <a:rPr lang="en-GB" b="0" i="0" u="none" strike="noStrike" dirty="0">
                <a:solidFill>
                  <a:srgbClr val="374151"/>
                </a:solidFill>
                <a:effectLst/>
                <a:latin typeface="Söhne"/>
              </a:rPr>
              <a:t> e </a:t>
            </a:r>
            <a:r>
              <a:rPr lang="en-GB" b="0" i="0" u="none" strike="noStrike" dirty="0" err="1">
                <a:solidFill>
                  <a:srgbClr val="374151"/>
                </a:solidFill>
                <a:effectLst/>
                <a:latin typeface="Söhne"/>
              </a:rPr>
              <a:t>gestire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i</a:t>
            </a:r>
            <a:r>
              <a:rPr lang="en-GB" b="0" i="0" u="none" strike="noStrike" dirty="0">
                <a:solidFill>
                  <a:srgbClr val="374151"/>
                </a:solidFill>
                <a:effectLst/>
                <a:latin typeface="Söhne"/>
              </a:rPr>
              <a:t> dataset di </a:t>
            </a:r>
            <a:r>
              <a:rPr lang="en-GB" b="0" i="0" u="none" strike="noStrike" dirty="0" err="1">
                <a:solidFill>
                  <a:srgbClr val="374151"/>
                </a:solidFill>
                <a:effectLst/>
                <a:latin typeface="Söhne"/>
              </a:rPr>
              <a:t>immagini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mediche</a:t>
            </a:r>
            <a:r>
              <a:rPr lang="en-GB" b="0" i="0" u="none" strike="noStrike" dirty="0">
                <a:solidFill>
                  <a:srgbClr val="374151"/>
                </a:solidFill>
                <a:effectLst/>
                <a:latin typeface="Söhne"/>
              </a:rPr>
              <a:t>:</a:t>
            </a:r>
          </a:p>
          <a:p>
            <a:pPr algn="l">
              <a:buFont typeface="+mj-lt"/>
              <a:buAutoNum type="arabicPeriod"/>
            </a:pPr>
            <a:r>
              <a:rPr lang="en-GB" b="0" i="0" u="none" strike="noStrike" dirty="0" err="1">
                <a:solidFill>
                  <a:srgbClr val="374151"/>
                </a:solidFill>
                <a:effectLst/>
                <a:latin typeface="Söhne"/>
              </a:rPr>
              <a:t>Donazione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diretta</a:t>
            </a:r>
            <a:r>
              <a:rPr lang="en-GB" b="0" i="0" u="none" strike="noStrike" dirty="0">
                <a:solidFill>
                  <a:srgbClr val="374151"/>
                </a:solidFill>
                <a:effectLst/>
                <a:latin typeface="Söhne"/>
              </a:rPr>
              <a:t> da </a:t>
            </a:r>
            <a:r>
              <a:rPr lang="en-GB" b="0" i="0" u="none" strike="noStrike" dirty="0" err="1">
                <a:solidFill>
                  <a:srgbClr val="374151"/>
                </a:solidFill>
                <a:effectLst/>
                <a:latin typeface="Söhne"/>
              </a:rPr>
              <a:t>parte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degli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ospedali</a:t>
            </a:r>
            <a:r>
              <a:rPr lang="en-GB" b="0" i="0" u="none" strike="noStrike" dirty="0">
                <a:solidFill>
                  <a:srgbClr val="374151"/>
                </a:solidFill>
                <a:effectLst/>
                <a:latin typeface="Söhne"/>
              </a:rPr>
              <a:t>:</a:t>
            </a:r>
          </a:p>
          <a:p>
            <a:pPr marL="742950" lvl="1" indent="-285750" algn="l">
              <a:buFont typeface="+mj-lt"/>
              <a:buAutoNum type="arabicPeriod"/>
            </a:pPr>
            <a:r>
              <a:rPr lang="en-GB" b="0" i="0" u="none" strike="noStrike" dirty="0" err="1">
                <a:solidFill>
                  <a:srgbClr val="374151"/>
                </a:solidFill>
                <a:effectLst/>
                <a:latin typeface="Söhne"/>
              </a:rPr>
              <a:t>Gli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ospedali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hanno</a:t>
            </a:r>
            <a:r>
              <a:rPr lang="en-GB" b="0" i="0" u="none" strike="noStrike" dirty="0">
                <a:solidFill>
                  <a:srgbClr val="374151"/>
                </a:solidFill>
                <a:effectLst/>
                <a:latin typeface="Söhne"/>
              </a:rPr>
              <a:t> la </a:t>
            </a:r>
            <a:r>
              <a:rPr lang="en-GB" b="0" i="0" u="none" strike="noStrike" dirty="0" err="1">
                <a:solidFill>
                  <a:srgbClr val="374151"/>
                </a:solidFill>
                <a:effectLst/>
                <a:latin typeface="Söhne"/>
              </a:rPr>
              <a:t>possibilità</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donare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direttamente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loro</a:t>
            </a:r>
            <a:r>
              <a:rPr lang="en-GB" b="0" i="0" u="none" strike="noStrike" dirty="0">
                <a:solidFill>
                  <a:srgbClr val="374151"/>
                </a:solidFill>
                <a:effectLst/>
                <a:latin typeface="Söhne"/>
              </a:rPr>
              <a:t> dataset di </a:t>
            </a:r>
            <a:r>
              <a:rPr lang="en-GB" b="0" i="0" u="none" strike="noStrike" dirty="0" err="1">
                <a:solidFill>
                  <a:srgbClr val="374151"/>
                </a:solidFill>
                <a:effectLst/>
                <a:latin typeface="Söhne"/>
              </a:rPr>
              <a:t>immagini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mediche</a:t>
            </a:r>
            <a:r>
              <a:rPr lang="en-GB" b="0" i="0" u="none" strike="noStrike" dirty="0">
                <a:solidFill>
                  <a:srgbClr val="374151"/>
                </a:solidFill>
                <a:effectLst/>
                <a:latin typeface="Söhne"/>
              </a:rPr>
              <a:t> al repository </a:t>
            </a:r>
            <a:r>
              <a:rPr lang="en-GB" b="0" i="0" u="none" strike="noStrike" dirty="0" err="1">
                <a:solidFill>
                  <a:srgbClr val="374151"/>
                </a:solidFill>
                <a:effectLst/>
                <a:latin typeface="Söhne"/>
              </a:rPr>
              <a:t>iWIN</a:t>
            </a:r>
            <a:r>
              <a:rPr lang="en-GB" b="0" i="0" u="none" strike="noStrike" dirty="0">
                <a:solidFill>
                  <a:srgbClr val="374151"/>
                </a:solidFill>
                <a:effectLst/>
                <a:latin typeface="Söhne"/>
              </a:rPr>
              <a:t>.</a:t>
            </a:r>
          </a:p>
          <a:p>
            <a:pPr marL="742950" lvl="1" indent="-285750" algn="l">
              <a:buFont typeface="+mj-lt"/>
              <a:buAutoNum type="arabicPeriod"/>
            </a:pPr>
            <a:r>
              <a:rPr lang="en-GB" b="0" i="0" u="none" strike="noStrike" dirty="0" err="1">
                <a:solidFill>
                  <a:srgbClr val="374151"/>
                </a:solidFill>
                <a:effectLst/>
                <a:latin typeface="Söhne"/>
              </a:rPr>
              <a:t>Gli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ospedali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mantengono</a:t>
            </a:r>
            <a:r>
              <a:rPr lang="en-GB" b="0" i="0" u="none" strike="noStrike" dirty="0">
                <a:solidFill>
                  <a:srgbClr val="374151"/>
                </a:solidFill>
                <a:effectLst/>
                <a:latin typeface="Söhne"/>
              </a:rPr>
              <a:t> il </a:t>
            </a:r>
            <a:r>
              <a:rPr lang="en-GB" b="0" i="0" u="none" strike="noStrike" dirty="0" err="1">
                <a:solidFill>
                  <a:srgbClr val="374151"/>
                </a:solidFill>
                <a:effectLst/>
                <a:latin typeface="Söhne"/>
              </a:rPr>
              <a:t>controllo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propri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anche</a:t>
            </a:r>
            <a:r>
              <a:rPr lang="en-GB" b="0" i="0" u="none" strike="noStrike" dirty="0">
                <a:solidFill>
                  <a:srgbClr val="374151"/>
                </a:solidFill>
                <a:effectLst/>
                <a:latin typeface="Söhne"/>
              </a:rPr>
              <a:t> dopo </a:t>
            </a:r>
            <a:r>
              <a:rPr lang="en-GB" b="0" i="0" u="none" strike="noStrike" dirty="0" err="1">
                <a:solidFill>
                  <a:srgbClr val="374151"/>
                </a:solidFill>
                <a:effectLst/>
                <a:latin typeface="Söhne"/>
              </a:rPr>
              <a:t>che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sono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stati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inviati</a:t>
            </a:r>
            <a:r>
              <a:rPr lang="en-GB" b="0" i="0" u="none" strike="noStrike" dirty="0">
                <a:solidFill>
                  <a:srgbClr val="374151"/>
                </a:solidFill>
                <a:effectLst/>
                <a:latin typeface="Söhne"/>
              </a:rPr>
              <a:t> al repository.</a:t>
            </a:r>
          </a:p>
          <a:p>
            <a:pPr marL="742950" lvl="1" indent="-285750" algn="l">
              <a:buFont typeface="+mj-lt"/>
              <a:buAutoNum type="arabicPeriod"/>
            </a:pPr>
            <a:r>
              <a:rPr lang="en-GB" b="0" i="0" u="none" strike="noStrike" dirty="0" err="1">
                <a:solidFill>
                  <a:srgbClr val="374151"/>
                </a:solidFill>
                <a:effectLst/>
                <a:latin typeface="Söhne"/>
              </a:rPr>
              <a:t>iWIN</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facilita</a:t>
            </a:r>
            <a:r>
              <a:rPr lang="en-GB" b="0" i="0" u="none" strike="noStrike" dirty="0">
                <a:solidFill>
                  <a:srgbClr val="374151"/>
                </a:solidFill>
                <a:effectLst/>
                <a:latin typeface="Söhne"/>
              </a:rPr>
              <a:t> la </a:t>
            </a:r>
            <a:r>
              <a:rPr lang="en-GB" b="0" i="0" u="none" strike="noStrike" dirty="0" err="1">
                <a:solidFill>
                  <a:srgbClr val="374151"/>
                </a:solidFill>
                <a:effectLst/>
                <a:latin typeface="Söhne"/>
              </a:rPr>
              <a:t>spedizione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dei</a:t>
            </a:r>
            <a:r>
              <a:rPr lang="en-GB" b="0" i="0" u="none" strike="noStrike" dirty="0">
                <a:solidFill>
                  <a:srgbClr val="374151"/>
                </a:solidFill>
                <a:effectLst/>
                <a:latin typeface="Söhne"/>
              </a:rPr>
              <a:t> repository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consentendo</a:t>
            </a:r>
            <a:r>
              <a:rPr lang="en-GB" b="0" i="0" u="none" strike="noStrike" dirty="0">
                <a:solidFill>
                  <a:srgbClr val="374151"/>
                </a:solidFill>
                <a:effectLst/>
                <a:latin typeface="Söhne"/>
              </a:rPr>
              <a:t> ai </a:t>
            </a:r>
            <a:r>
              <a:rPr lang="en-GB" b="0" i="0" u="none" strike="noStrike" dirty="0" err="1">
                <a:solidFill>
                  <a:srgbClr val="374151"/>
                </a:solidFill>
                <a:effectLst/>
                <a:latin typeface="Söhne"/>
              </a:rPr>
              <a:t>fornitori</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creare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immagini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 e di </a:t>
            </a:r>
            <a:r>
              <a:rPr lang="en-GB" b="0" i="0" u="none" strike="noStrike" dirty="0" err="1">
                <a:solidFill>
                  <a:srgbClr val="374151"/>
                </a:solidFill>
                <a:effectLst/>
                <a:latin typeface="Söhne"/>
              </a:rPr>
              <a:t>archiviarle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localmente</a:t>
            </a:r>
            <a:r>
              <a:rPr lang="en-GB" b="0" i="0" u="none" strike="noStrike" dirty="0">
                <a:solidFill>
                  <a:srgbClr val="374151"/>
                </a:solidFill>
                <a:effectLst/>
                <a:latin typeface="Söhne"/>
              </a:rPr>
              <a:t>.</a:t>
            </a:r>
          </a:p>
          <a:p>
            <a:pPr marL="742950" lvl="1" indent="-285750" algn="l">
              <a:buFont typeface="+mj-lt"/>
              <a:buAutoNum type="arabicPeriod"/>
            </a:pPr>
            <a:r>
              <a:rPr lang="en-GB" b="0" i="0" u="none" strike="noStrike" dirty="0" err="1">
                <a:solidFill>
                  <a:srgbClr val="374151"/>
                </a:solidFill>
                <a:effectLst/>
                <a:latin typeface="Söhne"/>
              </a:rPr>
              <a:t>Queste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immagini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possono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essere</a:t>
            </a:r>
            <a:r>
              <a:rPr lang="en-GB" b="0" i="0" u="none" strike="noStrike" dirty="0">
                <a:solidFill>
                  <a:srgbClr val="374151"/>
                </a:solidFill>
                <a:effectLst/>
                <a:latin typeface="Söhne"/>
              </a:rPr>
              <a:t> recuperate o </a:t>
            </a:r>
            <a:r>
              <a:rPr lang="en-GB" b="0" i="0" u="none" strike="noStrike" dirty="0" err="1">
                <a:solidFill>
                  <a:srgbClr val="374151"/>
                </a:solidFill>
                <a:effectLst/>
                <a:latin typeface="Söhne"/>
              </a:rPr>
              <a:t>spedite</a:t>
            </a:r>
            <a:r>
              <a:rPr lang="en-GB" b="0" i="0" u="none" strike="noStrike" dirty="0">
                <a:solidFill>
                  <a:srgbClr val="374151"/>
                </a:solidFill>
                <a:effectLst/>
                <a:latin typeface="Söhne"/>
              </a:rPr>
              <a:t> in modo </a:t>
            </a:r>
            <a:r>
              <a:rPr lang="en-GB" b="0" i="0" u="none" strike="noStrike" dirty="0" err="1">
                <a:solidFill>
                  <a:srgbClr val="374151"/>
                </a:solidFill>
                <a:effectLst/>
                <a:latin typeface="Söhne"/>
              </a:rPr>
              <a:t>sicuro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consentendo</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agli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sviluppatori</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intelligenza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artificiale</a:t>
            </a:r>
            <a:r>
              <a:rPr lang="en-GB" b="0" i="0" u="none" strike="noStrike" dirty="0">
                <a:solidFill>
                  <a:srgbClr val="374151"/>
                </a:solidFill>
                <a:effectLst/>
                <a:latin typeface="Söhne"/>
              </a:rPr>
              <a:t> di </a:t>
            </a:r>
            <a:r>
              <a:rPr lang="en-GB" b="0" i="0" u="none" strike="noStrike" dirty="0" err="1">
                <a:solidFill>
                  <a:srgbClr val="374151"/>
                </a:solidFill>
                <a:effectLst/>
                <a:latin typeface="Söhne"/>
              </a:rPr>
              <a:t>beneficiare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della</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condivisione</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dei</a:t>
            </a:r>
            <a:r>
              <a:rPr lang="en-GB" b="0" i="0" u="none" strike="noStrike" dirty="0">
                <a:solidFill>
                  <a:srgbClr val="374151"/>
                </a:solidFill>
                <a:effectLst/>
                <a:latin typeface="Söhne"/>
              </a:rPr>
              <a:t> </a:t>
            </a:r>
            <a:r>
              <a:rPr lang="en-GB" b="0" i="0" u="none" strike="noStrike" dirty="0" err="1">
                <a:solidFill>
                  <a:srgbClr val="374151"/>
                </a:solidFill>
                <a:effectLst/>
                <a:latin typeface="Söhne"/>
              </a:rPr>
              <a:t>dati</a:t>
            </a:r>
            <a:r>
              <a:rPr lang="en-GB" b="0" i="0" u="none" strike="noStrike" dirty="0">
                <a:solidFill>
                  <a:srgbClr val="374151"/>
                </a:solidFill>
                <a:effectLst/>
                <a:latin typeface="Söhne"/>
              </a:rPr>
              <a:t>.</a:t>
            </a:r>
          </a:p>
          <a:p>
            <a:pPr marL="0" lvl="0" indent="0" algn="l" rtl="0">
              <a:lnSpc>
                <a:spcPct val="100000"/>
              </a:lnSpc>
              <a:spcBef>
                <a:spcPts val="0"/>
              </a:spcBef>
              <a:spcAft>
                <a:spcPts val="0"/>
              </a:spcAft>
              <a:buSzPts val="1400"/>
              <a:buNone/>
            </a:pPr>
            <a:endParaRPr dirty="0"/>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1435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bg1"/>
              </a:buClr>
              <a:buSzPts val="1400"/>
              <a:buFont typeface="Arial" panose="020B0604020202020204" pitchFamily="34" charset="0"/>
              <a:buChar char="•"/>
            </a:pPr>
            <a:endParaRPr dirty="0"/>
          </a:p>
        </p:txBody>
      </p:sp>
      <p:sp>
        <p:nvSpPr>
          <p:cNvPr id="203" name="Google Shape;203;p3:notes"/>
          <p:cNvSpPr txBox="1">
            <a:spLocks noGrp="1"/>
          </p:cNvSpPr>
          <p:nvPr>
            <p:ph type="sldNum" idx="12"/>
          </p:nvPr>
        </p:nvSpPr>
        <p:spPr>
          <a:xfrm>
            <a:off x="11387138" y="10742613"/>
            <a:ext cx="8712300" cy="566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IT">
                <a:latin typeface="Century"/>
                <a:ea typeface="Century"/>
                <a:cs typeface="Century"/>
                <a:sym typeface="Century"/>
              </a:rPr>
              <a:t>8</a:t>
            </a:fld>
            <a:endParaRPr>
              <a:latin typeface="Century"/>
              <a:ea typeface="Century"/>
              <a:cs typeface="Century"/>
              <a:sym typeface="Century"/>
            </a:endParaRPr>
          </a:p>
        </p:txBody>
      </p:sp>
    </p:spTree>
    <p:extLst>
      <p:ext uri="{BB962C8B-B14F-4D97-AF65-F5344CB8AC3E}">
        <p14:creationId xmlns:p14="http://schemas.microsoft.com/office/powerpoint/2010/main" val="522398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bg1"/>
              </a:buClr>
              <a:buSzPts val="1400"/>
              <a:buFont typeface="Arial" panose="020B0604020202020204" pitchFamily="34" charset="0"/>
              <a:buChar char="•"/>
            </a:pPr>
            <a:endParaRPr dirty="0"/>
          </a:p>
        </p:txBody>
      </p:sp>
      <p:sp>
        <p:nvSpPr>
          <p:cNvPr id="203" name="Google Shape;203;p3:notes"/>
          <p:cNvSpPr txBox="1">
            <a:spLocks noGrp="1"/>
          </p:cNvSpPr>
          <p:nvPr>
            <p:ph type="sldNum" idx="12"/>
          </p:nvPr>
        </p:nvSpPr>
        <p:spPr>
          <a:xfrm>
            <a:off x="11387138" y="10742613"/>
            <a:ext cx="8712300" cy="566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IT">
                <a:latin typeface="Century"/>
                <a:ea typeface="Century"/>
                <a:cs typeface="Century"/>
                <a:sym typeface="Century"/>
              </a:rPr>
              <a:t>9</a:t>
            </a:fld>
            <a:endParaRPr>
              <a:latin typeface="Century"/>
              <a:ea typeface="Century"/>
              <a:cs typeface="Century"/>
              <a:sym typeface="Century"/>
            </a:endParaRPr>
          </a:p>
        </p:txBody>
      </p:sp>
    </p:spTree>
    <p:extLst>
      <p:ext uri="{BB962C8B-B14F-4D97-AF65-F5344CB8AC3E}">
        <p14:creationId xmlns:p14="http://schemas.microsoft.com/office/powerpoint/2010/main" val="276721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vuota">
  <p:cSld name="2_vuota">
    <p:spTree>
      <p:nvGrpSpPr>
        <p:cNvPr id="1" name="Shape 13"/>
        <p:cNvGrpSpPr/>
        <p:nvPr/>
      </p:nvGrpSpPr>
      <p:grpSpPr>
        <a:xfrm>
          <a:off x="0" y="0"/>
          <a:ext cx="0" cy="0"/>
          <a:chOff x="0" y="0"/>
          <a:chExt cx="0" cy="0"/>
        </a:xfrm>
      </p:grpSpPr>
      <p:sp>
        <p:nvSpPr>
          <p:cNvPr id="14" name="Google Shape;14;p21"/>
          <p:cNvSpPr txBox="1">
            <a:spLocks noGrp="1"/>
          </p:cNvSpPr>
          <p:nvPr>
            <p:ph type="sldNum" idx="12"/>
          </p:nvPr>
        </p:nvSpPr>
        <p:spPr>
          <a:xfrm>
            <a:off x="10432473" y="6159498"/>
            <a:ext cx="1388047"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extLst>
    <p:ext uri="{DCECCB84-F9BA-43D5-87BE-67443E8EF086}">
      <p15:sldGuideLst xmlns:p15="http://schemas.microsoft.com/office/powerpoint/2012/main">
        <p15:guide id="1" orient="horz" pos="686">
          <p15:clr>
            <a:srgbClr val="FBAE40"/>
          </p15:clr>
        </p15:guide>
        <p15:guide id="2" pos="5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magine titolo testo">
  <p:cSld name="immagine titolo testo">
    <p:spTree>
      <p:nvGrpSpPr>
        <p:cNvPr id="1" name="Shape 114"/>
        <p:cNvGrpSpPr/>
        <p:nvPr/>
      </p:nvGrpSpPr>
      <p:grpSpPr>
        <a:xfrm>
          <a:off x="0" y="0"/>
          <a:ext cx="0" cy="0"/>
          <a:chOff x="0" y="0"/>
          <a:chExt cx="0" cy="0"/>
        </a:xfrm>
      </p:grpSpPr>
      <p:sp>
        <p:nvSpPr>
          <p:cNvPr id="115" name="Google Shape;115;p33"/>
          <p:cNvSpPr>
            <a:spLocks noGrp="1"/>
          </p:cNvSpPr>
          <p:nvPr>
            <p:ph type="pic" idx="2"/>
          </p:nvPr>
        </p:nvSpPr>
        <p:spPr>
          <a:xfrm>
            <a:off x="0" y="0"/>
            <a:ext cx="12191996" cy="3670529"/>
          </a:xfrm>
          <a:prstGeom prst="rect">
            <a:avLst/>
          </a:prstGeom>
          <a:noFill/>
          <a:ln>
            <a:noFill/>
          </a:ln>
        </p:spPr>
      </p:sp>
      <p:sp>
        <p:nvSpPr>
          <p:cNvPr id="116" name="Google Shape;116;p33"/>
          <p:cNvSpPr txBox="1">
            <a:spLocks noGrp="1"/>
          </p:cNvSpPr>
          <p:nvPr>
            <p:ph type="body" idx="1"/>
          </p:nvPr>
        </p:nvSpPr>
        <p:spPr>
          <a:xfrm>
            <a:off x="839784" y="4727484"/>
            <a:ext cx="4814453" cy="17853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000"/>
              <a:buNone/>
              <a:defRPr/>
            </a:lvl1pPr>
            <a:lvl2pPr marL="914400" lvl="1" indent="-228600" algn="l">
              <a:lnSpc>
                <a:spcPct val="90000"/>
              </a:lnSpc>
              <a:spcBef>
                <a:spcPts val="500"/>
              </a:spcBef>
              <a:spcAft>
                <a:spcPts val="0"/>
              </a:spcAft>
              <a:buClr>
                <a:srgbClr val="595959"/>
              </a:buClr>
              <a:buSzPts val="1000"/>
              <a:buNone/>
              <a:defRPr/>
            </a:lvl2pPr>
            <a:lvl3pPr marL="1371600" lvl="2" indent="-228600" algn="l">
              <a:lnSpc>
                <a:spcPct val="90000"/>
              </a:lnSpc>
              <a:spcBef>
                <a:spcPts val="500"/>
              </a:spcBef>
              <a:spcAft>
                <a:spcPts val="0"/>
              </a:spcAft>
              <a:buClr>
                <a:srgbClr val="595959"/>
              </a:buClr>
              <a:buSzPts val="1000"/>
              <a:buNone/>
              <a:defRPr/>
            </a:lvl3pPr>
            <a:lvl4pPr marL="1828800" lvl="3" indent="-228600" algn="l">
              <a:lnSpc>
                <a:spcPct val="90000"/>
              </a:lnSpc>
              <a:spcBef>
                <a:spcPts val="500"/>
              </a:spcBef>
              <a:spcAft>
                <a:spcPts val="0"/>
              </a:spcAft>
              <a:buClr>
                <a:srgbClr val="595959"/>
              </a:buClr>
              <a:buSzPts val="1000"/>
              <a:buNone/>
              <a:defRPr/>
            </a:lvl4pPr>
            <a:lvl5pPr marL="2286000" lvl="4" indent="-228600" algn="l">
              <a:lnSpc>
                <a:spcPct val="90000"/>
              </a:lnSpc>
              <a:spcBef>
                <a:spcPts val="500"/>
              </a:spcBef>
              <a:spcAft>
                <a:spcPts val="0"/>
              </a:spcAft>
              <a:buClr>
                <a:srgbClr val="595959"/>
              </a:buClr>
              <a:buSzPts val="1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7" name="Google Shape;117;p33" descr="Immagine che contiene testo&#10;&#10;Descrizione generata automaticamente"/>
          <p:cNvPicPr preferRelativeResize="0"/>
          <p:nvPr/>
        </p:nvPicPr>
        <p:blipFill rotWithShape="1">
          <a:blip r:embed="rId2">
            <a:alphaModFix/>
          </a:blip>
          <a:srcRect l="18473" t="17789" r="19457" b="18090"/>
          <a:stretch/>
        </p:blipFill>
        <p:spPr>
          <a:xfrm>
            <a:off x="11047652" y="3932313"/>
            <a:ext cx="356990" cy="446245"/>
          </a:xfrm>
          <a:prstGeom prst="rect">
            <a:avLst/>
          </a:prstGeom>
          <a:noFill/>
          <a:ln>
            <a:noFill/>
          </a:ln>
        </p:spPr>
      </p:pic>
      <p:sp>
        <p:nvSpPr>
          <p:cNvPr id="118" name="Google Shape;118;p33"/>
          <p:cNvSpPr txBox="1">
            <a:spLocks noGrp="1"/>
          </p:cNvSpPr>
          <p:nvPr>
            <p:ph type="body" idx="3"/>
          </p:nvPr>
        </p:nvSpPr>
        <p:spPr>
          <a:xfrm>
            <a:off x="6096003" y="4727484"/>
            <a:ext cx="4814453" cy="17853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000"/>
              <a:buNone/>
              <a:defRPr/>
            </a:lvl1pPr>
            <a:lvl2pPr marL="914400" lvl="1" indent="-228600" algn="l">
              <a:lnSpc>
                <a:spcPct val="90000"/>
              </a:lnSpc>
              <a:spcBef>
                <a:spcPts val="500"/>
              </a:spcBef>
              <a:spcAft>
                <a:spcPts val="0"/>
              </a:spcAft>
              <a:buClr>
                <a:srgbClr val="595959"/>
              </a:buClr>
              <a:buSzPts val="1000"/>
              <a:buNone/>
              <a:defRPr/>
            </a:lvl2pPr>
            <a:lvl3pPr marL="1371600" lvl="2" indent="-228600" algn="l">
              <a:lnSpc>
                <a:spcPct val="90000"/>
              </a:lnSpc>
              <a:spcBef>
                <a:spcPts val="500"/>
              </a:spcBef>
              <a:spcAft>
                <a:spcPts val="0"/>
              </a:spcAft>
              <a:buClr>
                <a:srgbClr val="595959"/>
              </a:buClr>
              <a:buSzPts val="1000"/>
              <a:buNone/>
              <a:defRPr/>
            </a:lvl3pPr>
            <a:lvl4pPr marL="1828800" lvl="3" indent="-228600" algn="l">
              <a:lnSpc>
                <a:spcPct val="90000"/>
              </a:lnSpc>
              <a:spcBef>
                <a:spcPts val="500"/>
              </a:spcBef>
              <a:spcAft>
                <a:spcPts val="0"/>
              </a:spcAft>
              <a:buClr>
                <a:srgbClr val="595959"/>
              </a:buClr>
              <a:buSzPts val="1000"/>
              <a:buNone/>
              <a:defRPr/>
            </a:lvl4pPr>
            <a:lvl5pPr marL="2286000" lvl="4" indent="-228600" algn="l">
              <a:lnSpc>
                <a:spcPct val="90000"/>
              </a:lnSpc>
              <a:spcBef>
                <a:spcPts val="500"/>
              </a:spcBef>
              <a:spcAft>
                <a:spcPts val="0"/>
              </a:spcAft>
              <a:buClr>
                <a:srgbClr val="595959"/>
              </a:buClr>
              <a:buSzPts val="1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3"/>
          <p:cNvSpPr/>
          <p:nvPr/>
        </p:nvSpPr>
        <p:spPr>
          <a:xfrm>
            <a:off x="11236037" y="6054434"/>
            <a:ext cx="955959" cy="803565"/>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0" name="Google Shape;120;p33"/>
          <p:cNvSpPr txBox="1">
            <a:spLocks noGrp="1"/>
          </p:cNvSpPr>
          <p:nvPr>
            <p:ph type="sldNum" idx="12"/>
          </p:nvPr>
        </p:nvSpPr>
        <p:spPr>
          <a:xfrm>
            <a:off x="11273425" y="6159498"/>
            <a:ext cx="54709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
        <p:nvSpPr>
          <p:cNvPr id="121" name="Google Shape;121;p33"/>
          <p:cNvSpPr txBox="1"/>
          <p:nvPr/>
        </p:nvSpPr>
        <p:spPr>
          <a:xfrm rot="-5399996">
            <a:off x="10675379" y="4397583"/>
            <a:ext cx="2076190" cy="21409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A5279"/>
              </a:buClr>
              <a:buSzPts val="800"/>
              <a:buFont typeface="Noto Sans Mono"/>
              <a:buNone/>
            </a:pPr>
            <a:r>
              <a:rPr lang="it-IT" sz="800" b="0" i="0" u="none" strike="noStrike" cap="none" dirty="0">
                <a:solidFill>
                  <a:srgbClr val="EA5279"/>
                </a:solidFill>
                <a:latin typeface="Noto Sans Mono"/>
                <a:ea typeface="Noto Sans Mono"/>
                <a:cs typeface="Noto Sans Mono"/>
                <a:sym typeface="Noto Sans Mono"/>
              </a:rPr>
              <a:t>Copyright FRONTIERE 2023</a:t>
            </a:r>
            <a:endParaRPr sz="1400" b="0" i="0" u="none" strike="noStrike" cap="none" dirty="0">
              <a:solidFill>
                <a:srgbClr val="000000"/>
              </a:solidFill>
              <a:latin typeface="Arial"/>
              <a:ea typeface="Arial"/>
              <a:cs typeface="Arial"/>
              <a:sym typeface="Arial"/>
            </a:endParaRPr>
          </a:p>
        </p:txBody>
      </p:sp>
      <p:sp>
        <p:nvSpPr>
          <p:cNvPr id="122" name="Google Shape;122;p33"/>
          <p:cNvSpPr txBox="1">
            <a:spLocks noGrp="1"/>
          </p:cNvSpPr>
          <p:nvPr>
            <p:ph type="title"/>
          </p:nvPr>
        </p:nvSpPr>
        <p:spPr>
          <a:xfrm>
            <a:off x="6340513" y="2402896"/>
            <a:ext cx="4569943" cy="1975661"/>
          </a:xfrm>
          <a:prstGeom prst="rect">
            <a:avLst/>
          </a:prstGeom>
          <a:solidFill>
            <a:schemeClr val="accent1"/>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000"/>
              <a:buFont typeface="IBM Plex Sans"/>
              <a:buNone/>
              <a:defRPr sz="30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3" name="Google Shape;123;p33"/>
          <p:cNvPicPr preferRelativeResize="0"/>
          <p:nvPr/>
        </p:nvPicPr>
        <p:blipFill rotWithShape="1">
          <a:blip r:embed="rId3">
            <a:alphaModFix/>
          </a:blip>
          <a:srcRect t="9712"/>
          <a:stretch/>
        </p:blipFill>
        <p:spPr>
          <a:xfrm rot="-5400000">
            <a:off x="-1362078" y="4984224"/>
            <a:ext cx="2724153" cy="102339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76">
          <p15:clr>
            <a:srgbClr val="FBAE40"/>
          </p15:clr>
        </p15:guide>
        <p15:guide id="2" pos="3840">
          <p15:clr>
            <a:srgbClr val="FBAE40"/>
          </p15:clr>
        </p15:guide>
        <p15:guide id="3" pos="5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lo titolo">
  <p:cSld name="Solo titolo">
    <p:spTree>
      <p:nvGrpSpPr>
        <p:cNvPr id="1" name="Shape 124"/>
        <p:cNvGrpSpPr/>
        <p:nvPr/>
      </p:nvGrpSpPr>
      <p:grpSpPr>
        <a:xfrm>
          <a:off x="0" y="0"/>
          <a:ext cx="0" cy="0"/>
          <a:chOff x="0" y="0"/>
          <a:chExt cx="0" cy="0"/>
        </a:xfrm>
      </p:grpSpPr>
      <p:sp>
        <p:nvSpPr>
          <p:cNvPr id="125" name="Google Shape;125;p34"/>
          <p:cNvSpPr/>
          <p:nvPr/>
        </p:nvSpPr>
        <p:spPr>
          <a:xfrm>
            <a:off x="0" y="0"/>
            <a:ext cx="435940" cy="542038"/>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6" name="Google Shape;126;p34" descr="Immagine che contiene testo&#10;&#10;Descrizione generata automaticamente"/>
          <p:cNvPicPr preferRelativeResize="0"/>
          <p:nvPr/>
        </p:nvPicPr>
        <p:blipFill rotWithShape="1">
          <a:blip r:embed="rId2">
            <a:alphaModFix/>
          </a:blip>
          <a:srcRect l="18473" t="17789" r="19457" b="18090"/>
          <a:stretch/>
        </p:blipFill>
        <p:spPr>
          <a:xfrm>
            <a:off x="300627" y="444828"/>
            <a:ext cx="356990" cy="446245"/>
          </a:xfrm>
          <a:prstGeom prst="rect">
            <a:avLst/>
          </a:prstGeom>
          <a:noFill/>
          <a:ln>
            <a:noFill/>
          </a:ln>
        </p:spPr>
      </p:pic>
      <p:sp>
        <p:nvSpPr>
          <p:cNvPr id="127" name="Google Shape;127;p34"/>
          <p:cNvSpPr txBox="1">
            <a:spLocks noGrp="1"/>
          </p:cNvSpPr>
          <p:nvPr>
            <p:ph type="title"/>
          </p:nvPr>
        </p:nvSpPr>
        <p:spPr>
          <a:xfrm>
            <a:off x="838203" y="365129"/>
            <a:ext cx="10515600" cy="6056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94254"/>
              </a:buClr>
              <a:buSzPts val="3000"/>
              <a:buFont typeface="IBM Plex Sans"/>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4"/>
          <p:cNvSpPr/>
          <p:nvPr/>
        </p:nvSpPr>
        <p:spPr>
          <a:xfrm>
            <a:off x="11236037" y="6054434"/>
            <a:ext cx="955959" cy="803565"/>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9" name="Google Shape;129;p34"/>
          <p:cNvSpPr txBox="1">
            <a:spLocks noGrp="1"/>
          </p:cNvSpPr>
          <p:nvPr>
            <p:ph type="sldNum" idx="12"/>
          </p:nvPr>
        </p:nvSpPr>
        <p:spPr>
          <a:xfrm>
            <a:off x="11273425" y="6159498"/>
            <a:ext cx="54709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
        <p:nvSpPr>
          <p:cNvPr id="130" name="Google Shape;130;p34"/>
          <p:cNvSpPr txBox="1"/>
          <p:nvPr/>
        </p:nvSpPr>
        <p:spPr>
          <a:xfrm rot="-5399996">
            <a:off x="10675379" y="4397583"/>
            <a:ext cx="2076190" cy="21409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A5279"/>
              </a:buClr>
              <a:buSzPts val="800"/>
              <a:buFont typeface="Noto Sans Mono"/>
              <a:buNone/>
            </a:pPr>
            <a:r>
              <a:rPr lang="it-IT" sz="800" b="0" i="0" u="none" strike="noStrike" cap="none" dirty="0">
                <a:solidFill>
                  <a:srgbClr val="EA5279"/>
                </a:solidFill>
                <a:latin typeface="Noto Sans Mono"/>
                <a:ea typeface="Noto Sans Mono"/>
                <a:cs typeface="Noto Sans Mono"/>
                <a:sym typeface="Noto Sans Mono"/>
              </a:rPr>
              <a:t>Copyright FRONTIERE 2023</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lo titolo e sottotitolo">
  <p:cSld name="Solo titolo e sottotitolo">
    <p:spTree>
      <p:nvGrpSpPr>
        <p:cNvPr id="1" name="Shape 131"/>
        <p:cNvGrpSpPr/>
        <p:nvPr/>
      </p:nvGrpSpPr>
      <p:grpSpPr>
        <a:xfrm>
          <a:off x="0" y="0"/>
          <a:ext cx="0" cy="0"/>
          <a:chOff x="0" y="0"/>
          <a:chExt cx="0" cy="0"/>
        </a:xfrm>
      </p:grpSpPr>
      <p:sp>
        <p:nvSpPr>
          <p:cNvPr id="132" name="Google Shape;132;p35"/>
          <p:cNvSpPr/>
          <p:nvPr/>
        </p:nvSpPr>
        <p:spPr>
          <a:xfrm>
            <a:off x="0" y="0"/>
            <a:ext cx="435940" cy="542038"/>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3" name="Google Shape;133;p35" descr="Immagine che contiene testo&#10;&#10;Descrizione generata automaticamente"/>
          <p:cNvPicPr preferRelativeResize="0"/>
          <p:nvPr/>
        </p:nvPicPr>
        <p:blipFill rotWithShape="1">
          <a:blip r:embed="rId2">
            <a:alphaModFix/>
          </a:blip>
          <a:srcRect l="18473" t="17789" r="19457" b="18090"/>
          <a:stretch/>
        </p:blipFill>
        <p:spPr>
          <a:xfrm>
            <a:off x="300627" y="444828"/>
            <a:ext cx="356990" cy="446245"/>
          </a:xfrm>
          <a:prstGeom prst="rect">
            <a:avLst/>
          </a:prstGeom>
          <a:noFill/>
          <a:ln>
            <a:noFill/>
          </a:ln>
        </p:spPr>
      </p:pic>
      <p:sp>
        <p:nvSpPr>
          <p:cNvPr id="134" name="Google Shape;134;p35"/>
          <p:cNvSpPr txBox="1">
            <a:spLocks noGrp="1"/>
          </p:cNvSpPr>
          <p:nvPr>
            <p:ph type="title"/>
          </p:nvPr>
        </p:nvSpPr>
        <p:spPr>
          <a:xfrm>
            <a:off x="838203" y="365129"/>
            <a:ext cx="10515600" cy="6056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94254"/>
              </a:buClr>
              <a:buSzPts val="3000"/>
              <a:buFont typeface="IBM Plex Sans"/>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5"/>
          <p:cNvSpPr txBox="1">
            <a:spLocks noGrp="1"/>
          </p:cNvSpPr>
          <p:nvPr>
            <p:ph type="subTitle" idx="1"/>
          </p:nvPr>
        </p:nvSpPr>
        <p:spPr>
          <a:xfrm>
            <a:off x="838203" y="1120606"/>
            <a:ext cx="10515600" cy="48225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95959"/>
              </a:buClr>
              <a:buSzPts val="1400"/>
              <a:buNone/>
              <a:defRPr sz="1400"/>
            </a:lvl1pPr>
            <a:lvl2pPr lvl="1" algn="l">
              <a:lnSpc>
                <a:spcPct val="90000"/>
              </a:lnSpc>
              <a:spcBef>
                <a:spcPts val="500"/>
              </a:spcBef>
              <a:spcAft>
                <a:spcPts val="0"/>
              </a:spcAft>
              <a:buClr>
                <a:srgbClr val="595959"/>
              </a:buClr>
              <a:buSzPts val="1800"/>
              <a:buNone/>
              <a:defRPr/>
            </a:lvl2pPr>
            <a:lvl3pPr lvl="2" algn="l">
              <a:lnSpc>
                <a:spcPct val="90000"/>
              </a:lnSpc>
              <a:spcBef>
                <a:spcPts val="500"/>
              </a:spcBef>
              <a:spcAft>
                <a:spcPts val="0"/>
              </a:spcAft>
              <a:buClr>
                <a:srgbClr val="595959"/>
              </a:buClr>
              <a:buSzPts val="1800"/>
              <a:buNone/>
              <a:defRPr/>
            </a:lvl3pPr>
            <a:lvl4pPr lvl="3" algn="l">
              <a:lnSpc>
                <a:spcPct val="90000"/>
              </a:lnSpc>
              <a:spcBef>
                <a:spcPts val="500"/>
              </a:spcBef>
              <a:spcAft>
                <a:spcPts val="0"/>
              </a:spcAft>
              <a:buClr>
                <a:srgbClr val="595959"/>
              </a:buClr>
              <a:buSzPts val="1800"/>
              <a:buNone/>
              <a:defRPr/>
            </a:lvl4pPr>
            <a:lvl5pPr lvl="4" algn="l">
              <a:lnSpc>
                <a:spcPct val="90000"/>
              </a:lnSpc>
              <a:spcBef>
                <a:spcPts val="500"/>
              </a:spcBef>
              <a:spcAft>
                <a:spcPts val="0"/>
              </a:spcAft>
              <a:buClr>
                <a:srgbClr val="595959"/>
              </a:buClr>
              <a:buSzPts val="1800"/>
              <a:buNone/>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36" name="Google Shape;136;p35"/>
          <p:cNvSpPr/>
          <p:nvPr/>
        </p:nvSpPr>
        <p:spPr>
          <a:xfrm>
            <a:off x="11236037" y="6054434"/>
            <a:ext cx="955959" cy="803565"/>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7" name="Google Shape;137;p35"/>
          <p:cNvSpPr txBox="1">
            <a:spLocks noGrp="1"/>
          </p:cNvSpPr>
          <p:nvPr>
            <p:ph type="sldNum" idx="12"/>
          </p:nvPr>
        </p:nvSpPr>
        <p:spPr>
          <a:xfrm>
            <a:off x="11273425" y="6159498"/>
            <a:ext cx="54709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
        <p:nvSpPr>
          <p:cNvPr id="138" name="Google Shape;138;p35"/>
          <p:cNvSpPr txBox="1"/>
          <p:nvPr/>
        </p:nvSpPr>
        <p:spPr>
          <a:xfrm rot="-5399996">
            <a:off x="10675379" y="4397583"/>
            <a:ext cx="2076190" cy="21409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A5279"/>
              </a:buClr>
              <a:buSzPts val="800"/>
              <a:buFont typeface="Noto Sans Mono"/>
              <a:buNone/>
            </a:pPr>
            <a:r>
              <a:rPr lang="it-IT" sz="800" b="0" i="0" u="none" strike="noStrike" cap="none" dirty="0">
                <a:solidFill>
                  <a:srgbClr val="EA5279"/>
                </a:solidFill>
                <a:latin typeface="Noto Sans Mono"/>
                <a:ea typeface="Noto Sans Mono"/>
                <a:cs typeface="Noto Sans Mono"/>
                <a:sym typeface="Noto Sans Mono"/>
              </a:rPr>
              <a:t>Copyright FRONTIERE 2023</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finale">
  <p:cSld name="Diapositiva finale">
    <p:spTree>
      <p:nvGrpSpPr>
        <p:cNvPr id="1" name="Shape 139"/>
        <p:cNvGrpSpPr/>
        <p:nvPr/>
      </p:nvGrpSpPr>
      <p:grpSpPr>
        <a:xfrm>
          <a:off x="0" y="0"/>
          <a:ext cx="0" cy="0"/>
          <a:chOff x="0" y="0"/>
          <a:chExt cx="0" cy="0"/>
        </a:xfrm>
      </p:grpSpPr>
      <p:pic>
        <p:nvPicPr>
          <p:cNvPr id="140" name="Google Shape;140;p36"/>
          <p:cNvPicPr preferRelativeResize="0"/>
          <p:nvPr/>
        </p:nvPicPr>
        <p:blipFill rotWithShape="1">
          <a:blip r:embed="rId2">
            <a:alphaModFix/>
          </a:blip>
          <a:srcRect r="35013"/>
          <a:stretch/>
        </p:blipFill>
        <p:spPr>
          <a:xfrm>
            <a:off x="5484068" y="-22704"/>
            <a:ext cx="6707937" cy="6880704"/>
          </a:xfrm>
          <a:prstGeom prst="rect">
            <a:avLst/>
          </a:prstGeom>
          <a:noFill/>
          <a:ln>
            <a:noFill/>
          </a:ln>
        </p:spPr>
      </p:pic>
      <p:sp>
        <p:nvSpPr>
          <p:cNvPr id="141" name="Google Shape;141;p36"/>
          <p:cNvSpPr txBox="1">
            <a:spLocks noGrp="1"/>
          </p:cNvSpPr>
          <p:nvPr>
            <p:ph type="ftr" idx="11"/>
          </p:nvPr>
        </p:nvSpPr>
        <p:spPr>
          <a:xfrm>
            <a:off x="839583" y="6306616"/>
            <a:ext cx="2076190" cy="21409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EA5279"/>
              </a:buClr>
              <a:buSzPts val="900"/>
              <a:buFont typeface="Calibri"/>
              <a:buNone/>
              <a:defRPr sz="900" b="0" i="0" u="none" strike="noStrike" cap="none">
                <a:solidFill>
                  <a:srgbClr val="EA527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36"/>
          <p:cNvSpPr txBox="1">
            <a:spLocks noGrp="1"/>
          </p:cNvSpPr>
          <p:nvPr>
            <p:ph type="sldNum" idx="12"/>
          </p:nvPr>
        </p:nvSpPr>
        <p:spPr>
          <a:xfrm>
            <a:off x="9077321" y="6155585"/>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
        <p:nvSpPr>
          <p:cNvPr id="143" name="Google Shape;143;p36"/>
          <p:cNvSpPr/>
          <p:nvPr/>
        </p:nvSpPr>
        <p:spPr>
          <a:xfrm>
            <a:off x="1271390" y="2137839"/>
            <a:ext cx="8060500" cy="1801596"/>
          </a:xfrm>
          <a:prstGeom prst="rect">
            <a:avLst/>
          </a:pr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1800"/>
              <a:buFont typeface="Calibri"/>
              <a:buNone/>
            </a:pPr>
            <a:r>
              <a:rPr lang="it-IT" sz="1800" b="0" i="0" u="none" strike="noStrike" cap="none">
                <a:solidFill>
                  <a:srgbClr val="FFFFFF"/>
                </a:solidFill>
                <a:latin typeface="Calibri"/>
                <a:ea typeface="Calibri"/>
                <a:cs typeface="Calibri"/>
                <a:sym typeface="Calibri"/>
              </a:rPr>
              <a:t>GRAZIE</a:t>
            </a:r>
            <a:endParaRPr sz="1400" b="0" i="0" u="none" strike="noStrike" cap="none">
              <a:solidFill>
                <a:srgbClr val="000000"/>
              </a:solidFill>
              <a:latin typeface="Arial"/>
              <a:ea typeface="Arial"/>
              <a:cs typeface="Arial"/>
              <a:sym typeface="Arial"/>
            </a:endParaRPr>
          </a:p>
        </p:txBody>
      </p:sp>
      <p:sp>
        <p:nvSpPr>
          <p:cNvPr id="144" name="Google Shape;144;p36"/>
          <p:cNvSpPr/>
          <p:nvPr/>
        </p:nvSpPr>
        <p:spPr>
          <a:xfrm>
            <a:off x="1095698" y="2302733"/>
            <a:ext cx="109215" cy="1471809"/>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45" name="Google Shape;145;p36" descr="Immagine che contiene testo&#10;&#10;Descrizione generata automaticamente"/>
          <p:cNvPicPr preferRelativeResize="0"/>
          <p:nvPr/>
        </p:nvPicPr>
        <p:blipFill rotWithShape="1">
          <a:blip r:embed="rId3">
            <a:alphaModFix/>
          </a:blip>
          <a:srcRect l="18473" t="17789" r="19457" b="18090"/>
          <a:stretch/>
        </p:blipFill>
        <p:spPr>
          <a:xfrm>
            <a:off x="156572" y="5881292"/>
            <a:ext cx="526090" cy="657618"/>
          </a:xfrm>
          <a:prstGeom prst="rect">
            <a:avLst/>
          </a:prstGeom>
          <a:noFill/>
          <a:ln>
            <a:noFill/>
          </a:ln>
        </p:spPr>
      </p:pic>
      <p:pic>
        <p:nvPicPr>
          <p:cNvPr id="146" name="Google Shape;146;p36"/>
          <p:cNvPicPr preferRelativeResize="0"/>
          <p:nvPr/>
        </p:nvPicPr>
        <p:blipFill rotWithShape="1">
          <a:blip r:embed="rId4">
            <a:alphaModFix/>
          </a:blip>
          <a:srcRect t="3694" r="3131" b="11106"/>
          <a:stretch/>
        </p:blipFill>
        <p:spPr>
          <a:xfrm>
            <a:off x="96981" y="43443"/>
            <a:ext cx="3075182" cy="657618"/>
          </a:xfrm>
          <a:prstGeom prst="rect">
            <a:avLst/>
          </a:prstGeom>
          <a:noFill/>
          <a:ln>
            <a:noFill/>
          </a:ln>
        </p:spPr>
      </p:pic>
      <p:pic>
        <p:nvPicPr>
          <p:cNvPr id="147" name="Google Shape;147;p36"/>
          <p:cNvPicPr preferRelativeResize="0"/>
          <p:nvPr/>
        </p:nvPicPr>
        <p:blipFill rotWithShape="1">
          <a:blip r:embed="rId5">
            <a:alphaModFix/>
          </a:blip>
          <a:srcRect t="9712"/>
          <a:stretch/>
        </p:blipFill>
        <p:spPr>
          <a:xfrm>
            <a:off x="4342695" y="1373520"/>
            <a:ext cx="2724153" cy="1023396"/>
          </a:xfrm>
          <a:prstGeom prst="rect">
            <a:avLst/>
          </a:prstGeom>
          <a:noFill/>
          <a:ln>
            <a:noFill/>
          </a:ln>
        </p:spPr>
      </p:pic>
      <p:sp>
        <p:nvSpPr>
          <p:cNvPr id="148" name="Google Shape;148;p36"/>
          <p:cNvSpPr/>
          <p:nvPr/>
        </p:nvSpPr>
        <p:spPr>
          <a:xfrm>
            <a:off x="0" y="2302733"/>
            <a:ext cx="959022" cy="1471809"/>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9" name="Google Shape;149;p36"/>
          <p:cNvSpPr txBox="1">
            <a:spLocks noGrp="1"/>
          </p:cNvSpPr>
          <p:nvPr>
            <p:ph type="body" idx="1"/>
          </p:nvPr>
        </p:nvSpPr>
        <p:spPr>
          <a:xfrm>
            <a:off x="1466850" y="3939435"/>
            <a:ext cx="3236913" cy="787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400"/>
              <a:buNone/>
              <a:defRPr sz="1400"/>
            </a:lvl1pPr>
            <a:lvl2pPr marL="914400" lvl="1" indent="-228600" algn="l">
              <a:lnSpc>
                <a:spcPct val="90000"/>
              </a:lnSpc>
              <a:spcBef>
                <a:spcPts val="500"/>
              </a:spcBef>
              <a:spcAft>
                <a:spcPts val="0"/>
              </a:spcAft>
              <a:buClr>
                <a:srgbClr val="595959"/>
              </a:buClr>
              <a:buSzPts val="1800"/>
              <a:buNone/>
              <a:defRPr/>
            </a:lvl2pPr>
            <a:lvl3pPr marL="1371600" lvl="2" indent="-228600" algn="l">
              <a:lnSpc>
                <a:spcPct val="90000"/>
              </a:lnSpc>
              <a:spcBef>
                <a:spcPts val="500"/>
              </a:spcBef>
              <a:spcAft>
                <a:spcPts val="0"/>
              </a:spcAft>
              <a:buClr>
                <a:srgbClr val="595959"/>
              </a:buClr>
              <a:buSzPts val="1800"/>
              <a:buNone/>
              <a:defRPr/>
            </a:lvl3pPr>
            <a:lvl4pPr marL="1828800" lvl="3" indent="-228600" algn="l">
              <a:lnSpc>
                <a:spcPct val="90000"/>
              </a:lnSpc>
              <a:spcBef>
                <a:spcPts val="500"/>
              </a:spcBef>
              <a:spcAft>
                <a:spcPts val="0"/>
              </a:spcAft>
              <a:buClr>
                <a:srgbClr val="595959"/>
              </a:buClr>
              <a:buSzPts val="1800"/>
              <a:buNone/>
              <a:defRPr/>
            </a:lvl4pPr>
            <a:lvl5pPr marL="2286000" lvl="4" indent="-228600" algn="l">
              <a:lnSpc>
                <a:spcPct val="90000"/>
              </a:lnSpc>
              <a:spcBef>
                <a:spcPts val="500"/>
              </a:spcBef>
              <a:spcAft>
                <a:spcPts val="0"/>
              </a:spcAft>
              <a:buClr>
                <a:srgbClr val="595959"/>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36"/>
          <p:cNvSpPr txBox="1">
            <a:spLocks noGrp="1"/>
          </p:cNvSpPr>
          <p:nvPr>
            <p:ph type="body" idx="2"/>
          </p:nvPr>
        </p:nvSpPr>
        <p:spPr>
          <a:xfrm>
            <a:off x="1466850" y="2280842"/>
            <a:ext cx="6142038" cy="14366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8000"/>
              <a:buNone/>
              <a:defRPr sz="8000" b="1">
                <a:solidFill>
                  <a:schemeClr val="accent1"/>
                </a:solidFill>
              </a:defRPr>
            </a:lvl1pPr>
            <a:lvl2pPr marL="914400" lvl="1" indent="-228600" algn="l">
              <a:lnSpc>
                <a:spcPct val="90000"/>
              </a:lnSpc>
              <a:spcBef>
                <a:spcPts val="500"/>
              </a:spcBef>
              <a:spcAft>
                <a:spcPts val="0"/>
              </a:spcAft>
              <a:buClr>
                <a:srgbClr val="595959"/>
              </a:buClr>
              <a:buSzPts val="1800"/>
              <a:buNone/>
              <a:defRPr/>
            </a:lvl2pPr>
            <a:lvl3pPr marL="1371600" lvl="2" indent="-228600" algn="l">
              <a:lnSpc>
                <a:spcPct val="90000"/>
              </a:lnSpc>
              <a:spcBef>
                <a:spcPts val="500"/>
              </a:spcBef>
              <a:spcAft>
                <a:spcPts val="0"/>
              </a:spcAft>
              <a:buClr>
                <a:srgbClr val="595959"/>
              </a:buClr>
              <a:buSzPts val="1800"/>
              <a:buNone/>
              <a:defRPr/>
            </a:lvl3pPr>
            <a:lvl4pPr marL="1828800" lvl="3" indent="-228600" algn="l">
              <a:lnSpc>
                <a:spcPct val="90000"/>
              </a:lnSpc>
              <a:spcBef>
                <a:spcPts val="500"/>
              </a:spcBef>
              <a:spcAft>
                <a:spcPts val="0"/>
              </a:spcAft>
              <a:buClr>
                <a:srgbClr val="595959"/>
              </a:buClr>
              <a:buSzPts val="1800"/>
              <a:buNone/>
              <a:defRPr/>
            </a:lvl4pPr>
            <a:lvl5pPr marL="2286000" lvl="4" indent="-228600" algn="l">
              <a:lnSpc>
                <a:spcPct val="90000"/>
              </a:lnSpc>
              <a:spcBef>
                <a:spcPts val="500"/>
              </a:spcBef>
              <a:spcAft>
                <a:spcPts val="0"/>
              </a:spcAft>
              <a:buClr>
                <a:srgbClr val="595959"/>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ue contenuti">
  <p:cSld name="Due contenuti">
    <p:spTree>
      <p:nvGrpSpPr>
        <p:cNvPr id="1" name="Shape 21"/>
        <p:cNvGrpSpPr/>
        <p:nvPr/>
      </p:nvGrpSpPr>
      <p:grpSpPr>
        <a:xfrm>
          <a:off x="0" y="0"/>
          <a:ext cx="0" cy="0"/>
          <a:chOff x="0" y="0"/>
          <a:chExt cx="0" cy="0"/>
        </a:xfrm>
      </p:grpSpPr>
      <p:pic>
        <p:nvPicPr>
          <p:cNvPr id="22" name="Google Shape;22;p25"/>
          <p:cNvPicPr preferRelativeResize="0"/>
          <p:nvPr/>
        </p:nvPicPr>
        <p:blipFill rotWithShape="1">
          <a:blip r:embed="rId2">
            <a:alphaModFix/>
          </a:blip>
          <a:srcRect t="9712"/>
          <a:stretch/>
        </p:blipFill>
        <p:spPr>
          <a:xfrm>
            <a:off x="10736573" y="5542736"/>
            <a:ext cx="2724153" cy="1023396"/>
          </a:xfrm>
          <a:prstGeom prst="rect">
            <a:avLst/>
          </a:prstGeom>
          <a:noFill/>
          <a:ln>
            <a:noFill/>
          </a:ln>
        </p:spPr>
      </p:pic>
      <p:sp>
        <p:nvSpPr>
          <p:cNvPr id="23" name="Google Shape;23;p25"/>
          <p:cNvSpPr/>
          <p:nvPr/>
        </p:nvSpPr>
        <p:spPr>
          <a:xfrm>
            <a:off x="11236037" y="6054434"/>
            <a:ext cx="955959" cy="803565"/>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 name="Google Shape;24;p25"/>
          <p:cNvSpPr txBox="1">
            <a:spLocks noGrp="1"/>
          </p:cNvSpPr>
          <p:nvPr>
            <p:ph type="body" idx="1"/>
          </p:nvPr>
        </p:nvSpPr>
        <p:spPr>
          <a:xfrm>
            <a:off x="838193" y="1592263"/>
            <a:ext cx="4987640" cy="43513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000"/>
              <a:buNone/>
              <a:defRPr>
                <a:latin typeface="Roboto Mono"/>
                <a:ea typeface="Roboto Mono"/>
                <a:cs typeface="Roboto Mono"/>
                <a:sym typeface="Roboto Mono"/>
              </a:defRPr>
            </a:lvl1pPr>
            <a:lvl2pPr marL="914400" lvl="1" indent="-228600" algn="l">
              <a:lnSpc>
                <a:spcPct val="90000"/>
              </a:lnSpc>
              <a:spcBef>
                <a:spcPts val="500"/>
              </a:spcBef>
              <a:spcAft>
                <a:spcPts val="0"/>
              </a:spcAft>
              <a:buClr>
                <a:srgbClr val="595959"/>
              </a:buClr>
              <a:buSzPts val="1000"/>
              <a:buNone/>
              <a:defRPr/>
            </a:lvl2pPr>
            <a:lvl3pPr marL="1371600" lvl="2" indent="-228600" algn="l">
              <a:lnSpc>
                <a:spcPct val="90000"/>
              </a:lnSpc>
              <a:spcBef>
                <a:spcPts val="500"/>
              </a:spcBef>
              <a:spcAft>
                <a:spcPts val="0"/>
              </a:spcAft>
              <a:buClr>
                <a:srgbClr val="595959"/>
              </a:buClr>
              <a:buSzPts val="1000"/>
              <a:buNone/>
              <a:defRPr/>
            </a:lvl3pPr>
            <a:lvl4pPr marL="1828800" lvl="3" indent="-228600" algn="l">
              <a:lnSpc>
                <a:spcPct val="90000"/>
              </a:lnSpc>
              <a:spcBef>
                <a:spcPts val="500"/>
              </a:spcBef>
              <a:spcAft>
                <a:spcPts val="0"/>
              </a:spcAft>
              <a:buClr>
                <a:srgbClr val="595959"/>
              </a:buClr>
              <a:buSzPts val="1000"/>
              <a:buNone/>
              <a:defRPr/>
            </a:lvl4pPr>
            <a:lvl5pPr marL="2286000" lvl="4" indent="-228600" algn="l">
              <a:lnSpc>
                <a:spcPct val="90000"/>
              </a:lnSpc>
              <a:spcBef>
                <a:spcPts val="500"/>
              </a:spcBef>
              <a:spcAft>
                <a:spcPts val="0"/>
              </a:spcAft>
              <a:buClr>
                <a:srgbClr val="595959"/>
              </a:buClr>
              <a:buSzPts val="1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5"/>
          <p:cNvSpPr txBox="1">
            <a:spLocks noGrp="1"/>
          </p:cNvSpPr>
          <p:nvPr>
            <p:ph type="body" idx="2"/>
          </p:nvPr>
        </p:nvSpPr>
        <p:spPr>
          <a:xfrm>
            <a:off x="6366162" y="1592263"/>
            <a:ext cx="4987640" cy="43513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000"/>
              <a:buNone/>
              <a:defRPr>
                <a:latin typeface="Roboto Mono"/>
                <a:ea typeface="Roboto Mono"/>
                <a:cs typeface="Roboto Mono"/>
                <a:sym typeface="Roboto Mono"/>
              </a:defRPr>
            </a:lvl1pPr>
            <a:lvl2pPr marL="914400" lvl="1" indent="-228600" algn="l">
              <a:lnSpc>
                <a:spcPct val="90000"/>
              </a:lnSpc>
              <a:spcBef>
                <a:spcPts val="500"/>
              </a:spcBef>
              <a:spcAft>
                <a:spcPts val="0"/>
              </a:spcAft>
              <a:buClr>
                <a:srgbClr val="595959"/>
              </a:buClr>
              <a:buSzPts val="1000"/>
              <a:buNone/>
              <a:defRPr/>
            </a:lvl2pPr>
            <a:lvl3pPr marL="1371600" lvl="2" indent="-228600" algn="l">
              <a:lnSpc>
                <a:spcPct val="90000"/>
              </a:lnSpc>
              <a:spcBef>
                <a:spcPts val="500"/>
              </a:spcBef>
              <a:spcAft>
                <a:spcPts val="0"/>
              </a:spcAft>
              <a:buClr>
                <a:srgbClr val="595959"/>
              </a:buClr>
              <a:buSzPts val="1000"/>
              <a:buNone/>
              <a:defRPr/>
            </a:lvl3pPr>
            <a:lvl4pPr marL="1828800" lvl="3" indent="-228600" algn="l">
              <a:lnSpc>
                <a:spcPct val="90000"/>
              </a:lnSpc>
              <a:spcBef>
                <a:spcPts val="500"/>
              </a:spcBef>
              <a:spcAft>
                <a:spcPts val="0"/>
              </a:spcAft>
              <a:buClr>
                <a:srgbClr val="595959"/>
              </a:buClr>
              <a:buSzPts val="1000"/>
              <a:buNone/>
              <a:defRPr/>
            </a:lvl4pPr>
            <a:lvl5pPr marL="2286000" lvl="4" indent="-228600" algn="l">
              <a:lnSpc>
                <a:spcPct val="90000"/>
              </a:lnSpc>
              <a:spcBef>
                <a:spcPts val="500"/>
              </a:spcBef>
              <a:spcAft>
                <a:spcPts val="0"/>
              </a:spcAft>
              <a:buClr>
                <a:srgbClr val="595959"/>
              </a:buClr>
              <a:buSzPts val="1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5"/>
          <p:cNvSpPr txBox="1">
            <a:spLocks noGrp="1"/>
          </p:cNvSpPr>
          <p:nvPr>
            <p:ph type="sldNum" idx="12"/>
          </p:nvPr>
        </p:nvSpPr>
        <p:spPr>
          <a:xfrm>
            <a:off x="11273425" y="6159498"/>
            <a:ext cx="54709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
        <p:nvSpPr>
          <p:cNvPr id="27" name="Google Shape;27;p25"/>
          <p:cNvSpPr/>
          <p:nvPr/>
        </p:nvSpPr>
        <p:spPr>
          <a:xfrm>
            <a:off x="0" y="0"/>
            <a:ext cx="435940" cy="542038"/>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8" name="Google Shape;28;p25" descr="Immagine che contiene testo&#10;&#10;Descrizione generata automaticamente"/>
          <p:cNvPicPr preferRelativeResize="0"/>
          <p:nvPr/>
        </p:nvPicPr>
        <p:blipFill rotWithShape="1">
          <a:blip r:embed="rId3">
            <a:alphaModFix/>
          </a:blip>
          <a:srcRect l="18473" t="17789" r="19457" b="18090"/>
          <a:stretch/>
        </p:blipFill>
        <p:spPr>
          <a:xfrm>
            <a:off x="300627" y="444828"/>
            <a:ext cx="356990" cy="446245"/>
          </a:xfrm>
          <a:prstGeom prst="rect">
            <a:avLst/>
          </a:prstGeom>
          <a:noFill/>
          <a:ln>
            <a:noFill/>
          </a:ln>
        </p:spPr>
      </p:pic>
      <p:sp>
        <p:nvSpPr>
          <p:cNvPr id="29" name="Google Shape;29;p25"/>
          <p:cNvSpPr txBox="1">
            <a:spLocks noGrp="1"/>
          </p:cNvSpPr>
          <p:nvPr>
            <p:ph type="title"/>
          </p:nvPr>
        </p:nvSpPr>
        <p:spPr>
          <a:xfrm>
            <a:off x="838203" y="365129"/>
            <a:ext cx="10515600" cy="6056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94254"/>
              </a:buClr>
              <a:buSzPts val="3000"/>
              <a:buFont typeface="IBM Plex Sans"/>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5"/>
          <p:cNvSpPr txBox="1"/>
          <p:nvPr/>
        </p:nvSpPr>
        <p:spPr>
          <a:xfrm rot="-5399996">
            <a:off x="10675379" y="4397583"/>
            <a:ext cx="2076190" cy="21409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A5279"/>
              </a:buClr>
              <a:buSzPts val="800"/>
              <a:buFont typeface="Noto Sans Mono"/>
              <a:buNone/>
            </a:pPr>
            <a:r>
              <a:rPr lang="it-IT" sz="800" b="0" i="0" u="none" strike="noStrike" cap="none">
                <a:solidFill>
                  <a:srgbClr val="EA5279"/>
                </a:solidFill>
                <a:latin typeface="Roboto Mono"/>
                <a:ea typeface="Roboto Mono"/>
                <a:cs typeface="Roboto Mono"/>
                <a:sym typeface="Roboto Mono"/>
              </a:rPr>
              <a:t>Copyright FRONTIERE 2023</a:t>
            </a:r>
            <a:endParaRPr sz="1400" b="0" i="0" u="none" strike="noStrike" cap="none">
              <a:solidFill>
                <a:srgbClr val="000000"/>
              </a:solidFill>
              <a:latin typeface="Roboto Mono"/>
              <a:ea typeface="Roboto Mono"/>
              <a:cs typeface="Roboto Mono"/>
              <a:sym typeface="Roboto Mono"/>
            </a:endParaRPr>
          </a:p>
        </p:txBody>
      </p:sp>
    </p:spTree>
    <p:extLst>
      <p:ext uri="{BB962C8B-B14F-4D97-AF65-F5344CB8AC3E}">
        <p14:creationId xmlns:p14="http://schemas.microsoft.com/office/powerpoint/2010/main" val="1068103367"/>
      </p:ext>
    </p:extLst>
  </p:cSld>
  <p:clrMapOvr>
    <a:masterClrMapping/>
  </p:clrMapOvr>
  <p:extLst>
    <p:ext uri="{DCECCB84-F9BA-43D5-87BE-67443E8EF086}">
      <p15:sldGuideLst xmlns:p15="http://schemas.microsoft.com/office/powerpoint/2012/main">
        <p15:guide id="1" orient="horz" pos="1003">
          <p15:clr>
            <a:srgbClr val="FBAE40"/>
          </p15:clr>
        </p15:guide>
        <p15:guide id="2" pos="3999">
          <p15:clr>
            <a:srgbClr val="FBAE40"/>
          </p15:clr>
        </p15:guide>
        <p15:guide id="3" pos="5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uota">
  <p:cSld name="vuota">
    <p:spTree>
      <p:nvGrpSpPr>
        <p:cNvPr id="1" name="Shape 18"/>
        <p:cNvGrpSpPr/>
        <p:nvPr/>
      </p:nvGrpSpPr>
      <p:grpSpPr>
        <a:xfrm>
          <a:off x="0" y="0"/>
          <a:ext cx="0" cy="0"/>
          <a:chOff x="0" y="0"/>
          <a:chExt cx="0" cy="0"/>
        </a:xfrm>
      </p:grpSpPr>
      <p:sp>
        <p:nvSpPr>
          <p:cNvPr id="19" name="Google Shape;19;p23"/>
          <p:cNvSpPr txBox="1">
            <a:spLocks noGrp="1"/>
          </p:cNvSpPr>
          <p:nvPr>
            <p:ph type="sldNum" idx="12"/>
          </p:nvPr>
        </p:nvSpPr>
        <p:spPr>
          <a:xfrm>
            <a:off x="10432473" y="6159498"/>
            <a:ext cx="1388047"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pic>
        <p:nvPicPr>
          <p:cNvPr id="20" name="Google Shape;20;p23"/>
          <p:cNvPicPr preferRelativeResize="0"/>
          <p:nvPr/>
        </p:nvPicPr>
        <p:blipFill rotWithShape="1">
          <a:blip r:embed="rId2">
            <a:alphaModFix/>
          </a:blip>
          <a:srcRect/>
          <a:stretch/>
        </p:blipFill>
        <p:spPr>
          <a:xfrm>
            <a:off x="11520685" y="3050"/>
            <a:ext cx="671315" cy="81189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686">
          <p15:clr>
            <a:srgbClr val="FBAE40"/>
          </p15:clr>
        </p15:guide>
        <p15:guide id="2" pos="5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42"/>
        <p:cNvGrpSpPr/>
        <p:nvPr/>
      </p:nvGrpSpPr>
      <p:grpSpPr>
        <a:xfrm>
          <a:off x="0" y="0"/>
          <a:ext cx="0" cy="0"/>
          <a:chOff x="0" y="0"/>
          <a:chExt cx="0" cy="0"/>
        </a:xfrm>
      </p:grpSpPr>
      <p:pic>
        <p:nvPicPr>
          <p:cNvPr id="43" name="Google Shape;43;p26" descr="white light bulb turned on in dark room"/>
          <p:cNvPicPr preferRelativeResize="0"/>
          <p:nvPr/>
        </p:nvPicPr>
        <p:blipFill rotWithShape="1">
          <a:blip r:embed="rId2">
            <a:alphaModFix/>
          </a:blip>
          <a:srcRect r="33937"/>
          <a:stretch/>
        </p:blipFill>
        <p:spPr>
          <a:xfrm>
            <a:off x="5362626" y="0"/>
            <a:ext cx="6829379" cy="6858000"/>
          </a:xfrm>
          <a:prstGeom prst="rect">
            <a:avLst/>
          </a:prstGeom>
          <a:noFill/>
          <a:ln>
            <a:noFill/>
          </a:ln>
        </p:spPr>
      </p:pic>
      <p:sp>
        <p:nvSpPr>
          <p:cNvPr id="44" name="Google Shape;44;p26"/>
          <p:cNvSpPr txBox="1">
            <a:spLocks noGrp="1"/>
          </p:cNvSpPr>
          <p:nvPr>
            <p:ph type="ftr" idx="11"/>
          </p:nvPr>
        </p:nvSpPr>
        <p:spPr>
          <a:xfrm rot="-5399996">
            <a:off x="-774473" y="3321937"/>
            <a:ext cx="2076190" cy="214097"/>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EA5279"/>
              </a:buClr>
              <a:buSzPts val="900"/>
              <a:buFont typeface="Calibri"/>
              <a:buNone/>
              <a:defRPr sz="900" b="0" i="0" u="none" strike="noStrike" cap="none">
                <a:solidFill>
                  <a:srgbClr val="EA527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26"/>
          <p:cNvSpPr txBox="1">
            <a:spLocks noGrp="1"/>
          </p:cNvSpPr>
          <p:nvPr>
            <p:ph type="sldNum" idx="12"/>
          </p:nvPr>
        </p:nvSpPr>
        <p:spPr>
          <a:xfrm>
            <a:off x="9077321" y="6155585"/>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
        <p:nvSpPr>
          <p:cNvPr id="46" name="Google Shape;46;p26"/>
          <p:cNvSpPr/>
          <p:nvPr/>
        </p:nvSpPr>
        <p:spPr>
          <a:xfrm>
            <a:off x="1271390" y="2137839"/>
            <a:ext cx="8060500" cy="2625763"/>
          </a:xfrm>
          <a:prstGeom prst="rect">
            <a:avLst/>
          </a:pr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 name="Google Shape;47;p26"/>
          <p:cNvSpPr txBox="1">
            <a:spLocks noGrp="1"/>
          </p:cNvSpPr>
          <p:nvPr>
            <p:ph type="ctrTitle"/>
          </p:nvPr>
        </p:nvSpPr>
        <p:spPr>
          <a:xfrm>
            <a:off x="1466084" y="2467627"/>
            <a:ext cx="7558915" cy="147180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94254"/>
              </a:buClr>
              <a:buSzPts val="4000"/>
              <a:buFont typeface="IBM Plex Sans"/>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6"/>
          <p:cNvSpPr txBox="1">
            <a:spLocks noGrp="1"/>
          </p:cNvSpPr>
          <p:nvPr>
            <p:ph type="subTitle" idx="1"/>
          </p:nvPr>
        </p:nvSpPr>
        <p:spPr>
          <a:xfrm>
            <a:off x="1466084" y="3939436"/>
            <a:ext cx="7558915" cy="48225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95959"/>
              </a:buClr>
              <a:buSzPts val="1400"/>
              <a:buNone/>
              <a:defRPr sz="1400" b="1">
                <a:latin typeface="DM Serif Display"/>
                <a:ea typeface="DM Serif Display"/>
                <a:cs typeface="DM Serif Display"/>
                <a:sym typeface="DM Serif Display"/>
              </a:defRPr>
            </a:lvl1pPr>
            <a:lvl2pPr lvl="1" algn="l">
              <a:lnSpc>
                <a:spcPct val="90000"/>
              </a:lnSpc>
              <a:spcBef>
                <a:spcPts val="500"/>
              </a:spcBef>
              <a:spcAft>
                <a:spcPts val="0"/>
              </a:spcAft>
              <a:buClr>
                <a:srgbClr val="595959"/>
              </a:buClr>
              <a:buSzPts val="1800"/>
              <a:buNone/>
              <a:defRPr/>
            </a:lvl2pPr>
            <a:lvl3pPr lvl="2" algn="l">
              <a:lnSpc>
                <a:spcPct val="90000"/>
              </a:lnSpc>
              <a:spcBef>
                <a:spcPts val="500"/>
              </a:spcBef>
              <a:spcAft>
                <a:spcPts val="0"/>
              </a:spcAft>
              <a:buClr>
                <a:srgbClr val="595959"/>
              </a:buClr>
              <a:buSzPts val="1800"/>
              <a:buNone/>
              <a:defRPr/>
            </a:lvl3pPr>
            <a:lvl4pPr lvl="3" algn="l">
              <a:lnSpc>
                <a:spcPct val="90000"/>
              </a:lnSpc>
              <a:spcBef>
                <a:spcPts val="500"/>
              </a:spcBef>
              <a:spcAft>
                <a:spcPts val="0"/>
              </a:spcAft>
              <a:buClr>
                <a:srgbClr val="595959"/>
              </a:buClr>
              <a:buSzPts val="1800"/>
              <a:buNone/>
              <a:defRPr/>
            </a:lvl4pPr>
            <a:lvl5pPr lvl="4" algn="l">
              <a:lnSpc>
                <a:spcPct val="90000"/>
              </a:lnSpc>
              <a:spcBef>
                <a:spcPts val="500"/>
              </a:spcBef>
              <a:spcAft>
                <a:spcPts val="0"/>
              </a:spcAft>
              <a:buClr>
                <a:srgbClr val="595959"/>
              </a:buClr>
              <a:buSzPts val="1800"/>
              <a:buNone/>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49" name="Google Shape;49;p26"/>
          <p:cNvSpPr/>
          <p:nvPr/>
        </p:nvSpPr>
        <p:spPr>
          <a:xfrm>
            <a:off x="1108554" y="2390909"/>
            <a:ext cx="96368" cy="2030781"/>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0" name="Google Shape;50;p26" descr="Immagine che contiene testo&#10;&#10;Descrizione generata automaticamente"/>
          <p:cNvPicPr preferRelativeResize="0"/>
          <p:nvPr/>
        </p:nvPicPr>
        <p:blipFill rotWithShape="1">
          <a:blip r:embed="rId3">
            <a:alphaModFix/>
          </a:blip>
          <a:srcRect l="18473" t="17789" r="19457" b="18090"/>
          <a:stretch/>
        </p:blipFill>
        <p:spPr>
          <a:xfrm>
            <a:off x="156572" y="5881292"/>
            <a:ext cx="526090" cy="657618"/>
          </a:xfrm>
          <a:prstGeom prst="rect">
            <a:avLst/>
          </a:prstGeom>
          <a:noFill/>
          <a:ln>
            <a:noFill/>
          </a:ln>
        </p:spPr>
      </p:pic>
      <p:pic>
        <p:nvPicPr>
          <p:cNvPr id="51" name="Google Shape;51;p26"/>
          <p:cNvPicPr preferRelativeResize="0"/>
          <p:nvPr/>
        </p:nvPicPr>
        <p:blipFill rotWithShape="1">
          <a:blip r:embed="rId4">
            <a:alphaModFix/>
          </a:blip>
          <a:srcRect t="3694" r="3131" b="11106"/>
          <a:stretch/>
        </p:blipFill>
        <p:spPr>
          <a:xfrm>
            <a:off x="96981" y="43443"/>
            <a:ext cx="3075182" cy="657618"/>
          </a:xfrm>
          <a:prstGeom prst="rect">
            <a:avLst/>
          </a:prstGeom>
          <a:noFill/>
          <a:ln>
            <a:noFill/>
          </a:ln>
        </p:spPr>
      </p:pic>
      <p:pic>
        <p:nvPicPr>
          <p:cNvPr id="52" name="Google Shape;52;p26"/>
          <p:cNvPicPr preferRelativeResize="0"/>
          <p:nvPr/>
        </p:nvPicPr>
        <p:blipFill rotWithShape="1">
          <a:blip r:embed="rId5">
            <a:alphaModFix/>
          </a:blip>
          <a:srcRect t="9712"/>
          <a:stretch/>
        </p:blipFill>
        <p:spPr>
          <a:xfrm>
            <a:off x="8242749" y="5924735"/>
            <a:ext cx="2724153" cy="102339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p:cSld name="Intestazione sezione">
    <p:spTree>
      <p:nvGrpSpPr>
        <p:cNvPr id="1" name="Shape 53"/>
        <p:cNvGrpSpPr/>
        <p:nvPr/>
      </p:nvGrpSpPr>
      <p:grpSpPr>
        <a:xfrm>
          <a:off x="0" y="0"/>
          <a:ext cx="0" cy="0"/>
          <a:chOff x="0" y="0"/>
          <a:chExt cx="0" cy="0"/>
        </a:xfrm>
      </p:grpSpPr>
      <p:pic>
        <p:nvPicPr>
          <p:cNvPr id="54" name="Google Shape;54;p27" descr="Immagine che contiene filtro, microfono, ventola, grata&#10;&#10;Descrizione generata automaticamente"/>
          <p:cNvPicPr preferRelativeResize="0"/>
          <p:nvPr/>
        </p:nvPicPr>
        <p:blipFill rotWithShape="1">
          <a:blip r:embed="rId2">
            <a:alphaModFix/>
          </a:blip>
          <a:srcRect t="26574" b="12133"/>
          <a:stretch/>
        </p:blipFill>
        <p:spPr>
          <a:xfrm>
            <a:off x="0" y="8961"/>
            <a:ext cx="12191996" cy="6849039"/>
          </a:xfrm>
          <a:prstGeom prst="rect">
            <a:avLst/>
          </a:prstGeom>
          <a:noFill/>
          <a:ln>
            <a:noFill/>
          </a:ln>
        </p:spPr>
      </p:pic>
      <p:sp>
        <p:nvSpPr>
          <p:cNvPr id="55" name="Google Shape;55;p27"/>
          <p:cNvSpPr/>
          <p:nvPr/>
        </p:nvSpPr>
        <p:spPr>
          <a:xfrm>
            <a:off x="1316178" y="1745708"/>
            <a:ext cx="2957946" cy="2999469"/>
          </a:xfrm>
          <a:prstGeom prst="rect">
            <a:avLst/>
          </a:prstGeom>
          <a:solidFill>
            <a:srgbClr val="094254"/>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 name="Google Shape;56;p27"/>
          <p:cNvSpPr/>
          <p:nvPr/>
        </p:nvSpPr>
        <p:spPr>
          <a:xfrm>
            <a:off x="4274125" y="1745708"/>
            <a:ext cx="6913421" cy="2999469"/>
          </a:xfrm>
          <a:prstGeom prst="rect">
            <a:avLst/>
          </a:pr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 name="Google Shape;57;p27"/>
          <p:cNvSpPr txBox="1">
            <a:spLocks noGrp="1"/>
          </p:cNvSpPr>
          <p:nvPr>
            <p:ph type="title"/>
          </p:nvPr>
        </p:nvSpPr>
        <p:spPr>
          <a:xfrm>
            <a:off x="4558722" y="2452256"/>
            <a:ext cx="524337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94254"/>
              </a:buClr>
              <a:buSzPts val="3000"/>
              <a:buFont typeface="IBM Plex Sans"/>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7"/>
          <p:cNvSpPr txBox="1">
            <a:spLocks noGrp="1"/>
          </p:cNvSpPr>
          <p:nvPr>
            <p:ph type="body" idx="1"/>
          </p:nvPr>
        </p:nvSpPr>
        <p:spPr>
          <a:xfrm>
            <a:off x="4558722" y="3494827"/>
            <a:ext cx="5354205" cy="4952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1000"/>
              <a:buNone/>
              <a:defRPr>
                <a:solidFill>
                  <a:srgbClr val="7F7F7F"/>
                </a:solidFill>
                <a:latin typeface="DM Serif Display"/>
                <a:ea typeface="DM Serif Display"/>
                <a:cs typeface="DM Serif Display"/>
                <a:sym typeface="DM Serif Display"/>
              </a:defRPr>
            </a:lvl1pPr>
            <a:lvl2pPr marL="914400" lvl="1" indent="-228600" algn="l">
              <a:lnSpc>
                <a:spcPct val="90000"/>
              </a:lnSpc>
              <a:spcBef>
                <a:spcPts val="500"/>
              </a:spcBef>
              <a:spcAft>
                <a:spcPts val="0"/>
              </a:spcAft>
              <a:buClr>
                <a:srgbClr val="595959"/>
              </a:buClr>
              <a:buSzPts val="1800"/>
              <a:buNone/>
              <a:defRPr/>
            </a:lvl2pPr>
            <a:lvl3pPr marL="1371600" lvl="2" indent="-228600" algn="l">
              <a:lnSpc>
                <a:spcPct val="90000"/>
              </a:lnSpc>
              <a:spcBef>
                <a:spcPts val="500"/>
              </a:spcBef>
              <a:spcAft>
                <a:spcPts val="0"/>
              </a:spcAft>
              <a:buClr>
                <a:srgbClr val="595959"/>
              </a:buClr>
              <a:buSzPts val="1800"/>
              <a:buNone/>
              <a:defRPr/>
            </a:lvl3pPr>
            <a:lvl4pPr marL="1828800" lvl="3" indent="-228600" algn="l">
              <a:lnSpc>
                <a:spcPct val="90000"/>
              </a:lnSpc>
              <a:spcBef>
                <a:spcPts val="500"/>
              </a:spcBef>
              <a:spcAft>
                <a:spcPts val="0"/>
              </a:spcAft>
              <a:buClr>
                <a:srgbClr val="595959"/>
              </a:buClr>
              <a:buSzPts val="1800"/>
              <a:buNone/>
              <a:defRPr/>
            </a:lvl4pPr>
            <a:lvl5pPr marL="2286000" lvl="4" indent="-228600" algn="l">
              <a:lnSpc>
                <a:spcPct val="90000"/>
              </a:lnSpc>
              <a:spcBef>
                <a:spcPts val="500"/>
              </a:spcBef>
              <a:spcAft>
                <a:spcPts val="0"/>
              </a:spcAft>
              <a:buClr>
                <a:srgbClr val="595959"/>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7"/>
          <p:cNvSpPr txBox="1">
            <a:spLocks noGrp="1"/>
          </p:cNvSpPr>
          <p:nvPr>
            <p:ph type="sldNum" idx="12"/>
          </p:nvPr>
        </p:nvSpPr>
        <p:spPr>
          <a:xfrm>
            <a:off x="8287618" y="4255809"/>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
        <p:nvSpPr>
          <p:cNvPr id="60" name="Google Shape;60;p27"/>
          <p:cNvSpPr/>
          <p:nvPr/>
        </p:nvSpPr>
        <p:spPr>
          <a:xfrm>
            <a:off x="10744200" y="1745708"/>
            <a:ext cx="443346" cy="436379"/>
          </a:xfrm>
          <a:prstGeom prst="rect">
            <a:avLst/>
          </a:prstGeom>
          <a:solidFill>
            <a:srgbClr val="EA5279"/>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94254"/>
              </a:solidFill>
              <a:latin typeface="Calibri"/>
              <a:ea typeface="Calibri"/>
              <a:cs typeface="Calibri"/>
              <a:sym typeface="Calibri"/>
            </a:endParaRPr>
          </a:p>
        </p:txBody>
      </p:sp>
      <p:pic>
        <p:nvPicPr>
          <p:cNvPr id="61" name="Google Shape;61;p27"/>
          <p:cNvPicPr preferRelativeResize="0"/>
          <p:nvPr/>
        </p:nvPicPr>
        <p:blipFill rotWithShape="1">
          <a:blip r:embed="rId3">
            <a:alphaModFix/>
          </a:blip>
          <a:srcRect t="9712"/>
          <a:stretch/>
        </p:blipFill>
        <p:spPr>
          <a:xfrm>
            <a:off x="789008" y="1158700"/>
            <a:ext cx="2724153" cy="1023396"/>
          </a:xfrm>
          <a:prstGeom prst="rect">
            <a:avLst/>
          </a:prstGeom>
          <a:noFill/>
          <a:ln>
            <a:noFill/>
          </a:ln>
        </p:spPr>
      </p:pic>
      <p:sp>
        <p:nvSpPr>
          <p:cNvPr id="62" name="Google Shape;62;p27"/>
          <p:cNvSpPr txBox="1"/>
          <p:nvPr/>
        </p:nvSpPr>
        <p:spPr>
          <a:xfrm>
            <a:off x="1565562" y="2549237"/>
            <a:ext cx="2438403" cy="149628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8800"/>
              <a:buFont typeface="Calibri"/>
              <a:buNone/>
            </a:pPr>
            <a:endParaRPr sz="8800" b="1" i="0" u="none" strike="noStrike" cap="none">
              <a:solidFill>
                <a:srgbClr val="FFFFFF"/>
              </a:solidFill>
              <a:latin typeface="IBM Plex Sans"/>
              <a:ea typeface="IBM Plex Sans"/>
              <a:cs typeface="IBM Plex Sans"/>
              <a:sym typeface="IBM Plex Sans"/>
            </a:endParaRPr>
          </a:p>
        </p:txBody>
      </p:sp>
      <p:sp>
        <p:nvSpPr>
          <p:cNvPr id="63" name="Google Shape;63;p27"/>
          <p:cNvSpPr txBox="1"/>
          <p:nvPr/>
        </p:nvSpPr>
        <p:spPr>
          <a:xfrm>
            <a:off x="1565562" y="2379533"/>
            <a:ext cx="2203447" cy="173181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800"/>
              <a:buFont typeface="Calibri"/>
              <a:buNone/>
            </a:pPr>
            <a:endParaRPr sz="8800" b="0" i="0" u="none" strike="noStrike" cap="none">
              <a:solidFill>
                <a:srgbClr val="FFFFFF"/>
              </a:solidFill>
              <a:latin typeface="Calibri"/>
              <a:ea typeface="Calibri"/>
              <a:cs typeface="Calibri"/>
              <a:sym typeface="Calibri"/>
            </a:endParaRPr>
          </a:p>
        </p:txBody>
      </p:sp>
      <p:sp>
        <p:nvSpPr>
          <p:cNvPr id="64" name="Google Shape;64;p27"/>
          <p:cNvSpPr txBox="1">
            <a:spLocks noGrp="1"/>
          </p:cNvSpPr>
          <p:nvPr>
            <p:ph type="body" idx="2"/>
          </p:nvPr>
        </p:nvSpPr>
        <p:spPr>
          <a:xfrm>
            <a:off x="1565279" y="2379661"/>
            <a:ext cx="2555876" cy="16652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FFFFF"/>
              </a:buClr>
              <a:buSzPts val="8000"/>
              <a:buNone/>
              <a:defRPr sz="8000" b="1">
                <a:solidFill>
                  <a:srgbClr val="FFFFFF"/>
                </a:solidFill>
                <a:latin typeface="IBM Plex Sans"/>
                <a:ea typeface="IBM Plex Sans"/>
                <a:cs typeface="IBM Plex Sans"/>
                <a:sym typeface="IBM Plex Sans"/>
              </a:defRPr>
            </a:lvl1pPr>
            <a:lvl2pPr marL="914400" lvl="1" indent="-228600" algn="l">
              <a:lnSpc>
                <a:spcPct val="90000"/>
              </a:lnSpc>
              <a:spcBef>
                <a:spcPts val="500"/>
              </a:spcBef>
              <a:spcAft>
                <a:spcPts val="0"/>
              </a:spcAft>
              <a:buClr>
                <a:srgbClr val="595959"/>
              </a:buClr>
              <a:buSzPts val="1800"/>
              <a:buNone/>
              <a:defRPr/>
            </a:lvl2pPr>
            <a:lvl3pPr marL="1371600" lvl="2" indent="-228600" algn="l">
              <a:lnSpc>
                <a:spcPct val="90000"/>
              </a:lnSpc>
              <a:spcBef>
                <a:spcPts val="500"/>
              </a:spcBef>
              <a:spcAft>
                <a:spcPts val="0"/>
              </a:spcAft>
              <a:buClr>
                <a:srgbClr val="595959"/>
              </a:buClr>
              <a:buSzPts val="1800"/>
              <a:buNone/>
              <a:defRPr/>
            </a:lvl3pPr>
            <a:lvl4pPr marL="1828800" lvl="3" indent="-228600" algn="l">
              <a:lnSpc>
                <a:spcPct val="90000"/>
              </a:lnSpc>
              <a:spcBef>
                <a:spcPts val="500"/>
              </a:spcBef>
              <a:spcAft>
                <a:spcPts val="0"/>
              </a:spcAft>
              <a:buClr>
                <a:srgbClr val="595959"/>
              </a:buClr>
              <a:buSzPts val="1800"/>
              <a:buNone/>
              <a:defRPr/>
            </a:lvl4pPr>
            <a:lvl5pPr marL="2286000" lvl="4" indent="-228600" algn="l">
              <a:lnSpc>
                <a:spcPct val="90000"/>
              </a:lnSpc>
              <a:spcBef>
                <a:spcPts val="500"/>
              </a:spcBef>
              <a:spcAft>
                <a:spcPts val="0"/>
              </a:spcAft>
              <a:buClr>
                <a:srgbClr val="595959"/>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86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65"/>
        <p:cNvGrpSpPr/>
        <p:nvPr/>
      </p:nvGrpSpPr>
      <p:grpSpPr>
        <a:xfrm>
          <a:off x="0" y="0"/>
          <a:ext cx="0" cy="0"/>
          <a:chOff x="0" y="0"/>
          <a:chExt cx="0" cy="0"/>
        </a:xfrm>
      </p:grpSpPr>
      <p:pic>
        <p:nvPicPr>
          <p:cNvPr id="66" name="Google Shape;66;p28"/>
          <p:cNvPicPr preferRelativeResize="0"/>
          <p:nvPr/>
        </p:nvPicPr>
        <p:blipFill rotWithShape="1">
          <a:blip r:embed="rId2">
            <a:alphaModFix/>
          </a:blip>
          <a:srcRect t="9712"/>
          <a:stretch/>
        </p:blipFill>
        <p:spPr>
          <a:xfrm>
            <a:off x="10736573" y="5542736"/>
            <a:ext cx="2724153" cy="1023396"/>
          </a:xfrm>
          <a:prstGeom prst="rect">
            <a:avLst/>
          </a:prstGeom>
          <a:noFill/>
          <a:ln>
            <a:noFill/>
          </a:ln>
        </p:spPr>
      </p:pic>
      <p:sp>
        <p:nvSpPr>
          <p:cNvPr id="67" name="Google Shape;67;p28"/>
          <p:cNvSpPr/>
          <p:nvPr/>
        </p:nvSpPr>
        <p:spPr>
          <a:xfrm>
            <a:off x="11236037" y="6054434"/>
            <a:ext cx="955959" cy="803565"/>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 name="Google Shape;68;p28"/>
          <p:cNvSpPr/>
          <p:nvPr/>
        </p:nvSpPr>
        <p:spPr>
          <a:xfrm>
            <a:off x="0" y="0"/>
            <a:ext cx="435940" cy="542038"/>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 name="Google Shape;69;p28"/>
          <p:cNvSpPr txBox="1">
            <a:spLocks noGrp="1"/>
          </p:cNvSpPr>
          <p:nvPr>
            <p:ph type="title"/>
          </p:nvPr>
        </p:nvSpPr>
        <p:spPr>
          <a:xfrm>
            <a:off x="838203" y="365129"/>
            <a:ext cx="10515600" cy="6056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94254"/>
              </a:buClr>
              <a:buSzPts val="3000"/>
              <a:buFont typeface="IBM Plex Sans"/>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a:off x="838203" y="1593890"/>
            <a:ext cx="5950906" cy="43513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000"/>
              <a:buNone/>
              <a:defRPr>
                <a:latin typeface="Roboto Mono"/>
                <a:ea typeface="Roboto Mono"/>
                <a:cs typeface="Roboto Mono"/>
                <a:sym typeface="Roboto Mono"/>
              </a:defRPr>
            </a:lvl1pPr>
            <a:lvl2pPr marL="914400" lvl="1" indent="-228600" algn="l">
              <a:lnSpc>
                <a:spcPct val="90000"/>
              </a:lnSpc>
              <a:spcBef>
                <a:spcPts val="500"/>
              </a:spcBef>
              <a:spcAft>
                <a:spcPts val="0"/>
              </a:spcAft>
              <a:buClr>
                <a:srgbClr val="595959"/>
              </a:buClr>
              <a:buSzPts val="1000"/>
              <a:buNone/>
              <a:defRPr/>
            </a:lvl2pPr>
            <a:lvl3pPr marL="1371600" lvl="2" indent="-228600" algn="l">
              <a:lnSpc>
                <a:spcPct val="90000"/>
              </a:lnSpc>
              <a:spcBef>
                <a:spcPts val="500"/>
              </a:spcBef>
              <a:spcAft>
                <a:spcPts val="0"/>
              </a:spcAft>
              <a:buClr>
                <a:srgbClr val="595959"/>
              </a:buClr>
              <a:buSzPts val="1000"/>
              <a:buNone/>
              <a:defRPr/>
            </a:lvl3pPr>
            <a:lvl4pPr marL="1828800" lvl="3" indent="-228600" algn="l">
              <a:lnSpc>
                <a:spcPct val="90000"/>
              </a:lnSpc>
              <a:spcBef>
                <a:spcPts val="500"/>
              </a:spcBef>
              <a:spcAft>
                <a:spcPts val="0"/>
              </a:spcAft>
              <a:buClr>
                <a:srgbClr val="595959"/>
              </a:buClr>
              <a:buSzPts val="1000"/>
              <a:buNone/>
              <a:defRPr/>
            </a:lvl4pPr>
            <a:lvl5pPr marL="2286000" lvl="4" indent="-228600" algn="l">
              <a:lnSpc>
                <a:spcPct val="90000"/>
              </a:lnSpc>
              <a:spcBef>
                <a:spcPts val="500"/>
              </a:spcBef>
              <a:spcAft>
                <a:spcPts val="0"/>
              </a:spcAft>
              <a:buClr>
                <a:srgbClr val="595959"/>
              </a:buClr>
              <a:buSzPts val="1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sldNum" idx="12"/>
          </p:nvPr>
        </p:nvSpPr>
        <p:spPr>
          <a:xfrm>
            <a:off x="11273425" y="6159498"/>
            <a:ext cx="54709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
        <p:nvSpPr>
          <p:cNvPr id="72" name="Google Shape;72;p28"/>
          <p:cNvSpPr txBox="1"/>
          <p:nvPr/>
        </p:nvSpPr>
        <p:spPr>
          <a:xfrm rot="-5399996">
            <a:off x="10675379" y="4397583"/>
            <a:ext cx="2076190" cy="21409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A5279"/>
              </a:buClr>
              <a:buSzPts val="800"/>
              <a:buFont typeface="Noto Sans Mono"/>
              <a:buNone/>
            </a:pPr>
            <a:r>
              <a:rPr lang="it-IT" sz="800" b="0" i="0" u="none" strike="noStrike" cap="none" dirty="0">
                <a:solidFill>
                  <a:srgbClr val="EA5279"/>
                </a:solidFill>
                <a:latin typeface="Roboto Mono"/>
                <a:ea typeface="Roboto Mono"/>
                <a:cs typeface="Roboto Mono"/>
                <a:sym typeface="Roboto Mono"/>
              </a:rPr>
              <a:t>Copyright FRONTIERE 2023</a:t>
            </a:r>
            <a:endParaRPr sz="1400" b="0" i="0" u="none" strike="noStrike" cap="none" dirty="0">
              <a:solidFill>
                <a:srgbClr val="000000"/>
              </a:solidFill>
              <a:latin typeface="Roboto Mono"/>
              <a:ea typeface="Roboto Mono"/>
              <a:cs typeface="Roboto Mono"/>
              <a:sym typeface="Roboto Mono"/>
            </a:endParaRPr>
          </a:p>
        </p:txBody>
      </p:sp>
      <p:pic>
        <p:nvPicPr>
          <p:cNvPr id="73" name="Google Shape;73;p28" descr="Immagine che contiene testo&#10;&#10;Descrizione generata automaticamente"/>
          <p:cNvPicPr preferRelativeResize="0"/>
          <p:nvPr/>
        </p:nvPicPr>
        <p:blipFill rotWithShape="1">
          <a:blip r:embed="rId3">
            <a:alphaModFix/>
          </a:blip>
          <a:srcRect l="18473" t="17789" r="19457" b="18090"/>
          <a:stretch/>
        </p:blipFill>
        <p:spPr>
          <a:xfrm>
            <a:off x="300627" y="444828"/>
            <a:ext cx="356990" cy="44624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03">
          <p15:clr>
            <a:srgbClr val="FBAE40"/>
          </p15:clr>
        </p15:guide>
        <p15:guide id="2" pos="5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olo sottotitolo e contenuto">
  <p:cSld name="Titolo sottotitolo e contenuto">
    <p:spTree>
      <p:nvGrpSpPr>
        <p:cNvPr id="1" name="Shape 74"/>
        <p:cNvGrpSpPr/>
        <p:nvPr/>
      </p:nvGrpSpPr>
      <p:grpSpPr>
        <a:xfrm>
          <a:off x="0" y="0"/>
          <a:ext cx="0" cy="0"/>
          <a:chOff x="0" y="0"/>
          <a:chExt cx="0" cy="0"/>
        </a:xfrm>
      </p:grpSpPr>
      <p:pic>
        <p:nvPicPr>
          <p:cNvPr id="75" name="Google Shape;75;p29"/>
          <p:cNvPicPr preferRelativeResize="0"/>
          <p:nvPr/>
        </p:nvPicPr>
        <p:blipFill rotWithShape="1">
          <a:blip r:embed="rId2">
            <a:alphaModFix/>
          </a:blip>
          <a:srcRect t="9712"/>
          <a:stretch/>
        </p:blipFill>
        <p:spPr>
          <a:xfrm>
            <a:off x="10736573" y="5542736"/>
            <a:ext cx="2724153" cy="1023396"/>
          </a:xfrm>
          <a:prstGeom prst="rect">
            <a:avLst/>
          </a:prstGeom>
          <a:noFill/>
          <a:ln>
            <a:noFill/>
          </a:ln>
        </p:spPr>
      </p:pic>
      <p:sp>
        <p:nvSpPr>
          <p:cNvPr id="76" name="Google Shape;76;p29"/>
          <p:cNvSpPr/>
          <p:nvPr/>
        </p:nvSpPr>
        <p:spPr>
          <a:xfrm>
            <a:off x="11236037" y="6054434"/>
            <a:ext cx="955959" cy="803565"/>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 name="Google Shape;77;p29"/>
          <p:cNvSpPr/>
          <p:nvPr/>
        </p:nvSpPr>
        <p:spPr>
          <a:xfrm>
            <a:off x="0" y="0"/>
            <a:ext cx="435940" cy="542038"/>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8" name="Google Shape;78;p29"/>
          <p:cNvSpPr txBox="1">
            <a:spLocks noGrp="1"/>
          </p:cNvSpPr>
          <p:nvPr>
            <p:ph type="title"/>
          </p:nvPr>
        </p:nvSpPr>
        <p:spPr>
          <a:xfrm>
            <a:off x="838203" y="365129"/>
            <a:ext cx="10515600" cy="6056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94254"/>
              </a:buClr>
              <a:buSzPts val="3000"/>
              <a:buFont typeface="IBM Plex Sans"/>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body" idx="1"/>
          </p:nvPr>
        </p:nvSpPr>
        <p:spPr>
          <a:xfrm>
            <a:off x="838203" y="1593890"/>
            <a:ext cx="5950906" cy="43513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000"/>
              <a:buNone/>
              <a:defRPr>
                <a:latin typeface="Roboto Mono"/>
                <a:ea typeface="Roboto Mono"/>
                <a:cs typeface="Roboto Mono"/>
                <a:sym typeface="Roboto Mono"/>
              </a:defRPr>
            </a:lvl1pPr>
            <a:lvl2pPr marL="914400" lvl="1" indent="-228600" algn="l">
              <a:lnSpc>
                <a:spcPct val="90000"/>
              </a:lnSpc>
              <a:spcBef>
                <a:spcPts val="500"/>
              </a:spcBef>
              <a:spcAft>
                <a:spcPts val="0"/>
              </a:spcAft>
              <a:buClr>
                <a:srgbClr val="595959"/>
              </a:buClr>
              <a:buSzPts val="1000"/>
              <a:buNone/>
              <a:defRPr/>
            </a:lvl2pPr>
            <a:lvl3pPr marL="1371600" lvl="2" indent="-228600" algn="l">
              <a:lnSpc>
                <a:spcPct val="90000"/>
              </a:lnSpc>
              <a:spcBef>
                <a:spcPts val="500"/>
              </a:spcBef>
              <a:spcAft>
                <a:spcPts val="0"/>
              </a:spcAft>
              <a:buClr>
                <a:srgbClr val="595959"/>
              </a:buClr>
              <a:buSzPts val="1000"/>
              <a:buNone/>
              <a:defRPr/>
            </a:lvl3pPr>
            <a:lvl4pPr marL="1828800" lvl="3" indent="-228600" algn="l">
              <a:lnSpc>
                <a:spcPct val="90000"/>
              </a:lnSpc>
              <a:spcBef>
                <a:spcPts val="500"/>
              </a:spcBef>
              <a:spcAft>
                <a:spcPts val="0"/>
              </a:spcAft>
              <a:buClr>
                <a:srgbClr val="595959"/>
              </a:buClr>
              <a:buSzPts val="1000"/>
              <a:buNone/>
              <a:defRPr/>
            </a:lvl4pPr>
            <a:lvl5pPr marL="2286000" lvl="4" indent="-228600" algn="l">
              <a:lnSpc>
                <a:spcPct val="90000"/>
              </a:lnSpc>
              <a:spcBef>
                <a:spcPts val="500"/>
              </a:spcBef>
              <a:spcAft>
                <a:spcPts val="0"/>
              </a:spcAft>
              <a:buClr>
                <a:srgbClr val="595959"/>
              </a:buClr>
              <a:buSzPts val="1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9"/>
          <p:cNvSpPr txBox="1">
            <a:spLocks noGrp="1"/>
          </p:cNvSpPr>
          <p:nvPr>
            <p:ph type="sldNum" idx="12"/>
          </p:nvPr>
        </p:nvSpPr>
        <p:spPr>
          <a:xfrm>
            <a:off x="11273425" y="6159498"/>
            <a:ext cx="54709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
        <p:nvSpPr>
          <p:cNvPr id="81" name="Google Shape;81;p29"/>
          <p:cNvSpPr txBox="1"/>
          <p:nvPr/>
        </p:nvSpPr>
        <p:spPr>
          <a:xfrm rot="-5399996">
            <a:off x="10675379" y="4397583"/>
            <a:ext cx="2076190" cy="21409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A5279"/>
              </a:buClr>
              <a:buSzPts val="800"/>
              <a:buFont typeface="Noto Sans Mono"/>
              <a:buNone/>
            </a:pPr>
            <a:r>
              <a:rPr lang="it-IT" sz="800" b="0" i="0" u="none" strike="noStrike" cap="none" dirty="0">
                <a:solidFill>
                  <a:srgbClr val="EA5279"/>
                </a:solidFill>
                <a:latin typeface="Noto Sans Mono"/>
                <a:ea typeface="Noto Sans Mono"/>
                <a:cs typeface="Noto Sans Mono"/>
                <a:sym typeface="Noto Sans Mono"/>
              </a:rPr>
              <a:t>Copyright FRONTIERE 2023</a:t>
            </a:r>
            <a:endParaRPr sz="1400" b="0" i="0" u="none" strike="noStrike" cap="none" dirty="0">
              <a:solidFill>
                <a:srgbClr val="000000"/>
              </a:solidFill>
              <a:latin typeface="Arial"/>
              <a:ea typeface="Arial"/>
              <a:cs typeface="Arial"/>
              <a:sym typeface="Arial"/>
            </a:endParaRPr>
          </a:p>
        </p:txBody>
      </p:sp>
      <p:pic>
        <p:nvPicPr>
          <p:cNvPr id="82" name="Google Shape;82;p29" descr="Immagine che contiene testo&#10;&#10;Descrizione generata automaticamente"/>
          <p:cNvPicPr preferRelativeResize="0"/>
          <p:nvPr/>
        </p:nvPicPr>
        <p:blipFill rotWithShape="1">
          <a:blip r:embed="rId3">
            <a:alphaModFix/>
          </a:blip>
          <a:srcRect l="18473" t="17789" r="19457" b="18090"/>
          <a:stretch/>
        </p:blipFill>
        <p:spPr>
          <a:xfrm>
            <a:off x="300627" y="444828"/>
            <a:ext cx="356990" cy="446245"/>
          </a:xfrm>
          <a:prstGeom prst="rect">
            <a:avLst/>
          </a:prstGeom>
          <a:noFill/>
          <a:ln>
            <a:noFill/>
          </a:ln>
        </p:spPr>
      </p:pic>
      <p:sp>
        <p:nvSpPr>
          <p:cNvPr id="83" name="Google Shape;83;p29"/>
          <p:cNvSpPr txBox="1">
            <a:spLocks noGrp="1"/>
          </p:cNvSpPr>
          <p:nvPr>
            <p:ph type="subTitle" idx="2"/>
          </p:nvPr>
        </p:nvSpPr>
        <p:spPr>
          <a:xfrm>
            <a:off x="838203" y="1041204"/>
            <a:ext cx="10515600" cy="298646"/>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95959"/>
              </a:buClr>
              <a:buSzPts val="1400"/>
              <a:buNone/>
              <a:defRPr sz="1400" b="1">
                <a:latin typeface="DM Serif Display"/>
                <a:ea typeface="DM Serif Display"/>
                <a:cs typeface="DM Serif Display"/>
                <a:sym typeface="DM Serif Display"/>
              </a:defRPr>
            </a:lvl1pPr>
            <a:lvl2pPr lvl="1" algn="l">
              <a:lnSpc>
                <a:spcPct val="90000"/>
              </a:lnSpc>
              <a:spcBef>
                <a:spcPts val="500"/>
              </a:spcBef>
              <a:spcAft>
                <a:spcPts val="0"/>
              </a:spcAft>
              <a:buClr>
                <a:srgbClr val="595959"/>
              </a:buClr>
              <a:buSzPts val="1800"/>
              <a:buNone/>
              <a:defRPr/>
            </a:lvl2pPr>
            <a:lvl3pPr lvl="2" algn="l">
              <a:lnSpc>
                <a:spcPct val="90000"/>
              </a:lnSpc>
              <a:spcBef>
                <a:spcPts val="500"/>
              </a:spcBef>
              <a:spcAft>
                <a:spcPts val="0"/>
              </a:spcAft>
              <a:buClr>
                <a:srgbClr val="595959"/>
              </a:buClr>
              <a:buSzPts val="1800"/>
              <a:buNone/>
              <a:defRPr/>
            </a:lvl3pPr>
            <a:lvl4pPr lvl="3" algn="l">
              <a:lnSpc>
                <a:spcPct val="90000"/>
              </a:lnSpc>
              <a:spcBef>
                <a:spcPts val="500"/>
              </a:spcBef>
              <a:spcAft>
                <a:spcPts val="0"/>
              </a:spcAft>
              <a:buClr>
                <a:srgbClr val="595959"/>
              </a:buClr>
              <a:buSzPts val="1800"/>
              <a:buNone/>
              <a:defRPr/>
            </a:lvl4pPr>
            <a:lvl5pPr lvl="4" algn="l">
              <a:lnSpc>
                <a:spcPct val="90000"/>
              </a:lnSpc>
              <a:spcBef>
                <a:spcPts val="500"/>
              </a:spcBef>
              <a:spcAft>
                <a:spcPts val="0"/>
              </a:spcAft>
              <a:buClr>
                <a:srgbClr val="595959"/>
              </a:buClr>
              <a:buSzPts val="1800"/>
              <a:buNone/>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003">
          <p15:clr>
            <a:srgbClr val="FBAE40"/>
          </p15:clr>
        </p15:guide>
        <p15:guide id="2" pos="529">
          <p15:clr>
            <a:srgbClr val="FBAE40"/>
          </p15:clr>
        </p15:guide>
        <p15:guide id="3" orient="horz" pos="8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ue contenuti e immagine">
  <p:cSld name="Due contenuti e immagine">
    <p:spTree>
      <p:nvGrpSpPr>
        <p:cNvPr id="1" name="Shape 84"/>
        <p:cNvGrpSpPr/>
        <p:nvPr/>
      </p:nvGrpSpPr>
      <p:grpSpPr>
        <a:xfrm>
          <a:off x="0" y="0"/>
          <a:ext cx="0" cy="0"/>
          <a:chOff x="0" y="0"/>
          <a:chExt cx="0" cy="0"/>
        </a:xfrm>
      </p:grpSpPr>
      <p:sp>
        <p:nvSpPr>
          <p:cNvPr id="85" name="Google Shape;85;p30"/>
          <p:cNvSpPr>
            <a:spLocks noGrp="1"/>
          </p:cNvSpPr>
          <p:nvPr>
            <p:ph type="pic" idx="2"/>
          </p:nvPr>
        </p:nvSpPr>
        <p:spPr>
          <a:xfrm>
            <a:off x="838200" y="3543300"/>
            <a:ext cx="9613900" cy="2981325"/>
          </a:xfrm>
          <a:prstGeom prst="rect">
            <a:avLst/>
          </a:prstGeom>
          <a:noFill/>
          <a:ln>
            <a:noFill/>
          </a:ln>
        </p:spPr>
      </p:sp>
      <p:pic>
        <p:nvPicPr>
          <p:cNvPr id="86" name="Google Shape;86;p30"/>
          <p:cNvPicPr preferRelativeResize="0"/>
          <p:nvPr/>
        </p:nvPicPr>
        <p:blipFill rotWithShape="1">
          <a:blip r:embed="rId2">
            <a:alphaModFix/>
          </a:blip>
          <a:srcRect t="9712"/>
          <a:stretch/>
        </p:blipFill>
        <p:spPr>
          <a:xfrm>
            <a:off x="10736573" y="5542736"/>
            <a:ext cx="2724153" cy="1023396"/>
          </a:xfrm>
          <a:prstGeom prst="rect">
            <a:avLst/>
          </a:prstGeom>
          <a:noFill/>
          <a:ln>
            <a:noFill/>
          </a:ln>
        </p:spPr>
      </p:pic>
      <p:sp>
        <p:nvSpPr>
          <p:cNvPr id="87" name="Google Shape;87;p30"/>
          <p:cNvSpPr/>
          <p:nvPr/>
        </p:nvSpPr>
        <p:spPr>
          <a:xfrm>
            <a:off x="11236037" y="6054434"/>
            <a:ext cx="955959" cy="803565"/>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 name="Google Shape;88;p30"/>
          <p:cNvSpPr txBox="1">
            <a:spLocks noGrp="1"/>
          </p:cNvSpPr>
          <p:nvPr>
            <p:ph type="sldNum" idx="12"/>
          </p:nvPr>
        </p:nvSpPr>
        <p:spPr>
          <a:xfrm>
            <a:off x="11273425" y="6159498"/>
            <a:ext cx="54709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
        <p:nvSpPr>
          <p:cNvPr id="89" name="Google Shape;89;p30"/>
          <p:cNvSpPr/>
          <p:nvPr/>
        </p:nvSpPr>
        <p:spPr>
          <a:xfrm>
            <a:off x="0" y="0"/>
            <a:ext cx="435940" cy="542038"/>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0" name="Google Shape;90;p30" descr="Immagine che contiene testo&#10;&#10;Descrizione generata automaticamente"/>
          <p:cNvPicPr preferRelativeResize="0"/>
          <p:nvPr/>
        </p:nvPicPr>
        <p:blipFill rotWithShape="1">
          <a:blip r:embed="rId3">
            <a:alphaModFix/>
          </a:blip>
          <a:srcRect l="18473" t="17789" r="19457" b="18090"/>
          <a:stretch/>
        </p:blipFill>
        <p:spPr>
          <a:xfrm>
            <a:off x="300627" y="444828"/>
            <a:ext cx="356990" cy="446245"/>
          </a:xfrm>
          <a:prstGeom prst="rect">
            <a:avLst/>
          </a:prstGeom>
          <a:noFill/>
          <a:ln>
            <a:noFill/>
          </a:ln>
        </p:spPr>
      </p:pic>
      <p:sp>
        <p:nvSpPr>
          <p:cNvPr id="91" name="Google Shape;91;p30"/>
          <p:cNvSpPr txBox="1">
            <a:spLocks noGrp="1"/>
          </p:cNvSpPr>
          <p:nvPr>
            <p:ph type="title"/>
          </p:nvPr>
        </p:nvSpPr>
        <p:spPr>
          <a:xfrm>
            <a:off x="838203" y="365129"/>
            <a:ext cx="10515600" cy="6056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94254"/>
              </a:buClr>
              <a:buSzPts val="3000"/>
              <a:buFont typeface="IBM Plex Sans"/>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0"/>
          <p:cNvSpPr txBox="1"/>
          <p:nvPr/>
        </p:nvSpPr>
        <p:spPr>
          <a:xfrm rot="-5399996">
            <a:off x="10675379" y="4397583"/>
            <a:ext cx="2076190" cy="21409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A5279"/>
              </a:buClr>
              <a:buSzPts val="800"/>
              <a:buFont typeface="Noto Sans Mono"/>
              <a:buNone/>
            </a:pPr>
            <a:r>
              <a:rPr lang="it-IT" sz="800" b="0" i="0" u="none" strike="noStrike" cap="none" dirty="0">
                <a:solidFill>
                  <a:srgbClr val="EA5279"/>
                </a:solidFill>
                <a:latin typeface="Roboto Mono"/>
                <a:ea typeface="Roboto Mono"/>
                <a:cs typeface="Roboto Mono"/>
                <a:sym typeface="Roboto Mono"/>
              </a:rPr>
              <a:t>Copyright FRONTIERE 2023</a:t>
            </a:r>
            <a:endParaRPr sz="800" b="0" i="0" u="none" strike="noStrike" cap="none" dirty="0">
              <a:solidFill>
                <a:srgbClr val="000000"/>
              </a:solidFill>
              <a:latin typeface="Roboto Mono"/>
              <a:ea typeface="Roboto Mono"/>
              <a:cs typeface="Roboto Mono"/>
              <a:sym typeface="Roboto Mono"/>
            </a:endParaRPr>
          </a:p>
        </p:txBody>
      </p:sp>
      <p:sp>
        <p:nvSpPr>
          <p:cNvPr id="93" name="Google Shape;93;p30"/>
          <p:cNvSpPr txBox="1">
            <a:spLocks noGrp="1"/>
          </p:cNvSpPr>
          <p:nvPr>
            <p:ph type="body" idx="1"/>
          </p:nvPr>
        </p:nvSpPr>
        <p:spPr>
          <a:xfrm>
            <a:off x="838193" y="1592263"/>
            <a:ext cx="4987640" cy="16017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000"/>
              <a:buNone/>
              <a:defRPr sz="1000">
                <a:latin typeface="Roboto Mono"/>
                <a:ea typeface="Roboto Mono"/>
                <a:cs typeface="Roboto Mono"/>
                <a:sym typeface="Roboto Mono"/>
              </a:defRPr>
            </a:lvl1pPr>
            <a:lvl2pPr marL="914400" lvl="1" indent="-228600" algn="l">
              <a:lnSpc>
                <a:spcPct val="90000"/>
              </a:lnSpc>
              <a:spcBef>
                <a:spcPts val="500"/>
              </a:spcBef>
              <a:spcAft>
                <a:spcPts val="0"/>
              </a:spcAft>
              <a:buClr>
                <a:srgbClr val="595959"/>
              </a:buClr>
              <a:buSzPts val="1000"/>
              <a:buNone/>
              <a:defRPr/>
            </a:lvl2pPr>
            <a:lvl3pPr marL="1371600" lvl="2" indent="-228600" algn="l">
              <a:lnSpc>
                <a:spcPct val="90000"/>
              </a:lnSpc>
              <a:spcBef>
                <a:spcPts val="500"/>
              </a:spcBef>
              <a:spcAft>
                <a:spcPts val="0"/>
              </a:spcAft>
              <a:buClr>
                <a:srgbClr val="595959"/>
              </a:buClr>
              <a:buSzPts val="1000"/>
              <a:buNone/>
              <a:defRPr/>
            </a:lvl3pPr>
            <a:lvl4pPr marL="1828800" lvl="3" indent="-228600" algn="l">
              <a:lnSpc>
                <a:spcPct val="90000"/>
              </a:lnSpc>
              <a:spcBef>
                <a:spcPts val="500"/>
              </a:spcBef>
              <a:spcAft>
                <a:spcPts val="0"/>
              </a:spcAft>
              <a:buClr>
                <a:srgbClr val="595959"/>
              </a:buClr>
              <a:buSzPts val="1000"/>
              <a:buNone/>
              <a:defRPr/>
            </a:lvl4pPr>
            <a:lvl5pPr marL="2286000" lvl="4" indent="-228600" algn="l">
              <a:lnSpc>
                <a:spcPct val="90000"/>
              </a:lnSpc>
              <a:spcBef>
                <a:spcPts val="500"/>
              </a:spcBef>
              <a:spcAft>
                <a:spcPts val="0"/>
              </a:spcAft>
              <a:buClr>
                <a:srgbClr val="595959"/>
              </a:buClr>
              <a:buSzPts val="1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0"/>
          <p:cNvSpPr txBox="1">
            <a:spLocks noGrp="1"/>
          </p:cNvSpPr>
          <p:nvPr>
            <p:ph type="body" idx="3"/>
          </p:nvPr>
        </p:nvSpPr>
        <p:spPr>
          <a:xfrm>
            <a:off x="6366162" y="1592263"/>
            <a:ext cx="4987640" cy="16017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000"/>
              <a:buNone/>
              <a:defRPr sz="1000">
                <a:latin typeface="Roboto Mono"/>
                <a:ea typeface="Roboto Mono"/>
                <a:cs typeface="Roboto Mono"/>
                <a:sym typeface="Roboto Mono"/>
              </a:defRPr>
            </a:lvl1pPr>
            <a:lvl2pPr marL="914400" lvl="1" indent="-228600" algn="l">
              <a:lnSpc>
                <a:spcPct val="90000"/>
              </a:lnSpc>
              <a:spcBef>
                <a:spcPts val="500"/>
              </a:spcBef>
              <a:spcAft>
                <a:spcPts val="0"/>
              </a:spcAft>
              <a:buClr>
                <a:srgbClr val="595959"/>
              </a:buClr>
              <a:buSzPts val="1000"/>
              <a:buNone/>
              <a:defRPr/>
            </a:lvl2pPr>
            <a:lvl3pPr marL="1371600" lvl="2" indent="-228600" algn="l">
              <a:lnSpc>
                <a:spcPct val="90000"/>
              </a:lnSpc>
              <a:spcBef>
                <a:spcPts val="500"/>
              </a:spcBef>
              <a:spcAft>
                <a:spcPts val="0"/>
              </a:spcAft>
              <a:buClr>
                <a:srgbClr val="595959"/>
              </a:buClr>
              <a:buSzPts val="1000"/>
              <a:buNone/>
              <a:defRPr/>
            </a:lvl3pPr>
            <a:lvl4pPr marL="1828800" lvl="3" indent="-228600" algn="l">
              <a:lnSpc>
                <a:spcPct val="90000"/>
              </a:lnSpc>
              <a:spcBef>
                <a:spcPts val="500"/>
              </a:spcBef>
              <a:spcAft>
                <a:spcPts val="0"/>
              </a:spcAft>
              <a:buClr>
                <a:srgbClr val="595959"/>
              </a:buClr>
              <a:buSzPts val="1000"/>
              <a:buNone/>
              <a:defRPr/>
            </a:lvl4pPr>
            <a:lvl5pPr marL="2286000" lvl="4" indent="-228600" algn="l">
              <a:lnSpc>
                <a:spcPct val="90000"/>
              </a:lnSpc>
              <a:spcBef>
                <a:spcPts val="500"/>
              </a:spcBef>
              <a:spcAft>
                <a:spcPts val="0"/>
              </a:spcAft>
              <a:buClr>
                <a:srgbClr val="595959"/>
              </a:buClr>
              <a:buSzPts val="1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529">
          <p15:clr>
            <a:srgbClr val="FBAE40"/>
          </p15:clr>
        </p15:guide>
        <p15:guide id="2" pos="3999">
          <p15:clr>
            <a:srgbClr val="FBAE40"/>
          </p15:clr>
        </p15:guide>
        <p15:guide id="3" orient="horz" pos="100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magine titolo_">
  <p:cSld name="immagine titolo_">
    <p:spTree>
      <p:nvGrpSpPr>
        <p:cNvPr id="1" name="Shape 95"/>
        <p:cNvGrpSpPr/>
        <p:nvPr/>
      </p:nvGrpSpPr>
      <p:grpSpPr>
        <a:xfrm>
          <a:off x="0" y="0"/>
          <a:ext cx="0" cy="0"/>
          <a:chOff x="0" y="0"/>
          <a:chExt cx="0" cy="0"/>
        </a:xfrm>
      </p:grpSpPr>
      <p:pic>
        <p:nvPicPr>
          <p:cNvPr id="96" name="Google Shape;96;p31"/>
          <p:cNvPicPr preferRelativeResize="0"/>
          <p:nvPr/>
        </p:nvPicPr>
        <p:blipFill rotWithShape="1">
          <a:blip r:embed="rId2">
            <a:alphaModFix/>
          </a:blip>
          <a:srcRect t="9712"/>
          <a:stretch/>
        </p:blipFill>
        <p:spPr>
          <a:xfrm>
            <a:off x="10736573" y="5542736"/>
            <a:ext cx="2724153" cy="1023396"/>
          </a:xfrm>
          <a:prstGeom prst="rect">
            <a:avLst/>
          </a:prstGeom>
          <a:noFill/>
          <a:ln>
            <a:noFill/>
          </a:ln>
        </p:spPr>
      </p:pic>
      <p:sp>
        <p:nvSpPr>
          <p:cNvPr id="97" name="Google Shape;97;p31"/>
          <p:cNvSpPr/>
          <p:nvPr/>
        </p:nvSpPr>
        <p:spPr>
          <a:xfrm>
            <a:off x="11236037" y="6054434"/>
            <a:ext cx="955959" cy="803565"/>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8" name="Google Shape;98;p31"/>
          <p:cNvSpPr txBox="1"/>
          <p:nvPr/>
        </p:nvSpPr>
        <p:spPr>
          <a:xfrm rot="-5399996">
            <a:off x="10675379" y="4397583"/>
            <a:ext cx="2076190" cy="21409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A5279"/>
              </a:buClr>
              <a:buSzPts val="800"/>
              <a:buFont typeface="Noto Sans Mono"/>
              <a:buNone/>
            </a:pPr>
            <a:r>
              <a:rPr lang="it-IT" sz="800" b="0" i="0" u="none" strike="noStrike" cap="none" dirty="0">
                <a:solidFill>
                  <a:srgbClr val="EA5279"/>
                </a:solidFill>
                <a:latin typeface="Roboto Mono"/>
                <a:ea typeface="Roboto Mono"/>
                <a:cs typeface="Roboto Mono"/>
                <a:sym typeface="Roboto Mono"/>
              </a:rPr>
              <a:t>Copyright FRONTIERE 2023</a:t>
            </a:r>
            <a:endParaRPr sz="1400" b="0" i="0" u="none" strike="noStrike" cap="none" dirty="0">
              <a:solidFill>
                <a:srgbClr val="000000"/>
              </a:solidFill>
              <a:latin typeface="Roboto Mono"/>
              <a:ea typeface="Roboto Mono"/>
              <a:cs typeface="Roboto Mono"/>
              <a:sym typeface="Roboto Mono"/>
            </a:endParaRPr>
          </a:p>
        </p:txBody>
      </p:sp>
      <p:sp>
        <p:nvSpPr>
          <p:cNvPr id="99" name="Google Shape;99;p31"/>
          <p:cNvSpPr/>
          <p:nvPr/>
        </p:nvSpPr>
        <p:spPr>
          <a:xfrm>
            <a:off x="0" y="0"/>
            <a:ext cx="435940" cy="891073"/>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0" name="Google Shape;100;p31"/>
          <p:cNvSpPr/>
          <p:nvPr/>
        </p:nvSpPr>
        <p:spPr>
          <a:xfrm>
            <a:off x="561110" y="0"/>
            <a:ext cx="3138050" cy="891073"/>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1" name="Google Shape;101;p31"/>
          <p:cNvSpPr txBox="1">
            <a:spLocks noGrp="1"/>
          </p:cNvSpPr>
          <p:nvPr>
            <p:ph type="sldNum" idx="12"/>
          </p:nvPr>
        </p:nvSpPr>
        <p:spPr>
          <a:xfrm>
            <a:off x="10681856" y="6159498"/>
            <a:ext cx="113866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pic>
        <p:nvPicPr>
          <p:cNvPr id="102" name="Google Shape;102;p31" descr="Immagine che contiene testo&#10;&#10;Descrizione generata automaticamente"/>
          <p:cNvPicPr preferRelativeResize="0"/>
          <p:nvPr/>
        </p:nvPicPr>
        <p:blipFill rotWithShape="1">
          <a:blip r:embed="rId3">
            <a:alphaModFix/>
          </a:blip>
          <a:srcRect l="18473" t="17789" r="19457" b="18090"/>
          <a:stretch/>
        </p:blipFill>
        <p:spPr>
          <a:xfrm>
            <a:off x="300627" y="444828"/>
            <a:ext cx="356990" cy="446245"/>
          </a:xfrm>
          <a:prstGeom prst="rect">
            <a:avLst/>
          </a:prstGeom>
          <a:noFill/>
          <a:ln>
            <a:noFill/>
          </a:ln>
        </p:spPr>
      </p:pic>
      <p:sp>
        <p:nvSpPr>
          <p:cNvPr id="103" name="Google Shape;103;p31"/>
          <p:cNvSpPr txBox="1">
            <a:spLocks noGrp="1"/>
          </p:cNvSpPr>
          <p:nvPr>
            <p:ph type="title"/>
          </p:nvPr>
        </p:nvSpPr>
        <p:spPr>
          <a:xfrm>
            <a:off x="4201155" y="365129"/>
            <a:ext cx="7370621" cy="6056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94254"/>
              </a:buClr>
              <a:buSzPts val="3000"/>
              <a:buFont typeface="IBM Plex Sans"/>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1"/>
          <p:cNvSpPr txBox="1">
            <a:spLocks noGrp="1"/>
          </p:cNvSpPr>
          <p:nvPr>
            <p:ph type="body" idx="1"/>
          </p:nvPr>
        </p:nvSpPr>
        <p:spPr>
          <a:xfrm>
            <a:off x="4187825" y="1619969"/>
            <a:ext cx="6218093" cy="49046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000"/>
              <a:buNone/>
              <a:defRPr>
                <a:latin typeface="Roboto Mono"/>
                <a:ea typeface="Roboto Mono"/>
                <a:cs typeface="Roboto Mono"/>
                <a:sym typeface="Roboto Mono"/>
              </a:defRPr>
            </a:lvl1pPr>
            <a:lvl2pPr marL="914400" lvl="1" indent="-228600" algn="l">
              <a:lnSpc>
                <a:spcPct val="90000"/>
              </a:lnSpc>
              <a:spcBef>
                <a:spcPts val="500"/>
              </a:spcBef>
              <a:spcAft>
                <a:spcPts val="0"/>
              </a:spcAft>
              <a:buClr>
                <a:srgbClr val="595959"/>
              </a:buClr>
              <a:buSzPts val="1000"/>
              <a:buNone/>
              <a:defRPr/>
            </a:lvl2pPr>
            <a:lvl3pPr marL="1371600" lvl="2" indent="-228600" algn="l">
              <a:lnSpc>
                <a:spcPct val="90000"/>
              </a:lnSpc>
              <a:spcBef>
                <a:spcPts val="500"/>
              </a:spcBef>
              <a:spcAft>
                <a:spcPts val="0"/>
              </a:spcAft>
              <a:buClr>
                <a:srgbClr val="595959"/>
              </a:buClr>
              <a:buSzPts val="1000"/>
              <a:buNone/>
              <a:defRPr/>
            </a:lvl3pPr>
            <a:lvl4pPr marL="1828800" lvl="3" indent="-228600" algn="l">
              <a:lnSpc>
                <a:spcPct val="90000"/>
              </a:lnSpc>
              <a:spcBef>
                <a:spcPts val="500"/>
              </a:spcBef>
              <a:spcAft>
                <a:spcPts val="0"/>
              </a:spcAft>
              <a:buClr>
                <a:srgbClr val="595959"/>
              </a:buClr>
              <a:buSzPts val="1000"/>
              <a:buNone/>
              <a:defRPr/>
            </a:lvl4pPr>
            <a:lvl5pPr marL="2286000" lvl="4" indent="-228600" algn="l">
              <a:lnSpc>
                <a:spcPct val="90000"/>
              </a:lnSpc>
              <a:spcBef>
                <a:spcPts val="500"/>
              </a:spcBef>
              <a:spcAft>
                <a:spcPts val="0"/>
              </a:spcAft>
              <a:buClr>
                <a:srgbClr val="595959"/>
              </a:buClr>
              <a:buSzPts val="1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31"/>
          <p:cNvSpPr>
            <a:spLocks noGrp="1"/>
          </p:cNvSpPr>
          <p:nvPr>
            <p:ph type="pic" idx="2"/>
          </p:nvPr>
        </p:nvSpPr>
        <p:spPr>
          <a:xfrm>
            <a:off x="0" y="992188"/>
            <a:ext cx="3699159" cy="5865811"/>
          </a:xfrm>
          <a:prstGeom prst="rect">
            <a:avLst/>
          </a:prstGeom>
          <a:noFill/>
          <a:ln>
            <a:noFill/>
          </a:ln>
        </p:spPr>
      </p:sp>
    </p:spTree>
  </p:cSld>
  <p:clrMapOvr>
    <a:masterClrMapping/>
  </p:clrMapOvr>
  <p:extLst>
    <p:ext uri="{DCECCB84-F9BA-43D5-87BE-67443E8EF086}">
      <p15:sldGuideLst xmlns:p15="http://schemas.microsoft.com/office/powerpoint/2012/main">
        <p15:guide id="1" pos="2638">
          <p15:clr>
            <a:srgbClr val="FBAE40"/>
          </p15:clr>
        </p15:guide>
        <p15:guide id="2" orient="horz" pos="100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titolo">
  <p:cSld name="immagine titolo">
    <p:spTree>
      <p:nvGrpSpPr>
        <p:cNvPr id="1" name="Shape 106"/>
        <p:cNvGrpSpPr/>
        <p:nvPr/>
      </p:nvGrpSpPr>
      <p:grpSpPr>
        <a:xfrm>
          <a:off x="0" y="0"/>
          <a:ext cx="0" cy="0"/>
          <a:chOff x="0" y="0"/>
          <a:chExt cx="0" cy="0"/>
        </a:xfrm>
      </p:grpSpPr>
      <p:sp>
        <p:nvSpPr>
          <p:cNvPr id="107" name="Google Shape;107;p32"/>
          <p:cNvSpPr>
            <a:spLocks noGrp="1"/>
          </p:cNvSpPr>
          <p:nvPr>
            <p:ph type="pic" idx="2"/>
          </p:nvPr>
        </p:nvSpPr>
        <p:spPr>
          <a:xfrm>
            <a:off x="6449290" y="1819"/>
            <a:ext cx="5742706" cy="6856180"/>
          </a:xfrm>
          <a:prstGeom prst="rect">
            <a:avLst/>
          </a:prstGeom>
          <a:noFill/>
          <a:ln>
            <a:noFill/>
          </a:ln>
        </p:spPr>
      </p:sp>
      <p:sp>
        <p:nvSpPr>
          <p:cNvPr id="108" name="Google Shape;108;p32"/>
          <p:cNvSpPr txBox="1">
            <a:spLocks noGrp="1"/>
          </p:cNvSpPr>
          <p:nvPr>
            <p:ph type="body" idx="1"/>
          </p:nvPr>
        </p:nvSpPr>
        <p:spPr>
          <a:xfrm>
            <a:off x="838203" y="1951530"/>
            <a:ext cx="4814453" cy="457309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000"/>
              <a:buNone/>
              <a:defRPr/>
            </a:lvl1pPr>
            <a:lvl2pPr marL="914400" lvl="1" indent="-228600" algn="l">
              <a:lnSpc>
                <a:spcPct val="90000"/>
              </a:lnSpc>
              <a:spcBef>
                <a:spcPts val="500"/>
              </a:spcBef>
              <a:spcAft>
                <a:spcPts val="0"/>
              </a:spcAft>
              <a:buClr>
                <a:srgbClr val="595959"/>
              </a:buClr>
              <a:buSzPts val="1000"/>
              <a:buNone/>
              <a:defRPr/>
            </a:lvl2pPr>
            <a:lvl3pPr marL="1371600" lvl="2" indent="-228600" algn="l">
              <a:lnSpc>
                <a:spcPct val="90000"/>
              </a:lnSpc>
              <a:spcBef>
                <a:spcPts val="500"/>
              </a:spcBef>
              <a:spcAft>
                <a:spcPts val="0"/>
              </a:spcAft>
              <a:buClr>
                <a:srgbClr val="595959"/>
              </a:buClr>
              <a:buSzPts val="1000"/>
              <a:buNone/>
              <a:defRPr/>
            </a:lvl3pPr>
            <a:lvl4pPr marL="1828800" lvl="3" indent="-228600" algn="l">
              <a:lnSpc>
                <a:spcPct val="90000"/>
              </a:lnSpc>
              <a:spcBef>
                <a:spcPts val="500"/>
              </a:spcBef>
              <a:spcAft>
                <a:spcPts val="0"/>
              </a:spcAft>
              <a:buClr>
                <a:srgbClr val="595959"/>
              </a:buClr>
              <a:buSzPts val="1000"/>
              <a:buNone/>
              <a:defRPr/>
            </a:lvl4pPr>
            <a:lvl5pPr marL="2286000" lvl="4" indent="-228600" algn="l">
              <a:lnSpc>
                <a:spcPct val="90000"/>
              </a:lnSpc>
              <a:spcBef>
                <a:spcPts val="500"/>
              </a:spcBef>
              <a:spcAft>
                <a:spcPts val="0"/>
              </a:spcAft>
              <a:buClr>
                <a:srgbClr val="595959"/>
              </a:buClr>
              <a:buSzPts val="1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2"/>
          <p:cNvSpPr/>
          <p:nvPr/>
        </p:nvSpPr>
        <p:spPr>
          <a:xfrm>
            <a:off x="0" y="0"/>
            <a:ext cx="435940" cy="542038"/>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0" name="Google Shape;110;p32" descr="Immagine che contiene testo&#10;&#10;Descrizione generata automaticamente"/>
          <p:cNvPicPr preferRelativeResize="0"/>
          <p:nvPr/>
        </p:nvPicPr>
        <p:blipFill rotWithShape="1">
          <a:blip r:embed="rId2">
            <a:alphaModFix/>
          </a:blip>
          <a:srcRect l="18473" t="17789" r="19457" b="18090"/>
          <a:stretch/>
        </p:blipFill>
        <p:spPr>
          <a:xfrm>
            <a:off x="300627" y="444828"/>
            <a:ext cx="356990" cy="446245"/>
          </a:xfrm>
          <a:prstGeom prst="rect">
            <a:avLst/>
          </a:prstGeom>
          <a:noFill/>
          <a:ln>
            <a:noFill/>
          </a:ln>
        </p:spPr>
      </p:pic>
      <p:sp>
        <p:nvSpPr>
          <p:cNvPr id="111" name="Google Shape;111;p32"/>
          <p:cNvSpPr txBox="1">
            <a:spLocks noGrp="1"/>
          </p:cNvSpPr>
          <p:nvPr>
            <p:ph type="title"/>
          </p:nvPr>
        </p:nvSpPr>
        <p:spPr>
          <a:xfrm>
            <a:off x="838203" y="365129"/>
            <a:ext cx="4814453" cy="6056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94254"/>
              </a:buClr>
              <a:buSzPts val="3000"/>
              <a:buFont typeface="IBM Plex Sans"/>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2"/>
          <p:cNvSpPr/>
          <p:nvPr/>
        </p:nvSpPr>
        <p:spPr>
          <a:xfrm>
            <a:off x="6241474" y="0"/>
            <a:ext cx="207815" cy="6856180"/>
          </a:xfrm>
          <a:prstGeom prst="rect">
            <a:avLst/>
          </a:prstGeom>
          <a:solidFill>
            <a:srgbClr val="DEDE3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32"/>
          <p:cNvSpPr/>
          <p:nvPr/>
        </p:nvSpPr>
        <p:spPr>
          <a:xfrm>
            <a:off x="6165268" y="1819"/>
            <a:ext cx="92656" cy="6856180"/>
          </a:xfrm>
          <a:prstGeom prst="rect">
            <a:avLst/>
          </a:prstGeom>
          <a:solidFill>
            <a:srgbClr val="EA5279"/>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1230">
          <p15:clr>
            <a:srgbClr val="FBAE40"/>
          </p15:clr>
        </p15:guide>
        <p15:guide id="2" pos="5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33373"/>
            <a:ext cx="10515600" cy="132555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94254"/>
              </a:buClr>
              <a:buSzPts val="4400"/>
              <a:buFont typeface="IBM Plex Sans"/>
              <a:buNone/>
              <a:defRPr sz="4400" b="1" i="0" u="none" strike="noStrike" cap="none">
                <a:solidFill>
                  <a:srgbClr val="094254"/>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20"/>
          <p:cNvSpPr txBox="1">
            <a:spLocks noGrp="1"/>
          </p:cNvSpPr>
          <p:nvPr>
            <p:ph type="body" idx="1"/>
          </p:nvPr>
        </p:nvSpPr>
        <p:spPr>
          <a:xfrm>
            <a:off x="838203" y="1825627"/>
            <a:ext cx="10515600" cy="435133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595959"/>
              </a:buClr>
              <a:buSzPts val="1000"/>
              <a:buFont typeface="Arial"/>
              <a:buNone/>
              <a:defRPr sz="1000" b="0" i="0" u="none" strike="noStrike" cap="none">
                <a:solidFill>
                  <a:srgbClr val="595959"/>
                </a:solidFill>
                <a:latin typeface="IBM Plex Mono Medium"/>
                <a:ea typeface="IBM Plex Mono Medium"/>
                <a:cs typeface="IBM Plex Mono Medium"/>
                <a:sym typeface="IBM Plex Mono Medium"/>
              </a:defRPr>
            </a:lvl1pPr>
            <a:lvl2pPr marL="914400" marR="0" lvl="1" indent="-228600" algn="l" rtl="0">
              <a:lnSpc>
                <a:spcPct val="90000"/>
              </a:lnSpc>
              <a:spcBef>
                <a:spcPts val="500"/>
              </a:spcBef>
              <a:spcAft>
                <a:spcPts val="0"/>
              </a:spcAft>
              <a:buClr>
                <a:srgbClr val="595959"/>
              </a:buClr>
              <a:buSzPts val="1000"/>
              <a:buFont typeface="Arial"/>
              <a:buNone/>
              <a:defRPr sz="1000" b="0" i="0" u="none" strike="noStrike" cap="none">
                <a:solidFill>
                  <a:srgbClr val="595959"/>
                </a:solidFill>
                <a:latin typeface="IBM Plex Mono Medium"/>
                <a:ea typeface="IBM Plex Mono Medium"/>
                <a:cs typeface="IBM Plex Mono Medium"/>
                <a:sym typeface="IBM Plex Mono Medium"/>
              </a:defRPr>
            </a:lvl2pPr>
            <a:lvl3pPr marL="1371600" marR="0" lvl="2" indent="-228600" algn="l" rtl="0">
              <a:lnSpc>
                <a:spcPct val="90000"/>
              </a:lnSpc>
              <a:spcBef>
                <a:spcPts val="500"/>
              </a:spcBef>
              <a:spcAft>
                <a:spcPts val="0"/>
              </a:spcAft>
              <a:buClr>
                <a:srgbClr val="595959"/>
              </a:buClr>
              <a:buSzPts val="1000"/>
              <a:buFont typeface="Arial"/>
              <a:buNone/>
              <a:defRPr sz="1000" b="0" i="0" u="none" strike="noStrike" cap="none">
                <a:solidFill>
                  <a:srgbClr val="595959"/>
                </a:solidFill>
                <a:latin typeface="IBM Plex Mono Medium"/>
                <a:ea typeface="IBM Plex Mono Medium"/>
                <a:cs typeface="IBM Plex Mono Medium"/>
                <a:sym typeface="IBM Plex Mono Medium"/>
              </a:defRPr>
            </a:lvl3pPr>
            <a:lvl4pPr marL="1828800" marR="0" lvl="3" indent="-228600" algn="l" rtl="0">
              <a:lnSpc>
                <a:spcPct val="90000"/>
              </a:lnSpc>
              <a:spcBef>
                <a:spcPts val="500"/>
              </a:spcBef>
              <a:spcAft>
                <a:spcPts val="0"/>
              </a:spcAft>
              <a:buClr>
                <a:srgbClr val="595959"/>
              </a:buClr>
              <a:buSzPts val="1000"/>
              <a:buFont typeface="Arial"/>
              <a:buNone/>
              <a:defRPr sz="1000" b="0" i="0" u="none" strike="noStrike" cap="none">
                <a:solidFill>
                  <a:srgbClr val="595959"/>
                </a:solidFill>
                <a:latin typeface="IBM Plex Mono Medium"/>
                <a:ea typeface="IBM Plex Mono Medium"/>
                <a:cs typeface="IBM Plex Mono Medium"/>
                <a:sym typeface="IBM Plex Mono Medium"/>
              </a:defRPr>
            </a:lvl4pPr>
            <a:lvl5pPr marL="2286000" marR="0" lvl="4" indent="-228600" algn="l" rtl="0">
              <a:lnSpc>
                <a:spcPct val="90000"/>
              </a:lnSpc>
              <a:spcBef>
                <a:spcPts val="500"/>
              </a:spcBef>
              <a:spcAft>
                <a:spcPts val="0"/>
              </a:spcAft>
              <a:buClr>
                <a:srgbClr val="595959"/>
              </a:buClr>
              <a:buSzPts val="1000"/>
              <a:buFont typeface="Arial"/>
              <a:buNone/>
              <a:defRPr sz="1000" b="0" i="0" u="none" strike="noStrike" cap="none">
                <a:solidFill>
                  <a:srgbClr val="595959"/>
                </a:solidFill>
                <a:latin typeface="IBM Plex Mono Medium"/>
                <a:ea typeface="IBM Plex Mono Medium"/>
                <a:cs typeface="IBM Plex Mono Medium"/>
                <a:sym typeface="IBM Plex Mono Medium"/>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20"/>
          <p:cNvSpPr txBox="1">
            <a:spLocks noGrp="1"/>
          </p:cNvSpPr>
          <p:nvPr>
            <p:ph type="sldNum" idx="12"/>
          </p:nvPr>
        </p:nvSpPr>
        <p:spPr>
          <a:xfrm>
            <a:off x="10432473" y="6159498"/>
            <a:ext cx="1388047" cy="36512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1pPr>
            <a:lvl2pPr marL="0" marR="0" lvl="1" indent="0" algn="r" rtl="0">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2pPr>
            <a:lvl3pPr marL="0" marR="0" lvl="2" indent="0" algn="r" rtl="0">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3pPr>
            <a:lvl4pPr marL="0" marR="0" lvl="3" indent="0" algn="r" rtl="0">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4pPr>
            <a:lvl5pPr marL="0" marR="0" lvl="4" indent="0" algn="r" rtl="0">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5pPr>
            <a:lvl6pPr marL="0" marR="0" lvl="5" indent="0" algn="r" rtl="0">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6pPr>
            <a:lvl7pPr marL="0" marR="0" lvl="6" indent="0" algn="r" rtl="0">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7pPr>
            <a:lvl8pPr marL="0" marR="0" lvl="7" indent="0" algn="r" rtl="0">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8pPr>
            <a:lvl9pPr marL="0" marR="0" lvl="8" indent="0" algn="r" rtl="0">
              <a:lnSpc>
                <a:spcPct val="100000"/>
              </a:lnSpc>
              <a:spcBef>
                <a:spcPts val="0"/>
              </a:spcBef>
              <a:spcAft>
                <a:spcPts val="0"/>
              </a:spcAft>
              <a:buClr>
                <a:schemeClr val="accent4"/>
              </a:buClr>
              <a:buSzPts val="1200"/>
              <a:buFont typeface="DM Serif Display"/>
              <a:buNone/>
              <a:defRPr sz="1200" b="1" i="0" u="none" strike="noStrike" cap="none">
                <a:solidFill>
                  <a:schemeClr val="accent4"/>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110">
          <p15:clr>
            <a:srgbClr val="F26B43"/>
          </p15:clr>
        </p15:guide>
        <p15:guide id="2" pos="74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4.png"/><Relationship Id="rId26" Type="http://schemas.openxmlformats.org/officeDocument/2006/relationships/image" Target="../media/image28.png"/><Relationship Id="rId39" Type="http://schemas.openxmlformats.org/officeDocument/2006/relationships/hyperlink" Target="https://mybiros.com/" TargetMode="External"/><Relationship Id="rId21" Type="http://schemas.openxmlformats.org/officeDocument/2006/relationships/hyperlink" Target="https://www.ener2crowd.com/it/home" TargetMode="External"/><Relationship Id="rId34" Type="http://schemas.openxmlformats.org/officeDocument/2006/relationships/image" Target="../media/image32.png"/><Relationship Id="rId42" Type="http://schemas.openxmlformats.org/officeDocument/2006/relationships/image" Target="../media/image36.png"/><Relationship Id="rId47" Type="http://schemas.openxmlformats.org/officeDocument/2006/relationships/image" Target="../media/image41.jpg"/><Relationship Id="rId7" Type="http://schemas.openxmlformats.org/officeDocument/2006/relationships/image" Target="../media/image15.jpg"/><Relationship Id="rId2" Type="http://schemas.openxmlformats.org/officeDocument/2006/relationships/notesSlide" Target="../notesSlides/notesSlide3.xml"/><Relationship Id="rId16" Type="http://schemas.openxmlformats.org/officeDocument/2006/relationships/image" Target="../media/image23.png"/><Relationship Id="rId29" Type="http://schemas.openxmlformats.org/officeDocument/2006/relationships/hyperlink" Target="https://www.sensoworks.com/" TargetMode="External"/><Relationship Id="rId11" Type="http://schemas.openxmlformats.org/officeDocument/2006/relationships/image" Target="../media/image19.png"/><Relationship Id="rId24" Type="http://schemas.openxmlformats.org/officeDocument/2006/relationships/image" Target="../media/image27.png"/><Relationship Id="rId32" Type="http://schemas.openxmlformats.org/officeDocument/2006/relationships/image" Target="../media/image31.png"/><Relationship Id="rId37" Type="http://schemas.openxmlformats.org/officeDocument/2006/relationships/hyperlink" Target="https://www.wallife.com/it-IT" TargetMode="External"/><Relationship Id="rId40" Type="http://schemas.openxmlformats.org/officeDocument/2006/relationships/image" Target="../media/image35.png"/><Relationship Id="rId45" Type="http://schemas.openxmlformats.org/officeDocument/2006/relationships/image" Target="../media/image39.png"/><Relationship Id="rId5" Type="http://schemas.openxmlformats.org/officeDocument/2006/relationships/image" Target="../media/image13.png"/><Relationship Id="rId15" Type="http://schemas.openxmlformats.org/officeDocument/2006/relationships/hyperlink" Target="https://www.entando.com/" TargetMode="External"/><Relationship Id="rId23" Type="http://schemas.openxmlformats.org/officeDocument/2006/relationships/hyperlink" Target="https://www.rentuu.com/pages/saas" TargetMode="External"/><Relationship Id="rId28" Type="http://schemas.openxmlformats.org/officeDocument/2006/relationships/image" Target="../media/image29.png"/><Relationship Id="rId36" Type="http://schemas.openxmlformats.org/officeDocument/2006/relationships/image" Target="../media/image33.png"/><Relationship Id="rId49" Type="http://schemas.openxmlformats.org/officeDocument/2006/relationships/image" Target="../media/image43.png"/><Relationship Id="rId10" Type="http://schemas.openxmlformats.org/officeDocument/2006/relationships/image" Target="../media/image18.png"/><Relationship Id="rId19" Type="http://schemas.openxmlformats.org/officeDocument/2006/relationships/hyperlink" Target="https://automyo.com/" TargetMode="External"/><Relationship Id="rId31" Type="http://schemas.openxmlformats.org/officeDocument/2006/relationships/hyperlink" Target="https://www.u2y.io/" TargetMode="External"/><Relationship Id="rId44"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hyperlink" Target="https://www.tutored.me/it/" TargetMode="External"/><Relationship Id="rId30" Type="http://schemas.openxmlformats.org/officeDocument/2006/relationships/image" Target="../media/image30.png"/><Relationship Id="rId35" Type="http://schemas.openxmlformats.org/officeDocument/2006/relationships/hyperlink" Target="https://www.tractionmanagement.it/" TargetMode="External"/><Relationship Id="rId43" Type="http://schemas.openxmlformats.org/officeDocument/2006/relationships/image" Target="../media/image37.png"/><Relationship Id="rId48" Type="http://schemas.openxmlformats.org/officeDocument/2006/relationships/image" Target="../media/image42.png"/><Relationship Id="rId8" Type="http://schemas.openxmlformats.org/officeDocument/2006/relationships/image" Target="../media/image16.jpg"/><Relationship Id="rId3" Type="http://schemas.openxmlformats.org/officeDocument/2006/relationships/image" Target="../media/image12.png"/><Relationship Id="rId12" Type="http://schemas.openxmlformats.org/officeDocument/2006/relationships/image" Target="../media/image20.png"/><Relationship Id="rId17" Type="http://schemas.openxmlformats.org/officeDocument/2006/relationships/hyperlink" Target="https://kpi6.com/" TargetMode="External"/><Relationship Id="rId25" Type="http://schemas.openxmlformats.org/officeDocument/2006/relationships/hyperlink" Target="https://summ.ai/" TargetMode="External"/><Relationship Id="rId33" Type="http://schemas.openxmlformats.org/officeDocument/2006/relationships/hyperlink" Target="https://rightsnow.co.uk/" TargetMode="External"/><Relationship Id="rId38" Type="http://schemas.openxmlformats.org/officeDocument/2006/relationships/image" Target="../media/image34.png"/><Relationship Id="rId46" Type="http://schemas.openxmlformats.org/officeDocument/2006/relationships/image" Target="../media/image40.png"/><Relationship Id="rId20" Type="http://schemas.openxmlformats.org/officeDocument/2006/relationships/image" Target="../media/image25.png"/><Relationship Id="rId41" Type="http://schemas.openxmlformats.org/officeDocument/2006/relationships/hyperlink" Target="https://www.oreegano.com/it-it" TargetMode="External"/><Relationship Id="rId1" Type="http://schemas.openxmlformats.org/officeDocument/2006/relationships/slideLayout" Target="../slideLayouts/slideLayout14.xml"/><Relationship Id="rId6"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5.sv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pic>
        <p:nvPicPr>
          <p:cNvPr id="155" name="Google Shape;155;p1"/>
          <p:cNvPicPr preferRelativeResize="0"/>
          <p:nvPr/>
        </p:nvPicPr>
        <p:blipFill rotWithShape="1">
          <a:blip r:embed="rId4">
            <a:alphaModFix/>
          </a:blip>
          <a:srcRect t="9712"/>
          <a:stretch/>
        </p:blipFill>
        <p:spPr>
          <a:xfrm>
            <a:off x="9165974" y="5576443"/>
            <a:ext cx="2724153" cy="1023396"/>
          </a:xfrm>
          <a:prstGeom prst="rect">
            <a:avLst/>
          </a:prstGeom>
          <a:noFill/>
          <a:ln>
            <a:noFill/>
          </a:ln>
        </p:spPr>
      </p:pic>
      <p:sp>
        <p:nvSpPr>
          <p:cNvPr id="156" name="Google Shape;156;p1"/>
          <p:cNvSpPr txBox="1">
            <a:spLocks noGrp="1"/>
          </p:cNvSpPr>
          <p:nvPr>
            <p:ph type="title" idx="4294967295"/>
          </p:nvPr>
        </p:nvSpPr>
        <p:spPr>
          <a:xfrm>
            <a:off x="6369974" y="1432594"/>
            <a:ext cx="4995863" cy="83502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ct val="100000"/>
              <a:buFont typeface="IBM Plex Sans"/>
              <a:buNone/>
            </a:pPr>
            <a:r>
              <a:rPr lang="it-IT" sz="6600" dirty="0">
                <a:solidFill>
                  <a:schemeClr val="lt1"/>
                </a:solidFill>
                <a:latin typeface="Roboto Mono"/>
                <a:ea typeface="Roboto Mono"/>
                <a:cs typeface="Roboto Mono"/>
                <a:sym typeface="Roboto Mono"/>
              </a:rPr>
              <a:t>FRONTIERE</a:t>
            </a:r>
            <a:endParaRPr dirty="0">
              <a:latin typeface="Roboto Mono"/>
              <a:ea typeface="Roboto Mono"/>
              <a:cs typeface="Roboto Mono"/>
              <a:sym typeface="Roboto Mono"/>
            </a:endParaRPr>
          </a:p>
        </p:txBody>
      </p:sp>
      <p:sp>
        <p:nvSpPr>
          <p:cNvPr id="157" name="Google Shape;157;p1"/>
          <p:cNvSpPr txBox="1"/>
          <p:nvPr/>
        </p:nvSpPr>
        <p:spPr>
          <a:xfrm>
            <a:off x="6413106" y="2167002"/>
            <a:ext cx="5325246" cy="35083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4"/>
              </a:buClr>
              <a:buSzPct val="100000"/>
              <a:buFont typeface="IBM Plex Mono Medium"/>
              <a:buNone/>
            </a:pPr>
            <a:r>
              <a:rPr lang="it-IT" sz="2000" b="1" i="0" u="none" strike="noStrike" cap="none" dirty="0">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Innovation, Technology, Consulting</a:t>
            </a: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Roboto Mono"/>
            </a:endParaRPr>
          </a:p>
        </p:txBody>
      </p:sp>
      <p:pic>
        <p:nvPicPr>
          <p:cNvPr id="158" name="Google Shape;158;p1"/>
          <p:cNvPicPr preferRelativeResize="0"/>
          <p:nvPr/>
        </p:nvPicPr>
        <p:blipFill rotWithShape="1">
          <a:blip r:embed="rId5">
            <a:alphaModFix/>
          </a:blip>
          <a:srcRect/>
          <a:stretch/>
        </p:blipFill>
        <p:spPr>
          <a:xfrm>
            <a:off x="6297396" y="2340275"/>
            <a:ext cx="1127530" cy="1363642"/>
          </a:xfrm>
          <a:prstGeom prst="rect">
            <a:avLst/>
          </a:prstGeom>
          <a:noFill/>
          <a:ln>
            <a:noFill/>
          </a:ln>
        </p:spPr>
      </p:pic>
      <p:sp>
        <p:nvSpPr>
          <p:cNvPr id="2" name="Google Shape;157;p1">
            <a:extLst>
              <a:ext uri="{FF2B5EF4-FFF2-40B4-BE49-F238E27FC236}">
                <a16:creationId xmlns:a16="http://schemas.microsoft.com/office/drawing/2014/main" id="{C4762855-3504-FFE2-A4B7-55167D9574CF}"/>
              </a:ext>
            </a:extLst>
          </p:cNvPr>
          <p:cNvSpPr txBox="1"/>
          <p:nvPr/>
        </p:nvSpPr>
        <p:spPr>
          <a:xfrm>
            <a:off x="6564881" y="4164746"/>
            <a:ext cx="5325246" cy="35083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4"/>
              </a:buClr>
              <a:buSzPct val="100000"/>
              <a:buFont typeface="IBM Plex Mono Medium"/>
              <a:buNone/>
            </a:pPr>
            <a:r>
              <a:rPr lang="it-IT" sz="1600" b="1" i="0" u="none" strike="noStrike" cap="none" dirty="0">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AI </a:t>
            </a:r>
            <a:r>
              <a:rPr lang="it-IT" sz="1600" b="1" i="0" u="none" strike="noStrike" cap="none" dirty="0" err="1">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poWered</a:t>
            </a:r>
            <a:r>
              <a:rPr lang="it-IT" sz="1600" b="1" i="0" u="none" strike="noStrike" cap="none" dirty="0">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 </a:t>
            </a:r>
            <a:r>
              <a:rPr lang="it-IT" sz="1600" b="1" i="0" u="none" strike="noStrike" cap="none" dirty="0" err="1">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cancer</a:t>
            </a:r>
            <a:r>
              <a:rPr lang="it-IT" sz="1600" b="1" i="0" u="none" strike="noStrike" cap="none" dirty="0">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 </a:t>
            </a:r>
            <a:r>
              <a:rPr lang="it-IT" sz="1600" b="1" i="0" u="none" strike="noStrike" cap="none" dirty="0" err="1">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predIction</a:t>
            </a:r>
            <a:r>
              <a:rPr lang="it-IT" sz="1600" b="1" i="0" u="none" strike="noStrike" cap="none" dirty="0">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 </a:t>
            </a:r>
            <a:r>
              <a:rPr lang="it-IT" sz="1600" b="1" i="0" u="none" strike="noStrike" cap="none" dirty="0" err="1">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diagnosis</a:t>
            </a:r>
            <a:r>
              <a:rPr lang="it-IT" sz="1600" b="1" i="0" u="none" strike="noStrike" cap="none" dirty="0">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 and </a:t>
            </a:r>
            <a:r>
              <a:rPr lang="it-IT" sz="1600" b="1" i="0" u="none" strike="noStrike" cap="none" dirty="0" err="1">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treatmeNt</a:t>
            </a: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Roboto Mono"/>
            </a:endParaRPr>
          </a:p>
        </p:txBody>
      </p:sp>
      <p:sp>
        <p:nvSpPr>
          <p:cNvPr id="3" name="Google Shape;157;p1">
            <a:extLst>
              <a:ext uri="{FF2B5EF4-FFF2-40B4-BE49-F238E27FC236}">
                <a16:creationId xmlns:a16="http://schemas.microsoft.com/office/drawing/2014/main" id="{78A65422-377F-B249-12A2-F464E4DE586D}"/>
              </a:ext>
            </a:extLst>
          </p:cNvPr>
          <p:cNvSpPr txBox="1"/>
          <p:nvPr/>
        </p:nvSpPr>
        <p:spPr>
          <a:xfrm>
            <a:off x="6564881" y="4625575"/>
            <a:ext cx="5325246" cy="35083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4"/>
              </a:buClr>
              <a:buSzPct val="100000"/>
              <a:buFont typeface="IBM Plex Mono Medium"/>
              <a:buNone/>
            </a:pPr>
            <a:r>
              <a:rPr lang="it-IT" sz="1600" b="1" i="0" u="none" strike="noStrike" cap="none" dirty="0">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Pisa, 30 </a:t>
            </a:r>
            <a:r>
              <a:rPr lang="it-IT" sz="1600" b="1" i="0" u="none" strike="noStrike" cap="none" dirty="0" err="1">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May</a:t>
            </a:r>
            <a:r>
              <a:rPr lang="it-IT" sz="1600" b="1" i="0" u="none" strike="noStrike" cap="none" dirty="0">
                <a:solidFill>
                  <a:schemeClr val="accent4"/>
                </a:solidFill>
                <a:latin typeface="Roboto" panose="02000000000000000000" pitchFamily="2" charset="0"/>
                <a:ea typeface="Roboto" panose="02000000000000000000" pitchFamily="2" charset="0"/>
                <a:cs typeface="Roboto" panose="02000000000000000000" pitchFamily="2" charset="0"/>
                <a:sym typeface="Roboto Mono"/>
              </a:rPr>
              <a:t> 2023</a:t>
            </a: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Roboto Mon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4254"/>
        </a:solidFill>
        <a:effectLst/>
      </p:bgPr>
    </p:bg>
    <p:spTree>
      <p:nvGrpSpPr>
        <p:cNvPr id="1" name="Shape 204"/>
        <p:cNvGrpSpPr/>
        <p:nvPr/>
      </p:nvGrpSpPr>
      <p:grpSpPr>
        <a:xfrm>
          <a:off x="0" y="0"/>
          <a:ext cx="0" cy="0"/>
          <a:chOff x="0" y="0"/>
          <a:chExt cx="0" cy="0"/>
        </a:xfrm>
      </p:grpSpPr>
      <p:sp>
        <p:nvSpPr>
          <p:cNvPr id="207" name="Google Shape;207;p3"/>
          <p:cNvSpPr txBox="1"/>
          <p:nvPr/>
        </p:nvSpPr>
        <p:spPr>
          <a:xfrm>
            <a:off x="1054103" y="1207700"/>
            <a:ext cx="10039467" cy="5486399"/>
          </a:xfrm>
          <a:prstGeom prst="rect">
            <a:avLst/>
          </a:prstGeom>
          <a:noFill/>
          <a:ln>
            <a:noFill/>
          </a:ln>
        </p:spPr>
        <p:txBody>
          <a:bodyPr spcFirstLastPara="1" wrap="square" lIns="60950" tIns="60950" rIns="60950" bIns="60950" anchor="ctr" anchorCtr="0">
            <a:noAutofit/>
          </a:bodyPr>
          <a:lstStyle/>
          <a:p>
            <a:pPr marR="0" lvl="0" algn="l" rtl="0">
              <a:lnSpc>
                <a:spcPct val="90000"/>
              </a:lnSpc>
              <a:spcBef>
                <a:spcPts val="0"/>
              </a:spcBef>
              <a:spcAft>
                <a:spcPts val="0"/>
              </a:spcAft>
              <a:buClr>
                <a:schemeClr val="bg1"/>
              </a:buClr>
              <a:buSzPts val="1600"/>
            </a:pPr>
            <a:r>
              <a:rPr lang="en-GB" sz="2000" b="1" u="sng" dirty="0">
                <a:solidFill>
                  <a:schemeClr val="lt1"/>
                </a:solidFill>
                <a:latin typeface="Roboto"/>
                <a:ea typeface="Roboto"/>
                <a:cs typeface="Roboto"/>
                <a:sym typeface="Roboto"/>
              </a:rPr>
              <a:t>AI for segmentation of 3D breast images</a:t>
            </a:r>
          </a:p>
          <a:p>
            <a:pPr marL="285750" marR="0" lvl="0" indent="-28575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Gaining access to medical archives, which are located in closed proprietary databases within hospitals. Privacy regulations impede the distribution and access to these data.</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Obtaining validated and annotated image data systematically, considering factors such as the actual data values, heterogeneity of data sources, and provision of data labelling</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sym typeface="Roboto"/>
            </a:endParaRPr>
          </a:p>
          <a:p>
            <a:pPr marR="0" lvl="0" algn="l" rtl="0">
              <a:lnSpc>
                <a:spcPct val="90000"/>
              </a:lnSpc>
              <a:spcBef>
                <a:spcPts val="0"/>
              </a:spcBef>
              <a:spcAft>
                <a:spcPts val="0"/>
              </a:spcAft>
              <a:buClr>
                <a:schemeClr val="bg1"/>
              </a:buClr>
              <a:buSzPts val="1600"/>
            </a:pPr>
            <a:r>
              <a:rPr lang="en-GB" sz="1800" dirty="0">
                <a:solidFill>
                  <a:schemeClr val="lt1"/>
                </a:solidFill>
                <a:latin typeface="Roboto"/>
                <a:ea typeface="Roboto"/>
                <a:cs typeface="Roboto"/>
                <a:sym typeface="Roboto"/>
              </a:rPr>
              <a:t>INNOVATION</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rPr>
              <a:t>Realistic breast models can be created using different approaches and information sources.</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rPr>
              <a:t>Algorithms, particularly those based on convolutional neural networks, can be used to segment breast lesions from 3D medical images.</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rPr>
              <a:t>Breast CT, DBT, breast CT, and MRI are examples of medical imaging modalities used for breast lesion segmentation.</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rPr>
              <a:t>These models can also segment breast lesions and create super-resolution computational models.</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rPr>
              <a:t>The feasibility and effectiveness of this approach require further exploration and study by researchers.</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rPr>
              <a:t>Large databases of images are necessary to observe, model, validate, and evaluate breast lesions.</a:t>
            </a:r>
            <a:endParaRPr lang="en-IT" sz="1800" dirty="0">
              <a:solidFill>
                <a:schemeClr val="lt1"/>
              </a:solidFill>
              <a:latin typeface="Roboto"/>
              <a:ea typeface="Roboto"/>
              <a:cs typeface="Roboto"/>
            </a:endParaRPr>
          </a:p>
          <a:p>
            <a:pPr marR="0" lvl="0" algn="l" rtl="0">
              <a:lnSpc>
                <a:spcPct val="90000"/>
              </a:lnSpc>
              <a:spcBef>
                <a:spcPts val="0"/>
              </a:spcBef>
              <a:spcAft>
                <a:spcPts val="0"/>
              </a:spcAft>
              <a:buClr>
                <a:schemeClr val="bg1"/>
              </a:buClr>
              <a:buSzPts val="1600"/>
            </a:pPr>
            <a:endParaRPr lang="en-GB" sz="1800" b="1" dirty="0">
              <a:solidFill>
                <a:schemeClr val="lt1"/>
              </a:solidFill>
              <a:latin typeface="Roboto"/>
              <a:ea typeface="Roboto"/>
              <a:cs typeface="Roboto"/>
              <a:sym typeface="Roboto"/>
            </a:endParaRPr>
          </a:p>
        </p:txBody>
      </p:sp>
      <p:sp>
        <p:nvSpPr>
          <p:cNvPr id="220" name="Google Shape;220;p3"/>
          <p:cNvSpPr txBox="1"/>
          <p:nvPr/>
        </p:nvSpPr>
        <p:spPr>
          <a:xfrm>
            <a:off x="1054103" y="517529"/>
            <a:ext cx="7279014" cy="605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4254"/>
              </a:buClr>
              <a:buSzPts val="3000"/>
              <a:buFont typeface="DM Serif Display"/>
              <a:buNone/>
            </a:pPr>
            <a:r>
              <a:rPr lang="it-IT" sz="4000" b="1" i="0" u="none" strike="noStrike" cap="none" dirty="0">
                <a:solidFill>
                  <a:schemeClr val="lt1"/>
                </a:solidFill>
                <a:latin typeface="DM Serif Display"/>
                <a:ea typeface="DM Serif Display"/>
                <a:cs typeface="DM Serif Display"/>
                <a:sym typeface="DM Serif Display"/>
              </a:rPr>
              <a:t>AI-</a:t>
            </a:r>
            <a:r>
              <a:rPr lang="it-IT" sz="4000" b="1" i="0" u="none" strike="noStrike" cap="none" dirty="0" err="1">
                <a:solidFill>
                  <a:schemeClr val="lt1"/>
                </a:solidFill>
                <a:latin typeface="DM Serif Display"/>
                <a:ea typeface="DM Serif Display"/>
                <a:cs typeface="DM Serif Display"/>
                <a:sym typeface="DM Serif Display"/>
              </a:rPr>
              <a:t>based</a:t>
            </a:r>
            <a:r>
              <a:rPr lang="it-IT" sz="4000" b="1" i="0" u="none" strike="noStrike" cap="none" dirty="0">
                <a:solidFill>
                  <a:schemeClr val="lt1"/>
                </a:solidFill>
                <a:latin typeface="DM Serif Display"/>
                <a:ea typeface="DM Serif Display"/>
                <a:cs typeface="DM Serif Display"/>
                <a:sym typeface="DM Serif Display"/>
              </a:rPr>
              <a:t> </a:t>
            </a:r>
            <a:r>
              <a:rPr lang="it-IT" sz="4000" b="1" i="0" u="none" strike="noStrike" cap="none" dirty="0" err="1">
                <a:solidFill>
                  <a:schemeClr val="lt1"/>
                </a:solidFill>
                <a:latin typeface="DM Serif Display"/>
                <a:ea typeface="DM Serif Display"/>
                <a:cs typeface="DM Serif Display"/>
                <a:sym typeface="DM Serif Display"/>
              </a:rPr>
              <a:t>solution</a:t>
            </a:r>
            <a:r>
              <a:rPr lang="it-IT" sz="4000" b="1" i="0" u="none" strike="noStrike" cap="none" dirty="0">
                <a:solidFill>
                  <a:schemeClr val="lt1"/>
                </a:solidFill>
                <a:latin typeface="DM Serif Display"/>
                <a:ea typeface="DM Serif Display"/>
                <a:cs typeface="DM Serif Display"/>
                <a:sym typeface="DM Serif Display"/>
              </a:rPr>
              <a:t> for Use Case</a:t>
            </a:r>
          </a:p>
          <a:p>
            <a:pPr marL="0" marR="0" lvl="0" indent="0" algn="l" rtl="0">
              <a:lnSpc>
                <a:spcPct val="90000"/>
              </a:lnSpc>
              <a:spcBef>
                <a:spcPts val="0"/>
              </a:spcBef>
              <a:spcAft>
                <a:spcPts val="0"/>
              </a:spcAft>
              <a:buClr>
                <a:srgbClr val="094254"/>
              </a:buClr>
              <a:buSzPts val="3000"/>
              <a:buFont typeface="DM Serif Display"/>
              <a:buNone/>
            </a:pPr>
            <a:endParaRPr sz="4000" b="1" i="0" u="none" strike="noStrike" cap="none" dirty="0">
              <a:solidFill>
                <a:schemeClr val="lt1"/>
              </a:solidFill>
              <a:latin typeface="Roboto"/>
              <a:ea typeface="Roboto"/>
              <a:cs typeface="Roboto"/>
              <a:sym typeface="Roboto"/>
            </a:endParaRPr>
          </a:p>
        </p:txBody>
      </p:sp>
      <p:pic>
        <p:nvPicPr>
          <p:cNvPr id="221" name="Google Shape;221;p3"/>
          <p:cNvPicPr preferRelativeResize="0"/>
          <p:nvPr/>
        </p:nvPicPr>
        <p:blipFill rotWithShape="1">
          <a:blip r:embed="rId3">
            <a:alphaModFix/>
          </a:blip>
          <a:srcRect t="9712" b="44656"/>
          <a:stretch/>
        </p:blipFill>
        <p:spPr>
          <a:xfrm>
            <a:off x="9467847" y="0"/>
            <a:ext cx="2724153" cy="517236"/>
          </a:xfrm>
          <a:prstGeom prst="rect">
            <a:avLst/>
          </a:prstGeom>
          <a:noFill/>
          <a:ln>
            <a:noFill/>
          </a:ln>
        </p:spPr>
      </p:pic>
    </p:spTree>
    <p:extLst>
      <p:ext uri="{BB962C8B-B14F-4D97-AF65-F5344CB8AC3E}">
        <p14:creationId xmlns:p14="http://schemas.microsoft.com/office/powerpoint/2010/main" val="574894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4254"/>
        </a:solidFill>
        <a:effectLst/>
      </p:bgPr>
    </p:bg>
    <p:spTree>
      <p:nvGrpSpPr>
        <p:cNvPr id="1" name="Shape 204"/>
        <p:cNvGrpSpPr/>
        <p:nvPr/>
      </p:nvGrpSpPr>
      <p:grpSpPr>
        <a:xfrm>
          <a:off x="0" y="0"/>
          <a:ext cx="0" cy="0"/>
          <a:chOff x="0" y="0"/>
          <a:chExt cx="0" cy="0"/>
        </a:xfrm>
      </p:grpSpPr>
      <p:sp>
        <p:nvSpPr>
          <p:cNvPr id="207" name="Google Shape;207;p3"/>
          <p:cNvSpPr txBox="1"/>
          <p:nvPr/>
        </p:nvSpPr>
        <p:spPr>
          <a:xfrm>
            <a:off x="1054103" y="1155941"/>
            <a:ext cx="10039467" cy="5184530"/>
          </a:xfrm>
          <a:prstGeom prst="rect">
            <a:avLst/>
          </a:prstGeom>
          <a:noFill/>
          <a:ln>
            <a:noFill/>
          </a:ln>
        </p:spPr>
        <p:txBody>
          <a:bodyPr spcFirstLastPara="1" wrap="square" lIns="60950" tIns="60950" rIns="60950" bIns="60950" anchor="ctr" anchorCtr="0">
            <a:noAutofit/>
          </a:bodyPr>
          <a:lstStyle/>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2000" dirty="0">
                <a:solidFill>
                  <a:schemeClr val="lt1"/>
                </a:solidFill>
                <a:latin typeface="Roboto"/>
                <a:ea typeface="Roboto"/>
                <a:cs typeface="Roboto"/>
                <a:sym typeface="Roboto"/>
              </a:rPr>
              <a:t>Challenges in acquiring training data for AI-based medical image analysis:</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20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2000" dirty="0">
                <a:solidFill>
                  <a:schemeClr val="lt1"/>
                </a:solidFill>
                <a:latin typeface="Roboto"/>
                <a:ea typeface="Roboto"/>
                <a:cs typeface="Roboto"/>
                <a:sym typeface="Roboto"/>
              </a:rPr>
              <a:t>Limited access to medical archives due to privacy regulations.</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20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2000" dirty="0">
                <a:solidFill>
                  <a:schemeClr val="lt1"/>
                </a:solidFill>
                <a:latin typeface="Roboto"/>
                <a:ea typeface="Roboto"/>
                <a:cs typeface="Roboto"/>
                <a:sym typeface="Roboto"/>
              </a:rPr>
              <a:t>Difficulty in obtaining validated and annotated image data systematically.</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20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2000" dirty="0">
                <a:solidFill>
                  <a:schemeClr val="lt1"/>
                </a:solidFill>
                <a:latin typeface="Roboto"/>
                <a:ea typeface="Roboto"/>
                <a:cs typeface="Roboto"/>
                <a:sym typeface="Roboto"/>
              </a:rPr>
              <a:t>Ethics and potential of AI in health imaging:</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20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2000" dirty="0">
                <a:solidFill>
                  <a:schemeClr val="lt1"/>
                </a:solidFill>
                <a:latin typeface="Roboto"/>
                <a:ea typeface="Roboto"/>
                <a:cs typeface="Roboto"/>
                <a:sym typeface="Roboto"/>
              </a:rPr>
              <a:t>International scientific debate on the ethics of AI in imaging.</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20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2000" dirty="0">
                <a:solidFill>
                  <a:schemeClr val="lt1"/>
                </a:solidFill>
                <a:latin typeface="Roboto"/>
                <a:ea typeface="Roboto"/>
                <a:cs typeface="Roboto"/>
                <a:sym typeface="Roboto"/>
              </a:rPr>
              <a:t>AI has the potential to increase efficiency and accuracy in health imaging.</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20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2000" dirty="0">
                <a:solidFill>
                  <a:schemeClr val="lt1"/>
                </a:solidFill>
                <a:latin typeface="Roboto"/>
                <a:ea typeface="Roboto"/>
                <a:cs typeface="Roboto"/>
                <a:sym typeface="Roboto"/>
              </a:rPr>
              <a:t>These challenges and ethical considerations highlight the need for further research and collaboration in the field of AI-based medical image analysis.</a:t>
            </a:r>
          </a:p>
        </p:txBody>
      </p:sp>
      <p:sp>
        <p:nvSpPr>
          <p:cNvPr id="220" name="Google Shape;220;p3"/>
          <p:cNvSpPr txBox="1"/>
          <p:nvPr/>
        </p:nvSpPr>
        <p:spPr>
          <a:xfrm>
            <a:off x="1054103" y="517529"/>
            <a:ext cx="7279014" cy="605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4254"/>
              </a:buClr>
              <a:buSzPts val="3000"/>
              <a:buFont typeface="DM Serif Display"/>
              <a:buNone/>
            </a:pPr>
            <a:r>
              <a:rPr lang="it-IT" sz="4000" b="1" i="0" u="none" strike="noStrike" cap="none" dirty="0" err="1">
                <a:solidFill>
                  <a:schemeClr val="lt1"/>
                </a:solidFill>
                <a:latin typeface="DM Serif Display"/>
                <a:ea typeface="DM Serif Display"/>
                <a:cs typeface="DM Serif Display"/>
                <a:sym typeface="DM Serif Display"/>
              </a:rPr>
              <a:t>Conclusion</a:t>
            </a:r>
            <a:r>
              <a:rPr lang="it-IT" sz="4000" b="1" i="0" u="none" strike="noStrike" cap="none" dirty="0">
                <a:solidFill>
                  <a:schemeClr val="lt1"/>
                </a:solidFill>
                <a:latin typeface="DM Serif Display"/>
                <a:ea typeface="DM Serif Display"/>
                <a:cs typeface="DM Serif Display"/>
                <a:sym typeface="DM Serif Display"/>
              </a:rPr>
              <a:t> and </a:t>
            </a:r>
            <a:r>
              <a:rPr lang="it-IT" sz="4000" b="1" i="0" u="none" strike="noStrike" cap="none" dirty="0" err="1">
                <a:solidFill>
                  <a:schemeClr val="lt1"/>
                </a:solidFill>
                <a:latin typeface="DM Serif Display"/>
                <a:ea typeface="DM Serif Display"/>
                <a:cs typeface="DM Serif Display"/>
                <a:sym typeface="DM Serif Display"/>
              </a:rPr>
              <a:t>next</a:t>
            </a:r>
            <a:r>
              <a:rPr lang="it-IT" sz="4000" b="1" i="0" u="none" strike="noStrike" cap="none" dirty="0">
                <a:solidFill>
                  <a:schemeClr val="lt1"/>
                </a:solidFill>
                <a:latin typeface="DM Serif Display"/>
                <a:ea typeface="DM Serif Display"/>
                <a:cs typeface="DM Serif Display"/>
                <a:sym typeface="DM Serif Display"/>
              </a:rPr>
              <a:t> steps</a:t>
            </a:r>
          </a:p>
          <a:p>
            <a:pPr marL="0" marR="0" lvl="0" indent="0" algn="l" rtl="0">
              <a:lnSpc>
                <a:spcPct val="90000"/>
              </a:lnSpc>
              <a:spcBef>
                <a:spcPts val="0"/>
              </a:spcBef>
              <a:spcAft>
                <a:spcPts val="0"/>
              </a:spcAft>
              <a:buClr>
                <a:srgbClr val="094254"/>
              </a:buClr>
              <a:buSzPts val="3000"/>
              <a:buFont typeface="DM Serif Display"/>
              <a:buNone/>
            </a:pPr>
            <a:endParaRPr sz="4000" b="1" i="0" u="none" strike="noStrike" cap="none" dirty="0">
              <a:solidFill>
                <a:schemeClr val="lt1"/>
              </a:solidFill>
              <a:latin typeface="Roboto"/>
              <a:ea typeface="Roboto"/>
              <a:cs typeface="Roboto"/>
              <a:sym typeface="Roboto"/>
            </a:endParaRPr>
          </a:p>
        </p:txBody>
      </p:sp>
      <p:pic>
        <p:nvPicPr>
          <p:cNvPr id="221" name="Google Shape;221;p3"/>
          <p:cNvPicPr preferRelativeResize="0"/>
          <p:nvPr/>
        </p:nvPicPr>
        <p:blipFill rotWithShape="1">
          <a:blip r:embed="rId3">
            <a:alphaModFix/>
          </a:blip>
          <a:srcRect t="9712" b="44656"/>
          <a:stretch/>
        </p:blipFill>
        <p:spPr>
          <a:xfrm>
            <a:off x="9467847" y="0"/>
            <a:ext cx="2724153" cy="517236"/>
          </a:xfrm>
          <a:prstGeom prst="rect">
            <a:avLst/>
          </a:prstGeom>
          <a:noFill/>
          <a:ln>
            <a:noFill/>
          </a:ln>
        </p:spPr>
      </p:pic>
    </p:spTree>
    <p:extLst>
      <p:ext uri="{BB962C8B-B14F-4D97-AF65-F5344CB8AC3E}">
        <p14:creationId xmlns:p14="http://schemas.microsoft.com/office/powerpoint/2010/main" val="1415218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Shape 369"/>
        <p:cNvGrpSpPr/>
        <p:nvPr/>
      </p:nvGrpSpPr>
      <p:grpSpPr>
        <a:xfrm>
          <a:off x="0" y="0"/>
          <a:ext cx="0" cy="0"/>
          <a:chOff x="0" y="0"/>
          <a:chExt cx="0" cy="0"/>
        </a:xfrm>
      </p:grpSpPr>
      <p:sp>
        <p:nvSpPr>
          <p:cNvPr id="370" name="Google Shape;370;p19"/>
          <p:cNvSpPr txBox="1"/>
          <p:nvPr/>
        </p:nvSpPr>
        <p:spPr>
          <a:xfrm>
            <a:off x="7279375" y="3187200"/>
            <a:ext cx="4420800" cy="8343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rgbClr val="094254"/>
              </a:buClr>
              <a:buSzPct val="100000"/>
              <a:buFont typeface="IBM Plex Sans"/>
              <a:buNone/>
            </a:pPr>
            <a:r>
              <a:rPr lang="it-IT" sz="6600" b="1" i="0" u="none" strike="noStrike" cap="none">
                <a:solidFill>
                  <a:srgbClr val="094254"/>
                </a:solidFill>
                <a:latin typeface="Roboto Mono"/>
                <a:ea typeface="Roboto Mono"/>
                <a:cs typeface="Roboto Mono"/>
                <a:sym typeface="Roboto Mono"/>
              </a:rPr>
              <a:t>FRONTIERE</a:t>
            </a:r>
            <a:endParaRPr sz="1400" b="0" i="0" u="none" strike="noStrike" cap="none">
              <a:solidFill>
                <a:srgbClr val="000000"/>
              </a:solidFill>
              <a:latin typeface="Roboto Mono"/>
              <a:ea typeface="Roboto Mono"/>
              <a:cs typeface="Roboto Mono"/>
              <a:sym typeface="Roboto Mono"/>
            </a:endParaRPr>
          </a:p>
        </p:txBody>
      </p:sp>
      <p:sp>
        <p:nvSpPr>
          <p:cNvPr id="371" name="Google Shape;371;p19"/>
          <p:cNvSpPr txBox="1"/>
          <p:nvPr/>
        </p:nvSpPr>
        <p:spPr>
          <a:xfrm>
            <a:off x="7195932" y="3845982"/>
            <a:ext cx="4420812" cy="350835"/>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r" rtl="0">
              <a:lnSpc>
                <a:spcPct val="90000"/>
              </a:lnSpc>
              <a:spcBef>
                <a:spcPts val="0"/>
              </a:spcBef>
              <a:spcAft>
                <a:spcPts val="0"/>
              </a:spcAft>
              <a:buClr>
                <a:srgbClr val="FFFFFF"/>
              </a:buClr>
              <a:buSzPct val="100000"/>
              <a:buFont typeface="IBM Plex Mono SemiBold"/>
              <a:buNone/>
            </a:pPr>
            <a:r>
              <a:rPr lang="it-IT" sz="2000" b="0" i="0" u="none" strike="noStrike" cap="none" dirty="0">
                <a:solidFill>
                  <a:srgbClr val="FFFFFF"/>
                </a:solidFill>
                <a:latin typeface="Roboto" panose="02000000000000000000" pitchFamily="2" charset="0"/>
                <a:ea typeface="Roboto" panose="02000000000000000000" pitchFamily="2" charset="0"/>
                <a:cs typeface="Roboto" panose="02000000000000000000" pitchFamily="2" charset="0"/>
                <a:sym typeface="Roboto Mono"/>
              </a:rPr>
              <a:t>Innovation, Technology, Consulting </a:t>
            </a:r>
            <a:endParaRPr sz="3000" b="1" i="0" u="none" strike="noStrike" cap="none" dirty="0">
              <a:solidFill>
                <a:srgbClr val="FFFFFF"/>
              </a:solidFill>
              <a:latin typeface="Roboto" panose="02000000000000000000" pitchFamily="2" charset="0"/>
              <a:ea typeface="Roboto" panose="02000000000000000000" pitchFamily="2" charset="0"/>
              <a:cs typeface="Roboto" panose="02000000000000000000" pitchFamily="2" charset="0"/>
              <a:sym typeface="Roboto Mono"/>
            </a:endParaRPr>
          </a:p>
        </p:txBody>
      </p:sp>
      <p:pic>
        <p:nvPicPr>
          <p:cNvPr id="372" name="Google Shape;372;p19"/>
          <p:cNvPicPr preferRelativeResize="0"/>
          <p:nvPr/>
        </p:nvPicPr>
        <p:blipFill rotWithShape="1">
          <a:blip r:embed="rId4">
            <a:alphaModFix/>
          </a:blip>
          <a:srcRect/>
          <a:stretch/>
        </p:blipFill>
        <p:spPr>
          <a:xfrm>
            <a:off x="2109745" y="2879091"/>
            <a:ext cx="1127530" cy="1363642"/>
          </a:xfrm>
          <a:prstGeom prst="rect">
            <a:avLst/>
          </a:prstGeom>
          <a:noFill/>
          <a:ln>
            <a:noFill/>
          </a:ln>
        </p:spPr>
      </p:pic>
      <p:pic>
        <p:nvPicPr>
          <p:cNvPr id="373" name="Google Shape;373;p19"/>
          <p:cNvPicPr preferRelativeResize="0"/>
          <p:nvPr/>
        </p:nvPicPr>
        <p:blipFill rotWithShape="1">
          <a:blip r:embed="rId5">
            <a:alphaModFix/>
          </a:blip>
          <a:srcRect/>
          <a:stretch/>
        </p:blipFill>
        <p:spPr>
          <a:xfrm>
            <a:off x="10873262" y="6202813"/>
            <a:ext cx="652652" cy="407937"/>
          </a:xfrm>
          <a:prstGeom prst="rect">
            <a:avLst/>
          </a:prstGeom>
          <a:noFill/>
          <a:ln>
            <a:noFill/>
          </a:ln>
        </p:spPr>
      </p:pic>
      <p:pic>
        <p:nvPicPr>
          <p:cNvPr id="374" name="Google Shape;374;p19"/>
          <p:cNvPicPr preferRelativeResize="0"/>
          <p:nvPr/>
        </p:nvPicPr>
        <p:blipFill rotWithShape="1">
          <a:blip r:embed="rId6">
            <a:alphaModFix/>
          </a:blip>
          <a:srcRect/>
          <a:stretch/>
        </p:blipFill>
        <p:spPr>
          <a:xfrm>
            <a:off x="9368648" y="6264144"/>
            <a:ext cx="940492" cy="435841"/>
          </a:xfrm>
          <a:prstGeom prst="rect">
            <a:avLst/>
          </a:prstGeom>
          <a:noFill/>
          <a:ln>
            <a:noFill/>
          </a:ln>
        </p:spPr>
      </p:pic>
      <p:pic>
        <p:nvPicPr>
          <p:cNvPr id="375" name="Google Shape;375;p19"/>
          <p:cNvPicPr preferRelativeResize="0"/>
          <p:nvPr/>
        </p:nvPicPr>
        <p:blipFill rotWithShape="1">
          <a:blip r:embed="rId7">
            <a:alphaModFix/>
          </a:blip>
          <a:srcRect/>
          <a:stretch/>
        </p:blipFill>
        <p:spPr>
          <a:xfrm>
            <a:off x="7815552" y="6290810"/>
            <a:ext cx="978477" cy="319003"/>
          </a:xfrm>
          <a:prstGeom prst="rect">
            <a:avLst/>
          </a:prstGeom>
          <a:noFill/>
          <a:ln>
            <a:noFill/>
          </a:ln>
        </p:spPr>
      </p:pic>
      <p:sp>
        <p:nvSpPr>
          <p:cNvPr id="376" name="Google Shape;376;p19"/>
          <p:cNvSpPr txBox="1"/>
          <p:nvPr/>
        </p:nvSpPr>
        <p:spPr>
          <a:xfrm>
            <a:off x="9990227" y="5330172"/>
            <a:ext cx="1542465" cy="35083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000"/>
              <a:buFont typeface="Arial"/>
              <a:buNone/>
            </a:pPr>
            <a:r>
              <a:rPr lang="it-IT" sz="1200" b="0" i="0" u="none" strike="noStrike" cap="none" dirty="0" err="1">
                <a:solidFill>
                  <a:schemeClr val="accent1"/>
                </a:solidFill>
                <a:latin typeface="Roboto" panose="02000000000000000000" pitchFamily="2" charset="0"/>
                <a:ea typeface="Roboto" panose="02000000000000000000" pitchFamily="2" charset="0"/>
                <a:cs typeface="Roboto" panose="02000000000000000000" pitchFamily="2" charset="0"/>
                <a:sym typeface="Roboto Mono"/>
              </a:rPr>
              <a:t>frontiere.io</a:t>
            </a:r>
            <a:br>
              <a:rPr lang="it-IT" sz="1200" b="0" i="0" u="none" strike="noStrike" cap="none" dirty="0">
                <a:solidFill>
                  <a:schemeClr val="accent1"/>
                </a:solidFill>
                <a:latin typeface="Roboto" panose="02000000000000000000" pitchFamily="2" charset="0"/>
                <a:ea typeface="Roboto" panose="02000000000000000000" pitchFamily="2" charset="0"/>
                <a:cs typeface="Roboto" panose="02000000000000000000" pitchFamily="2" charset="0"/>
                <a:sym typeface="Roboto Mono"/>
              </a:rPr>
            </a:br>
            <a:r>
              <a:rPr lang="it-IT" sz="1200" b="0" i="0" u="none" strike="noStrike" cap="none" dirty="0" err="1">
                <a:solidFill>
                  <a:schemeClr val="accent1"/>
                </a:solidFill>
                <a:latin typeface="Roboto" panose="02000000000000000000" pitchFamily="2" charset="0"/>
                <a:ea typeface="Roboto" panose="02000000000000000000" pitchFamily="2" charset="0"/>
                <a:cs typeface="Roboto" panose="02000000000000000000" pitchFamily="2" charset="0"/>
                <a:sym typeface="Roboto Mono"/>
              </a:rPr>
              <a:t>frontier@info.io</a:t>
            </a:r>
            <a:endParaRPr sz="1200" b="0" i="0" u="none" strike="noStrike" cap="none" dirty="0">
              <a:solidFill>
                <a:schemeClr val="accent1"/>
              </a:solidFill>
              <a:latin typeface="Roboto" panose="02000000000000000000" pitchFamily="2" charset="0"/>
              <a:ea typeface="Roboto" panose="02000000000000000000" pitchFamily="2" charset="0"/>
              <a:cs typeface="Roboto" panose="02000000000000000000" pitchFamily="2" charset="0"/>
              <a:sym typeface="Roboto Mon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4254"/>
        </a:solidFill>
        <a:effectLst/>
      </p:bgPr>
    </p:bg>
    <p:spTree>
      <p:nvGrpSpPr>
        <p:cNvPr id="1" name="Shape 161"/>
        <p:cNvGrpSpPr/>
        <p:nvPr/>
      </p:nvGrpSpPr>
      <p:grpSpPr>
        <a:xfrm>
          <a:off x="0" y="0"/>
          <a:ext cx="0" cy="0"/>
          <a:chOff x="0" y="0"/>
          <a:chExt cx="0" cy="0"/>
        </a:xfrm>
      </p:grpSpPr>
      <p:sp>
        <p:nvSpPr>
          <p:cNvPr id="162" name="Google Shape;162;p4"/>
          <p:cNvSpPr txBox="1">
            <a:spLocks noGrp="1"/>
          </p:cNvSpPr>
          <p:nvPr>
            <p:ph type="sldNum" idx="12"/>
          </p:nvPr>
        </p:nvSpPr>
        <p:spPr>
          <a:xfrm>
            <a:off x="10432473" y="6159498"/>
            <a:ext cx="1388047" cy="36512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4"/>
              </a:buClr>
              <a:buSzPts val="1200"/>
              <a:buFont typeface="DM Serif Display"/>
              <a:buNone/>
            </a:pPr>
            <a:fld id="{00000000-1234-1234-1234-123412341234}" type="slidenum">
              <a:rPr lang="it-IT"/>
              <a:t>2</a:t>
            </a:fld>
            <a:endParaRPr/>
          </a:p>
        </p:txBody>
      </p:sp>
      <p:sp>
        <p:nvSpPr>
          <p:cNvPr id="163" name="Google Shape;163;p4"/>
          <p:cNvSpPr txBox="1">
            <a:spLocks noGrp="1"/>
          </p:cNvSpPr>
          <p:nvPr>
            <p:ph type="title" idx="4294967295"/>
          </p:nvPr>
        </p:nvSpPr>
        <p:spPr>
          <a:xfrm>
            <a:off x="839788" y="361950"/>
            <a:ext cx="4751388" cy="763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6000"/>
              <a:buFont typeface="DM Serif Display"/>
              <a:buNone/>
            </a:pPr>
            <a:r>
              <a:rPr lang="it-IT" sz="6000" b="0">
                <a:solidFill>
                  <a:schemeClr val="lt1"/>
                </a:solidFill>
                <a:latin typeface="DM Serif Display"/>
                <a:ea typeface="DM Serif Display"/>
                <a:cs typeface="DM Serif Display"/>
                <a:sym typeface="DM Serif Display"/>
              </a:rPr>
              <a:t>Who we are</a:t>
            </a:r>
            <a:endParaRPr/>
          </a:p>
        </p:txBody>
      </p:sp>
      <p:sp>
        <p:nvSpPr>
          <p:cNvPr id="164" name="Google Shape;164;p4"/>
          <p:cNvSpPr txBox="1"/>
          <p:nvPr/>
        </p:nvSpPr>
        <p:spPr>
          <a:xfrm>
            <a:off x="839788" y="1675562"/>
            <a:ext cx="5256212" cy="357235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000"/>
              <a:buFont typeface="Arial"/>
              <a:buNone/>
            </a:pPr>
            <a:r>
              <a:rPr lang="it-IT" sz="1200" b="0" i="0" u="none" strike="noStrike" cap="none">
                <a:solidFill>
                  <a:schemeClr val="lt1"/>
                </a:solidFill>
                <a:latin typeface="Roboto"/>
                <a:ea typeface="Roboto"/>
                <a:cs typeface="Roboto"/>
                <a:sym typeface="Roboto"/>
              </a:rPr>
              <a:t>With more than 10 certified Innovation Managers, as well as entrepreneurs and professionals who are experts in innovative technologies, Frontiere offers the skills needed to accompany businesses into the Digital Transformation era.</a:t>
            </a:r>
            <a:endParaRPr sz="1200" b="0" i="0" u="none" strike="noStrike" cap="none">
              <a:solidFill>
                <a:srgbClr val="000000"/>
              </a:solidFill>
              <a:latin typeface="Roboto"/>
              <a:ea typeface="Roboto"/>
              <a:cs typeface="Roboto"/>
              <a:sym typeface="Roboto"/>
            </a:endParaRPr>
          </a:p>
          <a:p>
            <a:pPr marL="0" marR="0" lvl="0" indent="0" algn="l" rtl="0">
              <a:lnSpc>
                <a:spcPct val="150000"/>
              </a:lnSpc>
              <a:spcBef>
                <a:spcPts val="1000"/>
              </a:spcBef>
              <a:spcAft>
                <a:spcPts val="0"/>
              </a:spcAft>
              <a:buClr>
                <a:schemeClr val="lt1"/>
              </a:buClr>
              <a:buSzPts val="1000"/>
              <a:buFont typeface="Arial"/>
              <a:buNone/>
            </a:pPr>
            <a:r>
              <a:rPr lang="it-IT" sz="1200" b="0" i="0" u="none" strike="noStrike" cap="none">
                <a:solidFill>
                  <a:schemeClr val="lt1"/>
                </a:solidFill>
                <a:latin typeface="Roboto"/>
                <a:ea typeface="Roboto"/>
                <a:cs typeface="Roboto"/>
                <a:sym typeface="Roboto"/>
              </a:rPr>
              <a:t>New Humanism, Sustainability, and Accessibility are our founding elements.</a:t>
            </a:r>
            <a:endParaRPr sz="1200" b="0" i="0" u="none" strike="noStrike" cap="none">
              <a:solidFill>
                <a:srgbClr val="000000"/>
              </a:solidFill>
              <a:latin typeface="Roboto"/>
              <a:ea typeface="Roboto"/>
              <a:cs typeface="Roboto"/>
              <a:sym typeface="Roboto"/>
            </a:endParaRPr>
          </a:p>
          <a:p>
            <a:pPr marL="0" marR="0" lvl="0" indent="0" algn="l" rtl="0">
              <a:lnSpc>
                <a:spcPct val="150000"/>
              </a:lnSpc>
              <a:spcBef>
                <a:spcPts val="1000"/>
              </a:spcBef>
              <a:spcAft>
                <a:spcPts val="0"/>
              </a:spcAft>
              <a:buClr>
                <a:schemeClr val="lt1"/>
              </a:buClr>
              <a:buSzPts val="1000"/>
              <a:buFont typeface="Arial"/>
              <a:buNone/>
            </a:pPr>
            <a:r>
              <a:rPr lang="it-IT" sz="1200" b="0" i="0" u="none" strike="noStrike" cap="none">
                <a:solidFill>
                  <a:schemeClr val="lt1"/>
                </a:solidFill>
                <a:latin typeface="Roboto"/>
                <a:ea typeface="Roboto"/>
                <a:cs typeface="Roboto"/>
                <a:sym typeface="Roboto"/>
              </a:rPr>
              <a:t>The human being is at the center of our idea of Innovation: </a:t>
            </a:r>
            <a:br>
              <a:rPr lang="it-IT" sz="1200" b="0" i="0" u="none" strike="noStrike" cap="none">
                <a:solidFill>
                  <a:schemeClr val="lt1"/>
                </a:solidFill>
                <a:latin typeface="Roboto"/>
                <a:ea typeface="Roboto"/>
                <a:cs typeface="Roboto"/>
                <a:sym typeface="Roboto"/>
              </a:rPr>
            </a:br>
            <a:r>
              <a:rPr lang="it-IT" sz="1200" b="0" i="0" u="none" strike="noStrike" cap="none">
                <a:solidFill>
                  <a:schemeClr val="lt1"/>
                </a:solidFill>
                <a:latin typeface="Roboto"/>
                <a:ea typeface="Roboto"/>
                <a:cs typeface="Roboto"/>
                <a:sym typeface="Roboto"/>
              </a:rPr>
              <a:t>we constantly evaluate the impact of new technologies on the environment and people,</a:t>
            </a:r>
            <a:br>
              <a:rPr lang="it-IT" sz="1200" b="0" i="0" u="none" strike="noStrike" cap="none">
                <a:solidFill>
                  <a:schemeClr val="lt1"/>
                </a:solidFill>
                <a:latin typeface="Roboto"/>
                <a:ea typeface="Roboto"/>
                <a:cs typeface="Roboto"/>
                <a:sym typeface="Roboto"/>
              </a:rPr>
            </a:br>
            <a:r>
              <a:rPr lang="it-IT" sz="1200" b="0" i="0" u="none" strike="noStrike" cap="none">
                <a:solidFill>
                  <a:schemeClr val="lt1"/>
                </a:solidFill>
                <a:latin typeface="Roboto"/>
                <a:ea typeface="Roboto"/>
                <a:cs typeface="Roboto"/>
                <a:sym typeface="Roboto"/>
              </a:rPr>
              <a:t> to ensure sustainable progress and a better user experience by combining aesthetic and design elements typical of Made in Italy. </a:t>
            </a:r>
            <a:endParaRPr sz="1200" b="0" i="0" u="none" strike="noStrike" cap="none">
              <a:solidFill>
                <a:schemeClr val="lt1"/>
              </a:solidFill>
              <a:latin typeface="Roboto"/>
              <a:ea typeface="Roboto"/>
              <a:cs typeface="Roboto"/>
              <a:sym typeface="Roboto"/>
            </a:endParaRPr>
          </a:p>
        </p:txBody>
      </p:sp>
      <p:pic>
        <p:nvPicPr>
          <p:cNvPr id="165" name="Google Shape;165;p4"/>
          <p:cNvPicPr preferRelativeResize="0"/>
          <p:nvPr/>
        </p:nvPicPr>
        <p:blipFill rotWithShape="1">
          <a:blip r:embed="rId3">
            <a:alphaModFix/>
          </a:blip>
          <a:srcRect t="9712"/>
          <a:stretch/>
        </p:blipFill>
        <p:spPr>
          <a:xfrm>
            <a:off x="8766142" y="685969"/>
            <a:ext cx="2724153" cy="1023396"/>
          </a:xfrm>
          <a:prstGeom prst="rect">
            <a:avLst/>
          </a:prstGeom>
          <a:noFill/>
          <a:ln>
            <a:noFill/>
          </a:ln>
        </p:spPr>
      </p:pic>
      <p:pic>
        <p:nvPicPr>
          <p:cNvPr id="166" name="Google Shape;166;p4"/>
          <p:cNvPicPr preferRelativeResize="0"/>
          <p:nvPr/>
        </p:nvPicPr>
        <p:blipFill rotWithShape="1">
          <a:blip r:embed="rId3">
            <a:alphaModFix/>
          </a:blip>
          <a:srcRect t="7944" r="70478" b="1"/>
          <a:stretch/>
        </p:blipFill>
        <p:spPr>
          <a:xfrm>
            <a:off x="5592450" y="5565905"/>
            <a:ext cx="1048658" cy="1359713"/>
          </a:xfrm>
          <a:prstGeom prst="rect">
            <a:avLst/>
          </a:prstGeom>
          <a:noFill/>
          <a:ln>
            <a:noFill/>
          </a:ln>
        </p:spPr>
      </p:pic>
      <p:pic>
        <p:nvPicPr>
          <p:cNvPr id="167" name="Google Shape;167;p4"/>
          <p:cNvPicPr preferRelativeResize="0"/>
          <p:nvPr/>
        </p:nvPicPr>
        <p:blipFill rotWithShape="1">
          <a:blip r:embed="rId4">
            <a:alphaModFix/>
          </a:blip>
          <a:srcRect/>
          <a:stretch/>
        </p:blipFill>
        <p:spPr>
          <a:xfrm>
            <a:off x="788787" y="741652"/>
            <a:ext cx="631844" cy="631842"/>
          </a:xfrm>
          <a:prstGeom prst="rect">
            <a:avLst/>
          </a:prstGeom>
          <a:noFill/>
          <a:ln>
            <a:noFill/>
          </a:ln>
        </p:spPr>
      </p:pic>
      <p:pic>
        <p:nvPicPr>
          <p:cNvPr id="168" name="Google Shape;168;p4"/>
          <p:cNvPicPr preferRelativeResize="0"/>
          <p:nvPr/>
        </p:nvPicPr>
        <p:blipFill rotWithShape="1">
          <a:blip r:embed="rId5">
            <a:alphaModFix/>
          </a:blip>
          <a:srcRect/>
          <a:stretch/>
        </p:blipFill>
        <p:spPr>
          <a:xfrm>
            <a:off x="6246728" y="1197667"/>
            <a:ext cx="7387737" cy="47855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0"/>
          <p:cNvSpPr txBox="1">
            <a:spLocks noGrp="1"/>
          </p:cNvSpPr>
          <p:nvPr>
            <p:ph type="sldNum" idx="12"/>
          </p:nvPr>
        </p:nvSpPr>
        <p:spPr>
          <a:xfrm>
            <a:off x="11273425" y="6159498"/>
            <a:ext cx="547095" cy="36512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200"/>
              <a:buFont typeface="DM Serif Display"/>
              <a:buNone/>
            </a:pPr>
            <a:fld id="{00000000-1234-1234-1234-123412341234}" type="slidenum">
              <a:rPr lang="it-IT">
                <a:solidFill>
                  <a:schemeClr val="accent1"/>
                </a:solidFill>
              </a:rPr>
              <a:t>3</a:t>
            </a:fld>
            <a:endParaRPr>
              <a:solidFill>
                <a:schemeClr val="accent1"/>
              </a:solidFill>
            </a:endParaRPr>
          </a:p>
        </p:txBody>
      </p:sp>
      <p:sp>
        <p:nvSpPr>
          <p:cNvPr id="234" name="Google Shape;234;p10"/>
          <p:cNvSpPr txBox="1">
            <a:spLocks noGrp="1"/>
          </p:cNvSpPr>
          <p:nvPr>
            <p:ph type="title"/>
          </p:nvPr>
        </p:nvSpPr>
        <p:spPr>
          <a:xfrm>
            <a:off x="838203" y="365129"/>
            <a:ext cx="10515600" cy="6056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4254"/>
              </a:buClr>
              <a:buSzPts val="3000"/>
              <a:buFont typeface="DM Serif Display"/>
              <a:buNone/>
            </a:pPr>
            <a:r>
              <a:rPr lang="it-IT">
                <a:latin typeface="DM Serif Display"/>
                <a:ea typeface="DM Serif Display"/>
                <a:cs typeface="DM Serif Display"/>
                <a:sym typeface="DM Serif Display"/>
              </a:rPr>
              <a:t>Open Innovation Ready to Go</a:t>
            </a:r>
            <a:endParaRPr/>
          </a:p>
        </p:txBody>
      </p:sp>
      <p:grpSp>
        <p:nvGrpSpPr>
          <p:cNvPr id="235" name="Google Shape;235;p10"/>
          <p:cNvGrpSpPr/>
          <p:nvPr/>
        </p:nvGrpSpPr>
        <p:grpSpPr>
          <a:xfrm>
            <a:off x="-432772" y="1442047"/>
            <a:ext cx="10853173" cy="4348459"/>
            <a:chOff x="-432772" y="1692425"/>
            <a:chExt cx="10853173" cy="4348459"/>
          </a:xfrm>
        </p:grpSpPr>
        <p:pic>
          <p:nvPicPr>
            <p:cNvPr id="236" name="Google Shape;236;p10"/>
            <p:cNvPicPr preferRelativeResize="0"/>
            <p:nvPr/>
          </p:nvPicPr>
          <p:blipFill rotWithShape="1">
            <a:blip r:embed="rId3">
              <a:alphaModFix/>
            </a:blip>
            <a:srcRect/>
            <a:stretch/>
          </p:blipFill>
          <p:spPr>
            <a:xfrm>
              <a:off x="-432772" y="1692425"/>
              <a:ext cx="10102919" cy="4348459"/>
            </a:xfrm>
            <a:prstGeom prst="rect">
              <a:avLst/>
            </a:prstGeom>
            <a:noFill/>
            <a:ln>
              <a:noFill/>
            </a:ln>
          </p:spPr>
        </p:pic>
        <p:pic>
          <p:nvPicPr>
            <p:cNvPr id="237" name="Google Shape;237;p10"/>
            <p:cNvPicPr preferRelativeResize="0"/>
            <p:nvPr/>
          </p:nvPicPr>
          <p:blipFill rotWithShape="1">
            <a:blip r:embed="rId4">
              <a:alphaModFix/>
            </a:blip>
            <a:srcRect t="9712" b="44656"/>
            <a:stretch/>
          </p:blipFill>
          <p:spPr>
            <a:xfrm>
              <a:off x="327015" y="5100328"/>
              <a:ext cx="2724153" cy="517236"/>
            </a:xfrm>
            <a:prstGeom prst="rect">
              <a:avLst/>
            </a:prstGeom>
            <a:noFill/>
            <a:ln>
              <a:noFill/>
            </a:ln>
          </p:spPr>
        </p:pic>
        <p:pic>
          <p:nvPicPr>
            <p:cNvPr id="238" name="Google Shape;238;p10"/>
            <p:cNvPicPr preferRelativeResize="0"/>
            <p:nvPr/>
          </p:nvPicPr>
          <p:blipFill rotWithShape="1">
            <a:blip r:embed="rId5">
              <a:alphaModFix/>
            </a:blip>
            <a:srcRect/>
            <a:stretch/>
          </p:blipFill>
          <p:spPr>
            <a:xfrm>
              <a:off x="9848117" y="2272003"/>
              <a:ext cx="551302" cy="182353"/>
            </a:xfrm>
            <a:prstGeom prst="rect">
              <a:avLst/>
            </a:prstGeom>
            <a:noFill/>
            <a:ln>
              <a:noFill/>
            </a:ln>
          </p:spPr>
        </p:pic>
        <p:pic>
          <p:nvPicPr>
            <p:cNvPr id="239" name="Google Shape;239;p10"/>
            <p:cNvPicPr preferRelativeResize="0"/>
            <p:nvPr/>
          </p:nvPicPr>
          <p:blipFill rotWithShape="1">
            <a:blip r:embed="rId6">
              <a:alphaModFix/>
            </a:blip>
            <a:srcRect/>
            <a:stretch/>
          </p:blipFill>
          <p:spPr>
            <a:xfrm>
              <a:off x="7835073" y="2178305"/>
              <a:ext cx="315031" cy="385171"/>
            </a:xfrm>
            <a:prstGeom prst="rect">
              <a:avLst/>
            </a:prstGeom>
            <a:noFill/>
            <a:ln>
              <a:noFill/>
            </a:ln>
          </p:spPr>
        </p:pic>
        <p:pic>
          <p:nvPicPr>
            <p:cNvPr id="240" name="Google Shape;240;p10" descr="Immagine che contiene testo&#10;&#10;Descrizione generata automaticamente"/>
            <p:cNvPicPr preferRelativeResize="0"/>
            <p:nvPr/>
          </p:nvPicPr>
          <p:blipFill rotWithShape="1">
            <a:blip r:embed="rId7">
              <a:alphaModFix/>
            </a:blip>
            <a:srcRect t="13295"/>
            <a:stretch/>
          </p:blipFill>
          <p:spPr>
            <a:xfrm>
              <a:off x="8433877" y="2266949"/>
              <a:ext cx="603792" cy="253031"/>
            </a:xfrm>
            <a:prstGeom prst="rect">
              <a:avLst/>
            </a:prstGeom>
            <a:noFill/>
            <a:ln>
              <a:noFill/>
            </a:ln>
          </p:spPr>
        </p:pic>
        <p:pic>
          <p:nvPicPr>
            <p:cNvPr id="241" name="Google Shape;241;p10" descr="Immagine che contiene testo&#10;&#10;Descrizione generata automaticamente"/>
            <p:cNvPicPr preferRelativeResize="0"/>
            <p:nvPr/>
          </p:nvPicPr>
          <p:blipFill rotWithShape="1">
            <a:blip r:embed="rId8">
              <a:alphaModFix/>
            </a:blip>
            <a:srcRect l="9440" t="13172" r="13674" b="12576"/>
            <a:stretch/>
          </p:blipFill>
          <p:spPr>
            <a:xfrm>
              <a:off x="9285326" y="2146276"/>
              <a:ext cx="329090" cy="449229"/>
            </a:xfrm>
            <a:prstGeom prst="rect">
              <a:avLst/>
            </a:prstGeom>
            <a:noFill/>
            <a:ln>
              <a:noFill/>
            </a:ln>
          </p:spPr>
        </p:pic>
        <p:pic>
          <p:nvPicPr>
            <p:cNvPr id="242" name="Google Shape;242;p10"/>
            <p:cNvPicPr preferRelativeResize="0"/>
            <p:nvPr/>
          </p:nvPicPr>
          <p:blipFill rotWithShape="1">
            <a:blip r:embed="rId9">
              <a:alphaModFix/>
            </a:blip>
            <a:srcRect t="26633" b="28971"/>
            <a:stretch/>
          </p:blipFill>
          <p:spPr>
            <a:xfrm>
              <a:off x="7726676" y="2843285"/>
              <a:ext cx="598667" cy="167582"/>
            </a:xfrm>
            <a:prstGeom prst="rect">
              <a:avLst/>
            </a:prstGeom>
            <a:noFill/>
            <a:ln>
              <a:noFill/>
            </a:ln>
          </p:spPr>
        </p:pic>
        <p:pic>
          <p:nvPicPr>
            <p:cNvPr id="243" name="Google Shape;243;p10"/>
            <p:cNvPicPr preferRelativeResize="0"/>
            <p:nvPr/>
          </p:nvPicPr>
          <p:blipFill rotWithShape="1">
            <a:blip r:embed="rId10">
              <a:alphaModFix/>
            </a:blip>
            <a:srcRect l="3091" t="12371" b="1"/>
            <a:stretch/>
          </p:blipFill>
          <p:spPr>
            <a:xfrm>
              <a:off x="8782050" y="2851149"/>
              <a:ext cx="607402" cy="161473"/>
            </a:xfrm>
            <a:prstGeom prst="rect">
              <a:avLst/>
            </a:prstGeom>
            <a:noFill/>
            <a:ln>
              <a:noFill/>
            </a:ln>
          </p:spPr>
        </p:pic>
        <p:pic>
          <p:nvPicPr>
            <p:cNvPr id="244" name="Google Shape;244;p10"/>
            <p:cNvPicPr preferRelativeResize="0"/>
            <p:nvPr/>
          </p:nvPicPr>
          <p:blipFill rotWithShape="1">
            <a:blip r:embed="rId11">
              <a:alphaModFix/>
            </a:blip>
            <a:srcRect/>
            <a:stretch/>
          </p:blipFill>
          <p:spPr>
            <a:xfrm>
              <a:off x="9885314" y="2791802"/>
              <a:ext cx="423076" cy="233235"/>
            </a:xfrm>
            <a:prstGeom prst="rect">
              <a:avLst/>
            </a:prstGeom>
            <a:noFill/>
            <a:ln>
              <a:noFill/>
            </a:ln>
          </p:spPr>
        </p:pic>
        <p:pic>
          <p:nvPicPr>
            <p:cNvPr id="245" name="Google Shape;245;p10"/>
            <p:cNvPicPr preferRelativeResize="0"/>
            <p:nvPr/>
          </p:nvPicPr>
          <p:blipFill rotWithShape="1">
            <a:blip r:embed="rId12">
              <a:alphaModFix/>
            </a:blip>
            <a:srcRect t="26679" b="23486"/>
            <a:stretch/>
          </p:blipFill>
          <p:spPr>
            <a:xfrm>
              <a:off x="7662729" y="3240226"/>
              <a:ext cx="728017" cy="244025"/>
            </a:xfrm>
            <a:prstGeom prst="rect">
              <a:avLst/>
            </a:prstGeom>
            <a:noFill/>
            <a:ln>
              <a:noFill/>
            </a:ln>
          </p:spPr>
        </p:pic>
        <p:pic>
          <p:nvPicPr>
            <p:cNvPr id="246" name="Google Shape;246;p10"/>
            <p:cNvPicPr preferRelativeResize="0"/>
            <p:nvPr/>
          </p:nvPicPr>
          <p:blipFill rotWithShape="1">
            <a:blip r:embed="rId13">
              <a:alphaModFix/>
            </a:blip>
            <a:srcRect l="8219" r="12471" b="10697"/>
            <a:stretch/>
          </p:blipFill>
          <p:spPr>
            <a:xfrm>
              <a:off x="8740775" y="3208749"/>
              <a:ext cx="680311" cy="320346"/>
            </a:xfrm>
            <a:prstGeom prst="rect">
              <a:avLst/>
            </a:prstGeom>
            <a:noFill/>
            <a:ln>
              <a:noFill/>
            </a:ln>
          </p:spPr>
        </p:pic>
        <p:pic>
          <p:nvPicPr>
            <p:cNvPr id="247" name="Google Shape;247;p10"/>
            <p:cNvPicPr preferRelativeResize="0"/>
            <p:nvPr/>
          </p:nvPicPr>
          <p:blipFill rotWithShape="1">
            <a:blip r:embed="rId14">
              <a:alphaModFix/>
            </a:blip>
            <a:srcRect/>
            <a:stretch/>
          </p:blipFill>
          <p:spPr>
            <a:xfrm>
              <a:off x="9734601" y="3268475"/>
              <a:ext cx="668040" cy="174158"/>
            </a:xfrm>
            <a:prstGeom prst="rect">
              <a:avLst/>
            </a:prstGeom>
            <a:noFill/>
            <a:ln>
              <a:noFill/>
            </a:ln>
          </p:spPr>
        </p:pic>
        <p:pic>
          <p:nvPicPr>
            <p:cNvPr id="248" name="Google Shape;248;p10">
              <a:hlinkClick r:id="rId15"/>
            </p:cNvPr>
            <p:cNvPicPr preferRelativeResize="0"/>
            <p:nvPr/>
          </p:nvPicPr>
          <p:blipFill rotWithShape="1">
            <a:blip r:embed="rId16">
              <a:alphaModFix/>
            </a:blip>
            <a:srcRect t="37291" b="42101"/>
            <a:stretch/>
          </p:blipFill>
          <p:spPr>
            <a:xfrm>
              <a:off x="7761729" y="4184871"/>
              <a:ext cx="420515" cy="85865"/>
            </a:xfrm>
            <a:prstGeom prst="rect">
              <a:avLst/>
            </a:prstGeom>
            <a:noFill/>
            <a:ln>
              <a:noFill/>
            </a:ln>
          </p:spPr>
        </p:pic>
        <p:pic>
          <p:nvPicPr>
            <p:cNvPr id="249" name="Google Shape;249;p10">
              <a:hlinkClick r:id="rId17"/>
            </p:cNvPr>
            <p:cNvPicPr preferRelativeResize="0"/>
            <p:nvPr/>
          </p:nvPicPr>
          <p:blipFill rotWithShape="1">
            <a:blip r:embed="rId18">
              <a:alphaModFix/>
            </a:blip>
            <a:srcRect l="12884" t="34683" r="12545" b="35063"/>
            <a:stretch/>
          </p:blipFill>
          <p:spPr>
            <a:xfrm>
              <a:off x="9270999" y="4151587"/>
              <a:ext cx="372347" cy="150538"/>
            </a:xfrm>
            <a:prstGeom prst="rect">
              <a:avLst/>
            </a:prstGeom>
            <a:noFill/>
            <a:ln>
              <a:noFill/>
            </a:ln>
          </p:spPr>
        </p:pic>
        <p:pic>
          <p:nvPicPr>
            <p:cNvPr id="250" name="Google Shape;250;p10">
              <a:hlinkClick r:id="rId19"/>
            </p:cNvPr>
            <p:cNvPicPr preferRelativeResize="0"/>
            <p:nvPr/>
          </p:nvPicPr>
          <p:blipFill rotWithShape="1">
            <a:blip r:embed="rId20">
              <a:alphaModFix/>
            </a:blip>
            <a:srcRect t="28226" b="28226"/>
            <a:stretch/>
          </p:blipFill>
          <p:spPr>
            <a:xfrm>
              <a:off x="9945444" y="4125282"/>
              <a:ext cx="470832" cy="205042"/>
            </a:xfrm>
            <a:prstGeom prst="rect">
              <a:avLst/>
            </a:prstGeom>
            <a:noFill/>
            <a:ln>
              <a:noFill/>
            </a:ln>
          </p:spPr>
        </p:pic>
        <p:pic>
          <p:nvPicPr>
            <p:cNvPr id="251" name="Google Shape;251;p10">
              <a:hlinkClick r:id="rId21"/>
            </p:cNvPr>
            <p:cNvPicPr preferRelativeResize="0"/>
            <p:nvPr/>
          </p:nvPicPr>
          <p:blipFill rotWithShape="1">
            <a:blip r:embed="rId22">
              <a:alphaModFix/>
            </a:blip>
            <a:srcRect l="6793" t="38473" r="5677" b="38809"/>
            <a:stretch/>
          </p:blipFill>
          <p:spPr>
            <a:xfrm>
              <a:off x="7627662" y="4637620"/>
              <a:ext cx="688648" cy="158931"/>
            </a:xfrm>
            <a:prstGeom prst="rect">
              <a:avLst/>
            </a:prstGeom>
            <a:noFill/>
            <a:ln>
              <a:noFill/>
            </a:ln>
          </p:spPr>
        </p:pic>
        <p:pic>
          <p:nvPicPr>
            <p:cNvPr id="252" name="Google Shape;252;p10">
              <a:hlinkClick r:id="rId23"/>
            </p:cNvPr>
            <p:cNvPicPr preferRelativeResize="0"/>
            <p:nvPr/>
          </p:nvPicPr>
          <p:blipFill rotWithShape="1">
            <a:blip r:embed="rId24">
              <a:alphaModFix/>
            </a:blip>
            <a:srcRect l="4382" t="32657" r="4382" b="32657"/>
            <a:stretch/>
          </p:blipFill>
          <p:spPr>
            <a:xfrm>
              <a:off x="8410786" y="4592930"/>
              <a:ext cx="548367" cy="209627"/>
            </a:xfrm>
            <a:prstGeom prst="rect">
              <a:avLst/>
            </a:prstGeom>
            <a:noFill/>
            <a:ln>
              <a:noFill/>
            </a:ln>
          </p:spPr>
        </p:pic>
        <p:pic>
          <p:nvPicPr>
            <p:cNvPr id="253" name="Google Shape;253;p10">
              <a:hlinkClick r:id="rId25"/>
            </p:cNvPr>
            <p:cNvPicPr preferRelativeResize="0"/>
            <p:nvPr/>
          </p:nvPicPr>
          <p:blipFill rotWithShape="1">
            <a:blip r:embed="rId26">
              <a:alphaModFix/>
            </a:blip>
            <a:srcRect t="26745" b="26745"/>
            <a:stretch/>
          </p:blipFill>
          <p:spPr>
            <a:xfrm>
              <a:off x="9941320" y="4586941"/>
              <a:ext cx="479081" cy="221605"/>
            </a:xfrm>
            <a:prstGeom prst="rect">
              <a:avLst/>
            </a:prstGeom>
            <a:noFill/>
            <a:ln>
              <a:noFill/>
            </a:ln>
          </p:spPr>
        </p:pic>
        <p:pic>
          <p:nvPicPr>
            <p:cNvPr id="254" name="Google Shape;254;p10">
              <a:hlinkClick r:id="rId27"/>
            </p:cNvPr>
            <p:cNvPicPr preferRelativeResize="0"/>
            <p:nvPr/>
          </p:nvPicPr>
          <p:blipFill rotWithShape="1">
            <a:blip r:embed="rId28">
              <a:alphaModFix/>
            </a:blip>
            <a:srcRect t="36173" b="36171"/>
            <a:stretch/>
          </p:blipFill>
          <p:spPr>
            <a:xfrm>
              <a:off x="7765576" y="5160630"/>
              <a:ext cx="412821" cy="114944"/>
            </a:xfrm>
            <a:prstGeom prst="rect">
              <a:avLst/>
            </a:prstGeom>
            <a:noFill/>
            <a:ln>
              <a:noFill/>
            </a:ln>
          </p:spPr>
        </p:pic>
        <p:pic>
          <p:nvPicPr>
            <p:cNvPr id="255" name="Google Shape;255;p10">
              <a:hlinkClick r:id="rId29"/>
            </p:cNvPr>
            <p:cNvPicPr preferRelativeResize="0"/>
            <p:nvPr/>
          </p:nvPicPr>
          <p:blipFill rotWithShape="1">
            <a:blip r:embed="rId30">
              <a:alphaModFix/>
            </a:blip>
            <a:srcRect l="13097" t="16924" r="11778" b="26936"/>
            <a:stretch/>
          </p:blipFill>
          <p:spPr>
            <a:xfrm>
              <a:off x="8473548" y="5041900"/>
              <a:ext cx="422842" cy="312906"/>
            </a:xfrm>
            <a:prstGeom prst="rect">
              <a:avLst/>
            </a:prstGeom>
            <a:noFill/>
            <a:ln>
              <a:noFill/>
            </a:ln>
          </p:spPr>
        </p:pic>
        <p:pic>
          <p:nvPicPr>
            <p:cNvPr id="256" name="Google Shape;256;p10">
              <a:hlinkClick r:id="rId31"/>
            </p:cNvPr>
            <p:cNvPicPr preferRelativeResize="0"/>
            <p:nvPr/>
          </p:nvPicPr>
          <p:blipFill rotWithShape="1">
            <a:blip r:embed="rId32">
              <a:alphaModFix/>
            </a:blip>
            <a:srcRect/>
            <a:stretch/>
          </p:blipFill>
          <p:spPr>
            <a:xfrm>
              <a:off x="9311847" y="5078149"/>
              <a:ext cx="279135" cy="279135"/>
            </a:xfrm>
            <a:prstGeom prst="rect">
              <a:avLst/>
            </a:prstGeom>
            <a:noFill/>
            <a:ln>
              <a:noFill/>
            </a:ln>
          </p:spPr>
        </p:pic>
        <p:pic>
          <p:nvPicPr>
            <p:cNvPr id="257" name="Google Shape;257;p10">
              <a:hlinkClick r:id="rId33"/>
            </p:cNvPr>
            <p:cNvPicPr preferRelativeResize="0"/>
            <p:nvPr/>
          </p:nvPicPr>
          <p:blipFill rotWithShape="1">
            <a:blip r:embed="rId34">
              <a:alphaModFix/>
            </a:blip>
            <a:srcRect/>
            <a:stretch/>
          </p:blipFill>
          <p:spPr>
            <a:xfrm>
              <a:off x="10001086" y="5068631"/>
              <a:ext cx="359549" cy="298171"/>
            </a:xfrm>
            <a:prstGeom prst="rect">
              <a:avLst/>
            </a:prstGeom>
            <a:noFill/>
            <a:ln>
              <a:noFill/>
            </a:ln>
          </p:spPr>
        </p:pic>
        <p:pic>
          <p:nvPicPr>
            <p:cNvPr id="258" name="Google Shape;258;p10">
              <a:hlinkClick r:id="rId35"/>
            </p:cNvPr>
            <p:cNvPicPr preferRelativeResize="0"/>
            <p:nvPr/>
          </p:nvPicPr>
          <p:blipFill rotWithShape="1">
            <a:blip r:embed="rId36">
              <a:alphaModFix/>
            </a:blip>
            <a:srcRect t="34159" b="34019"/>
            <a:stretch/>
          </p:blipFill>
          <p:spPr>
            <a:xfrm>
              <a:off x="7734682" y="5695239"/>
              <a:ext cx="474609" cy="149670"/>
            </a:xfrm>
            <a:prstGeom prst="rect">
              <a:avLst/>
            </a:prstGeom>
            <a:noFill/>
            <a:ln>
              <a:noFill/>
            </a:ln>
          </p:spPr>
        </p:pic>
        <p:pic>
          <p:nvPicPr>
            <p:cNvPr id="259" name="Google Shape;259;p10">
              <a:hlinkClick r:id="rId37"/>
            </p:cNvPr>
            <p:cNvPicPr preferRelativeResize="0"/>
            <p:nvPr/>
          </p:nvPicPr>
          <p:blipFill rotWithShape="1">
            <a:blip r:embed="rId38">
              <a:alphaModFix/>
            </a:blip>
            <a:srcRect l="3332" t="32889" r="3333" b="32888"/>
            <a:stretch/>
          </p:blipFill>
          <p:spPr>
            <a:xfrm>
              <a:off x="8473957" y="5652884"/>
              <a:ext cx="422024" cy="154168"/>
            </a:xfrm>
            <a:prstGeom prst="rect">
              <a:avLst/>
            </a:prstGeom>
            <a:noFill/>
            <a:ln>
              <a:noFill/>
            </a:ln>
          </p:spPr>
        </p:pic>
        <p:pic>
          <p:nvPicPr>
            <p:cNvPr id="260" name="Google Shape;260;p10">
              <a:hlinkClick r:id="rId39"/>
            </p:cNvPr>
            <p:cNvPicPr preferRelativeResize="0"/>
            <p:nvPr/>
          </p:nvPicPr>
          <p:blipFill rotWithShape="1">
            <a:blip r:embed="rId40">
              <a:alphaModFix/>
            </a:blip>
            <a:srcRect t="32741" b="32740"/>
            <a:stretch/>
          </p:blipFill>
          <p:spPr>
            <a:xfrm>
              <a:off x="9232164" y="5660111"/>
              <a:ext cx="523704" cy="179820"/>
            </a:xfrm>
            <a:prstGeom prst="rect">
              <a:avLst/>
            </a:prstGeom>
            <a:noFill/>
            <a:ln>
              <a:noFill/>
            </a:ln>
          </p:spPr>
        </p:pic>
        <p:pic>
          <p:nvPicPr>
            <p:cNvPr id="261" name="Google Shape;261;p10">
              <a:hlinkClick r:id="rId41"/>
            </p:cNvPr>
            <p:cNvPicPr preferRelativeResize="0"/>
            <p:nvPr/>
          </p:nvPicPr>
          <p:blipFill rotWithShape="1">
            <a:blip r:embed="rId42">
              <a:alphaModFix/>
            </a:blip>
            <a:srcRect/>
            <a:stretch/>
          </p:blipFill>
          <p:spPr>
            <a:xfrm>
              <a:off x="9146960" y="4598936"/>
              <a:ext cx="608908" cy="197615"/>
            </a:xfrm>
            <a:prstGeom prst="rect">
              <a:avLst/>
            </a:prstGeom>
            <a:noFill/>
            <a:ln>
              <a:noFill/>
            </a:ln>
          </p:spPr>
        </p:pic>
      </p:grpSp>
      <p:grpSp>
        <p:nvGrpSpPr>
          <p:cNvPr id="262" name="Google Shape;262;p10"/>
          <p:cNvGrpSpPr/>
          <p:nvPr/>
        </p:nvGrpSpPr>
        <p:grpSpPr>
          <a:xfrm>
            <a:off x="474342" y="6014719"/>
            <a:ext cx="7427480" cy="594268"/>
            <a:chOff x="474342" y="5927631"/>
            <a:chExt cx="7427480" cy="594268"/>
          </a:xfrm>
        </p:grpSpPr>
        <p:pic>
          <p:nvPicPr>
            <p:cNvPr id="263" name="Google Shape;263;p10"/>
            <p:cNvPicPr preferRelativeResize="0"/>
            <p:nvPr/>
          </p:nvPicPr>
          <p:blipFill rotWithShape="1">
            <a:blip r:embed="rId5">
              <a:alphaModFix/>
            </a:blip>
            <a:srcRect/>
            <a:stretch/>
          </p:blipFill>
          <p:spPr>
            <a:xfrm>
              <a:off x="3624413" y="6139310"/>
              <a:ext cx="967164" cy="330811"/>
            </a:xfrm>
            <a:prstGeom prst="rect">
              <a:avLst/>
            </a:prstGeom>
            <a:noFill/>
            <a:ln>
              <a:noFill/>
            </a:ln>
          </p:spPr>
        </p:pic>
        <p:pic>
          <p:nvPicPr>
            <p:cNvPr id="264" name="Google Shape;264;p10"/>
            <p:cNvPicPr preferRelativeResize="0"/>
            <p:nvPr/>
          </p:nvPicPr>
          <p:blipFill rotWithShape="1">
            <a:blip r:embed="rId43">
              <a:alphaModFix/>
            </a:blip>
            <a:srcRect/>
            <a:stretch/>
          </p:blipFill>
          <p:spPr>
            <a:xfrm>
              <a:off x="474342" y="6116666"/>
              <a:ext cx="999276" cy="353456"/>
            </a:xfrm>
            <a:prstGeom prst="rect">
              <a:avLst/>
            </a:prstGeom>
            <a:noFill/>
            <a:ln>
              <a:noFill/>
            </a:ln>
          </p:spPr>
        </p:pic>
        <p:pic>
          <p:nvPicPr>
            <p:cNvPr id="265" name="Google Shape;265;p10"/>
            <p:cNvPicPr preferRelativeResize="0"/>
            <p:nvPr/>
          </p:nvPicPr>
          <p:blipFill rotWithShape="1">
            <a:blip r:embed="rId44">
              <a:alphaModFix/>
            </a:blip>
            <a:srcRect t="25929" b="7476"/>
            <a:stretch/>
          </p:blipFill>
          <p:spPr>
            <a:xfrm>
              <a:off x="2573228" y="6072741"/>
              <a:ext cx="843076" cy="449158"/>
            </a:xfrm>
            <a:prstGeom prst="rect">
              <a:avLst/>
            </a:prstGeom>
            <a:noFill/>
            <a:ln>
              <a:noFill/>
            </a:ln>
          </p:spPr>
        </p:pic>
        <p:pic>
          <p:nvPicPr>
            <p:cNvPr id="266" name="Google Shape;266;p10"/>
            <p:cNvPicPr preferRelativeResize="0"/>
            <p:nvPr/>
          </p:nvPicPr>
          <p:blipFill rotWithShape="1">
            <a:blip r:embed="rId45">
              <a:alphaModFix/>
            </a:blip>
            <a:srcRect/>
            <a:stretch/>
          </p:blipFill>
          <p:spPr>
            <a:xfrm>
              <a:off x="1695119" y="5927631"/>
              <a:ext cx="627641" cy="591196"/>
            </a:xfrm>
            <a:prstGeom prst="rect">
              <a:avLst/>
            </a:prstGeom>
            <a:noFill/>
            <a:ln>
              <a:noFill/>
            </a:ln>
          </p:spPr>
        </p:pic>
        <p:pic>
          <p:nvPicPr>
            <p:cNvPr id="267" name="Google Shape;267;p10" descr="Legaltech Italia - L'approccio del Venture Capital al legaltech"/>
            <p:cNvPicPr preferRelativeResize="0"/>
            <p:nvPr/>
          </p:nvPicPr>
          <p:blipFill rotWithShape="1">
            <a:blip r:embed="rId46">
              <a:alphaModFix/>
            </a:blip>
            <a:srcRect/>
            <a:stretch/>
          </p:blipFill>
          <p:spPr>
            <a:xfrm>
              <a:off x="6907776" y="6110167"/>
              <a:ext cx="994046" cy="359954"/>
            </a:xfrm>
            <a:prstGeom prst="rect">
              <a:avLst/>
            </a:prstGeom>
            <a:noFill/>
            <a:ln>
              <a:noFill/>
            </a:ln>
          </p:spPr>
        </p:pic>
        <p:pic>
          <p:nvPicPr>
            <p:cNvPr id="268" name="Google Shape;268;p10" descr="ASSINTEL - EcommerceWEEK | La prima maratona digitale sul mondo  dell'ecommerce"/>
            <p:cNvPicPr preferRelativeResize="0"/>
            <p:nvPr/>
          </p:nvPicPr>
          <p:blipFill rotWithShape="1">
            <a:blip r:embed="rId47">
              <a:alphaModFix/>
            </a:blip>
            <a:srcRect/>
            <a:stretch/>
          </p:blipFill>
          <p:spPr>
            <a:xfrm>
              <a:off x="4931484" y="6116666"/>
              <a:ext cx="1753364" cy="309350"/>
            </a:xfrm>
            <a:prstGeom prst="rect">
              <a:avLst/>
            </a:prstGeom>
            <a:noFill/>
            <a:ln>
              <a:noFill/>
            </a:ln>
          </p:spPr>
        </p:pic>
      </p:grpSp>
      <p:pic>
        <p:nvPicPr>
          <p:cNvPr id="269" name="Google Shape;269;p10"/>
          <p:cNvPicPr preferRelativeResize="0"/>
          <p:nvPr/>
        </p:nvPicPr>
        <p:blipFill>
          <a:blip r:embed="rId48">
            <a:alphaModFix/>
          </a:blip>
          <a:stretch>
            <a:fillRect/>
          </a:stretch>
        </p:blipFill>
        <p:spPr>
          <a:xfrm>
            <a:off x="8450525" y="3918600"/>
            <a:ext cx="507726" cy="127550"/>
          </a:xfrm>
          <a:prstGeom prst="rect">
            <a:avLst/>
          </a:prstGeom>
          <a:noFill/>
          <a:ln>
            <a:noFill/>
          </a:ln>
        </p:spPr>
      </p:pic>
      <p:pic>
        <p:nvPicPr>
          <p:cNvPr id="270" name="Google Shape;270;p10"/>
          <p:cNvPicPr preferRelativeResize="0"/>
          <p:nvPr/>
        </p:nvPicPr>
        <p:blipFill>
          <a:blip r:embed="rId49">
            <a:alphaModFix/>
          </a:blip>
          <a:stretch>
            <a:fillRect/>
          </a:stretch>
        </p:blipFill>
        <p:spPr>
          <a:xfrm>
            <a:off x="8131475" y="6087125"/>
            <a:ext cx="1147234" cy="521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4254"/>
        </a:solidFill>
        <a:effectLst/>
      </p:bgPr>
    </p:bg>
    <p:spTree>
      <p:nvGrpSpPr>
        <p:cNvPr id="1" name="Shape 204"/>
        <p:cNvGrpSpPr/>
        <p:nvPr/>
      </p:nvGrpSpPr>
      <p:grpSpPr>
        <a:xfrm>
          <a:off x="0" y="0"/>
          <a:ext cx="0" cy="0"/>
          <a:chOff x="0" y="0"/>
          <a:chExt cx="0" cy="0"/>
        </a:xfrm>
      </p:grpSpPr>
      <p:sp>
        <p:nvSpPr>
          <p:cNvPr id="207" name="Google Shape;207;p3"/>
          <p:cNvSpPr txBox="1"/>
          <p:nvPr/>
        </p:nvSpPr>
        <p:spPr>
          <a:xfrm>
            <a:off x="1054103" y="1432396"/>
            <a:ext cx="10039467" cy="1703303"/>
          </a:xfrm>
          <a:prstGeom prst="rect">
            <a:avLst/>
          </a:prstGeom>
          <a:noFill/>
          <a:ln>
            <a:noFill/>
          </a:ln>
        </p:spPr>
        <p:txBody>
          <a:bodyPr spcFirstLastPara="1" wrap="square" lIns="60950" tIns="60950" rIns="60950" bIns="60950" anchor="ctr" anchorCtr="0">
            <a:noAutofit/>
          </a:bodyPr>
          <a:lstStyle/>
          <a:p>
            <a:pPr marL="285750" marR="0" lvl="0" indent="-28575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Key in cancer care: early diagnosis, prediction. Prevent metastasis, improve survival, cost-effective treatments. Reduce mortality, enhance outcomes.</a:t>
            </a:r>
          </a:p>
          <a:p>
            <a:pPr marL="285750" marR="0" lvl="0" indent="-28575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sym typeface="Roboto"/>
            </a:endParaRPr>
          </a:p>
          <a:p>
            <a:pPr marL="285750" indent="-285750">
              <a:lnSpc>
                <a:spcPct val="90000"/>
              </a:lnSpc>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Medical imaging speeds up cancer diagnosis and guides personalized treatment decisions. Early detection, prognosis, and disease assessment rely on imaging findings. Essential for informed treatment choices.</a:t>
            </a:r>
            <a:endParaRPr lang="en-GB" sz="1800" b="0" i="0" u="none" strike="noStrike" cap="none" dirty="0">
              <a:solidFill>
                <a:schemeClr val="lt1"/>
              </a:solidFill>
              <a:latin typeface="Roboto"/>
              <a:ea typeface="Roboto"/>
              <a:cs typeface="Roboto"/>
              <a:sym typeface="Roboto"/>
            </a:endParaRPr>
          </a:p>
        </p:txBody>
      </p:sp>
      <p:sp>
        <p:nvSpPr>
          <p:cNvPr id="220" name="Google Shape;220;p3"/>
          <p:cNvSpPr txBox="1"/>
          <p:nvPr/>
        </p:nvSpPr>
        <p:spPr>
          <a:xfrm>
            <a:off x="1054103" y="517529"/>
            <a:ext cx="2539997" cy="605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4254"/>
              </a:buClr>
              <a:buSzPts val="3000"/>
              <a:buFont typeface="DM Serif Display"/>
              <a:buNone/>
            </a:pPr>
            <a:r>
              <a:rPr lang="it-IT" sz="4000" b="1" i="0" u="none" strike="noStrike" cap="none" dirty="0">
                <a:solidFill>
                  <a:schemeClr val="lt1"/>
                </a:solidFill>
                <a:latin typeface="DM Serif Display"/>
                <a:ea typeface="DM Serif Display"/>
                <a:cs typeface="DM Serif Display"/>
                <a:sym typeface="DM Serif Display"/>
              </a:rPr>
              <a:t>Scenario</a:t>
            </a:r>
            <a:endParaRPr sz="4000" b="1" i="0" u="none" strike="noStrike" cap="none" dirty="0">
              <a:solidFill>
                <a:schemeClr val="lt1"/>
              </a:solidFill>
              <a:latin typeface="Roboto"/>
              <a:ea typeface="Roboto"/>
              <a:cs typeface="Roboto"/>
              <a:sym typeface="Roboto"/>
            </a:endParaRPr>
          </a:p>
        </p:txBody>
      </p:sp>
      <p:pic>
        <p:nvPicPr>
          <p:cNvPr id="221" name="Google Shape;221;p3"/>
          <p:cNvPicPr preferRelativeResize="0"/>
          <p:nvPr/>
        </p:nvPicPr>
        <p:blipFill rotWithShape="1">
          <a:blip r:embed="rId3">
            <a:alphaModFix/>
          </a:blip>
          <a:srcRect t="9712" b="44656"/>
          <a:stretch/>
        </p:blipFill>
        <p:spPr>
          <a:xfrm>
            <a:off x="9467847" y="0"/>
            <a:ext cx="2724153" cy="517236"/>
          </a:xfrm>
          <a:prstGeom prst="rect">
            <a:avLst/>
          </a:prstGeom>
          <a:noFill/>
          <a:ln>
            <a:noFill/>
          </a:ln>
        </p:spPr>
      </p:pic>
      <p:sp>
        <p:nvSpPr>
          <p:cNvPr id="3" name="TextBox 2">
            <a:extLst>
              <a:ext uri="{FF2B5EF4-FFF2-40B4-BE49-F238E27FC236}">
                <a16:creationId xmlns:a16="http://schemas.microsoft.com/office/drawing/2014/main" id="{35E73BAC-96A7-FFD8-1888-B71E6C61DCA8}"/>
              </a:ext>
            </a:extLst>
          </p:cNvPr>
          <p:cNvSpPr txBox="1"/>
          <p:nvPr/>
        </p:nvSpPr>
        <p:spPr>
          <a:xfrm>
            <a:off x="1094359" y="3628046"/>
            <a:ext cx="9774923" cy="2585323"/>
          </a:xfrm>
          <a:prstGeom prst="rect">
            <a:avLst/>
          </a:prstGeom>
          <a:noFill/>
        </p:spPr>
        <p:txBody>
          <a:bodyPr wrap="square">
            <a:spAutoFit/>
          </a:bodyPr>
          <a:lstStyle/>
          <a:p>
            <a:pPr marR="0" lvl="0" algn="l" rtl="0">
              <a:lnSpc>
                <a:spcPct val="90000"/>
              </a:lnSpc>
              <a:spcBef>
                <a:spcPts val="0"/>
              </a:spcBef>
              <a:spcAft>
                <a:spcPts val="0"/>
              </a:spcAft>
              <a:buClr>
                <a:schemeClr val="dk1"/>
              </a:buClr>
              <a:buSzPts val="1600"/>
            </a:pPr>
            <a:r>
              <a:rPr lang="en-GB" sz="1800" b="1" i="0" u="none" strike="noStrike" cap="none" dirty="0">
                <a:solidFill>
                  <a:schemeClr val="lt1"/>
                </a:solidFill>
                <a:latin typeface="Roboto"/>
                <a:ea typeface="Roboto"/>
                <a:cs typeface="Roboto"/>
                <a:sym typeface="Roboto"/>
              </a:rPr>
              <a:t>Adoption</a:t>
            </a:r>
          </a:p>
          <a:p>
            <a:pPr marL="285750" lvl="0" indent="-285750">
              <a:lnSpc>
                <a:spcPct val="90000"/>
              </a:lnSpc>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AI enhances prediction, diagnosis, and treatment accuracy in cancer care.</a:t>
            </a:r>
          </a:p>
          <a:p>
            <a:pPr marL="285750" lvl="0" indent="-285750">
              <a:lnSpc>
                <a:spcPct val="90000"/>
              </a:lnSpc>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Large amounts of medical images enable the development and training of advanced AI algorithms.</a:t>
            </a:r>
          </a:p>
          <a:p>
            <a:pPr marL="285750" lvl="0" indent="-285750">
              <a:lnSpc>
                <a:spcPct val="90000"/>
              </a:lnSpc>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AI can predict cancer development and establish rapid and precise diagnoses.</a:t>
            </a:r>
          </a:p>
          <a:p>
            <a:pPr marL="285750" lvl="0" indent="-285750">
              <a:lnSpc>
                <a:spcPct val="90000"/>
              </a:lnSpc>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AI </a:t>
            </a:r>
            <a:r>
              <a:rPr lang="en-GB" sz="1800" dirty="0" err="1">
                <a:solidFill>
                  <a:schemeClr val="lt1"/>
                </a:solidFill>
                <a:latin typeface="Roboto"/>
                <a:ea typeface="Roboto"/>
                <a:cs typeface="Roboto"/>
                <a:sym typeface="Roboto"/>
              </a:rPr>
              <a:t>analyzes</a:t>
            </a:r>
            <a:r>
              <a:rPr lang="en-GB" sz="1800" dirty="0">
                <a:solidFill>
                  <a:schemeClr val="lt1"/>
                </a:solidFill>
                <a:latin typeface="Roboto"/>
                <a:ea typeface="Roboto"/>
                <a:cs typeface="Roboto"/>
                <a:sym typeface="Roboto"/>
              </a:rPr>
              <a:t> cancer-related datasets to determine optimal treatments for individual patients.</a:t>
            </a:r>
          </a:p>
          <a:p>
            <a:pPr marL="285750" lvl="0" indent="-285750">
              <a:lnSpc>
                <a:spcPct val="90000"/>
              </a:lnSpc>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AI has the potential to forecast clinical endpoints like complete clinical response and survival.</a:t>
            </a:r>
          </a:p>
          <a:p>
            <a:pPr marL="285750" lvl="0" indent="-285750">
              <a:lnSpc>
                <a:spcPct val="90000"/>
              </a:lnSpc>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AI democratizes healthcare, improving access and lowering costs.</a:t>
            </a:r>
          </a:p>
          <a:p>
            <a:pPr marL="285750" lvl="0" indent="-285750">
              <a:lnSpc>
                <a:spcPct val="90000"/>
              </a:lnSpc>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AI relieves overworked doctors and reduces the risk of medical errors.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4254"/>
        </a:solidFill>
        <a:effectLst/>
      </p:bgPr>
    </p:bg>
    <p:spTree>
      <p:nvGrpSpPr>
        <p:cNvPr id="1" name="Shape 204"/>
        <p:cNvGrpSpPr/>
        <p:nvPr/>
      </p:nvGrpSpPr>
      <p:grpSpPr>
        <a:xfrm>
          <a:off x="0" y="0"/>
          <a:ext cx="0" cy="0"/>
          <a:chOff x="0" y="0"/>
          <a:chExt cx="0" cy="0"/>
        </a:xfrm>
      </p:grpSpPr>
      <p:sp>
        <p:nvSpPr>
          <p:cNvPr id="207" name="Google Shape;207;p3"/>
          <p:cNvSpPr txBox="1"/>
          <p:nvPr/>
        </p:nvSpPr>
        <p:spPr>
          <a:xfrm>
            <a:off x="1054103" y="1622178"/>
            <a:ext cx="10039467" cy="3639933"/>
          </a:xfrm>
          <a:prstGeom prst="rect">
            <a:avLst/>
          </a:prstGeom>
          <a:noFill/>
          <a:ln>
            <a:noFill/>
          </a:ln>
        </p:spPr>
        <p:txBody>
          <a:bodyPr spcFirstLastPara="1" wrap="square" lIns="60950" tIns="60950" rIns="60950" bIns="60950" anchor="ctr" anchorCtr="0">
            <a:noAutofit/>
          </a:bodyPr>
          <a:lstStyle/>
          <a:p>
            <a:pPr marR="0" lvl="0" algn="l" rtl="0">
              <a:lnSpc>
                <a:spcPct val="90000"/>
              </a:lnSpc>
              <a:spcBef>
                <a:spcPts val="0"/>
              </a:spcBef>
              <a:spcAft>
                <a:spcPts val="0"/>
              </a:spcAft>
              <a:buClr>
                <a:schemeClr val="bg1"/>
              </a:buClr>
              <a:buSzPts val="1600"/>
            </a:pPr>
            <a:r>
              <a:rPr lang="en-GB" sz="2000" dirty="0">
                <a:solidFill>
                  <a:schemeClr val="lt1"/>
                </a:solidFill>
                <a:latin typeface="Roboto"/>
                <a:ea typeface="Roboto"/>
                <a:cs typeface="Roboto"/>
                <a:sym typeface="Roboto"/>
              </a:rPr>
              <a:t>Two main challenges are observed in acquiring the necessary training data for DL-based AI and medical image analysis:</a:t>
            </a:r>
          </a:p>
          <a:p>
            <a:pPr marL="285750" marR="0" lvl="0" indent="-285750" algn="l" rtl="0">
              <a:lnSpc>
                <a:spcPct val="90000"/>
              </a:lnSpc>
              <a:spcBef>
                <a:spcPts val="0"/>
              </a:spcBef>
              <a:spcAft>
                <a:spcPts val="0"/>
              </a:spcAft>
              <a:buClr>
                <a:schemeClr val="bg1"/>
              </a:buClr>
              <a:buSzPts val="1600"/>
              <a:buFont typeface="Arial" panose="020B0604020202020204" pitchFamily="34" charset="0"/>
              <a:buChar char="•"/>
            </a:pPr>
            <a:endParaRPr lang="en-GB" sz="2000" dirty="0">
              <a:solidFill>
                <a:schemeClr val="lt1"/>
              </a:solidFill>
              <a:latin typeface="Roboto"/>
              <a:ea typeface="Roboto"/>
              <a:cs typeface="Roboto"/>
              <a:sym typeface="Roboto"/>
            </a:endParaRPr>
          </a:p>
          <a:p>
            <a:pPr marL="285750" marR="0" lvl="0" indent="-285750" algn="l" rtl="0">
              <a:lnSpc>
                <a:spcPct val="90000"/>
              </a:lnSpc>
              <a:spcBef>
                <a:spcPts val="0"/>
              </a:spcBef>
              <a:spcAft>
                <a:spcPts val="0"/>
              </a:spcAft>
              <a:buClr>
                <a:schemeClr val="bg1"/>
              </a:buClr>
              <a:buSzPts val="1600"/>
              <a:buFont typeface="Arial" panose="020B0604020202020204" pitchFamily="34" charset="0"/>
              <a:buChar char="•"/>
            </a:pPr>
            <a:r>
              <a:rPr lang="en-GB" sz="2000" dirty="0">
                <a:solidFill>
                  <a:schemeClr val="lt1"/>
                </a:solidFill>
                <a:latin typeface="Roboto"/>
                <a:ea typeface="Roboto"/>
                <a:cs typeface="Roboto"/>
                <a:sym typeface="Roboto"/>
              </a:rPr>
              <a:t>Gaining access to medical archives, which are located in closed proprietary databases within hospitals. Privacy regulations impede the distribution and access to these data.</a:t>
            </a:r>
          </a:p>
          <a:p>
            <a:pPr marL="285750" marR="0" lvl="0" indent="-285750" algn="l" rtl="0">
              <a:lnSpc>
                <a:spcPct val="90000"/>
              </a:lnSpc>
              <a:spcBef>
                <a:spcPts val="0"/>
              </a:spcBef>
              <a:spcAft>
                <a:spcPts val="0"/>
              </a:spcAft>
              <a:buClr>
                <a:schemeClr val="bg1"/>
              </a:buClr>
              <a:buSzPts val="1600"/>
              <a:buFont typeface="Arial" panose="020B0604020202020204" pitchFamily="34" charset="0"/>
              <a:buChar char="•"/>
            </a:pPr>
            <a:endParaRPr lang="en-GB" sz="2000" dirty="0">
              <a:solidFill>
                <a:schemeClr val="lt1"/>
              </a:solidFill>
              <a:latin typeface="Roboto"/>
              <a:ea typeface="Roboto"/>
              <a:cs typeface="Roboto"/>
              <a:sym typeface="Roboto"/>
            </a:endParaRPr>
          </a:p>
          <a:p>
            <a:pPr marL="285750" marR="0" lvl="0" indent="-285750" algn="l" rtl="0">
              <a:lnSpc>
                <a:spcPct val="90000"/>
              </a:lnSpc>
              <a:spcBef>
                <a:spcPts val="0"/>
              </a:spcBef>
              <a:spcAft>
                <a:spcPts val="0"/>
              </a:spcAft>
              <a:buClr>
                <a:schemeClr val="bg1"/>
              </a:buClr>
              <a:buSzPts val="1600"/>
              <a:buFont typeface="Arial" panose="020B0604020202020204" pitchFamily="34" charset="0"/>
              <a:buChar char="•"/>
            </a:pPr>
            <a:r>
              <a:rPr lang="en-GB" sz="2000" dirty="0">
                <a:solidFill>
                  <a:schemeClr val="lt1"/>
                </a:solidFill>
                <a:latin typeface="Roboto"/>
                <a:ea typeface="Roboto"/>
                <a:cs typeface="Roboto"/>
                <a:sym typeface="Roboto"/>
              </a:rPr>
              <a:t>Obtaining validated and annotated image data systematically, considering factors such as the actual data values, heterogeneity of data sources, and provision of data labelling</a:t>
            </a:r>
            <a:endParaRPr lang="en-GB" sz="2000" b="0" i="0" u="none" strike="noStrike" cap="none" dirty="0">
              <a:solidFill>
                <a:schemeClr val="lt1"/>
              </a:solidFill>
              <a:latin typeface="Roboto"/>
              <a:ea typeface="Roboto"/>
              <a:cs typeface="Roboto"/>
              <a:sym typeface="Roboto"/>
            </a:endParaRPr>
          </a:p>
        </p:txBody>
      </p:sp>
      <p:sp>
        <p:nvSpPr>
          <p:cNvPr id="220" name="Google Shape;220;p3"/>
          <p:cNvSpPr txBox="1"/>
          <p:nvPr/>
        </p:nvSpPr>
        <p:spPr>
          <a:xfrm>
            <a:off x="1054103" y="517529"/>
            <a:ext cx="2931301" cy="605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4254"/>
              </a:buClr>
              <a:buSzPts val="3000"/>
              <a:buFont typeface="DM Serif Display"/>
              <a:buNone/>
            </a:pPr>
            <a:r>
              <a:rPr lang="it-IT" sz="4000" b="1" i="0" u="none" strike="noStrike" cap="none" dirty="0">
                <a:solidFill>
                  <a:schemeClr val="lt1"/>
                </a:solidFill>
                <a:latin typeface="DM Serif Display"/>
                <a:ea typeface="DM Serif Display"/>
                <a:cs typeface="DM Serif Display"/>
                <a:sym typeface="DM Serif Display"/>
              </a:rPr>
              <a:t>Challenges</a:t>
            </a:r>
            <a:endParaRPr sz="4000" b="1" i="0" u="none" strike="noStrike" cap="none" dirty="0">
              <a:solidFill>
                <a:schemeClr val="lt1"/>
              </a:solidFill>
              <a:latin typeface="Roboto"/>
              <a:ea typeface="Roboto"/>
              <a:cs typeface="Roboto"/>
              <a:sym typeface="Roboto"/>
            </a:endParaRPr>
          </a:p>
        </p:txBody>
      </p:sp>
      <p:pic>
        <p:nvPicPr>
          <p:cNvPr id="221" name="Google Shape;221;p3"/>
          <p:cNvPicPr preferRelativeResize="0"/>
          <p:nvPr/>
        </p:nvPicPr>
        <p:blipFill rotWithShape="1">
          <a:blip r:embed="rId3">
            <a:alphaModFix/>
          </a:blip>
          <a:srcRect t="9712" b="44656"/>
          <a:stretch/>
        </p:blipFill>
        <p:spPr>
          <a:xfrm>
            <a:off x="9467847" y="0"/>
            <a:ext cx="2724153" cy="517236"/>
          </a:xfrm>
          <a:prstGeom prst="rect">
            <a:avLst/>
          </a:prstGeom>
          <a:noFill/>
          <a:ln>
            <a:noFill/>
          </a:ln>
        </p:spPr>
      </p:pic>
    </p:spTree>
    <p:extLst>
      <p:ext uri="{BB962C8B-B14F-4D97-AF65-F5344CB8AC3E}">
        <p14:creationId xmlns:p14="http://schemas.microsoft.com/office/powerpoint/2010/main" val="2688359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2"/>
        <p:cNvGrpSpPr/>
        <p:nvPr/>
      </p:nvGrpSpPr>
      <p:grpSpPr>
        <a:xfrm>
          <a:off x="0" y="0"/>
          <a:ext cx="0" cy="0"/>
          <a:chOff x="0" y="0"/>
          <a:chExt cx="0" cy="0"/>
        </a:xfrm>
      </p:grpSpPr>
      <p:sp>
        <p:nvSpPr>
          <p:cNvPr id="173" name="Google Shape;173;p4"/>
          <p:cNvSpPr txBox="1">
            <a:spLocks noGrp="1"/>
          </p:cNvSpPr>
          <p:nvPr>
            <p:ph type="sldNum" idx="12"/>
          </p:nvPr>
        </p:nvSpPr>
        <p:spPr>
          <a:xfrm>
            <a:off x="10432473" y="6159498"/>
            <a:ext cx="1388047" cy="36512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4"/>
              </a:buClr>
              <a:buSzPts val="1200"/>
              <a:buFont typeface="DM Serif Display"/>
              <a:buNone/>
            </a:pPr>
            <a:fld id="{00000000-1234-1234-1234-123412341234}" type="slidenum">
              <a:rPr lang="it-IT"/>
              <a:t>6</a:t>
            </a:fld>
            <a:endParaRPr dirty="0"/>
          </a:p>
        </p:txBody>
      </p:sp>
      <p:sp>
        <p:nvSpPr>
          <p:cNvPr id="174" name="Google Shape;174;p4"/>
          <p:cNvSpPr txBox="1">
            <a:spLocks noGrp="1"/>
          </p:cNvSpPr>
          <p:nvPr>
            <p:ph type="title" idx="4294967295"/>
          </p:nvPr>
        </p:nvSpPr>
        <p:spPr>
          <a:xfrm>
            <a:off x="839787" y="361949"/>
            <a:ext cx="10668271" cy="1567211"/>
          </a:xfrm>
          <a:prstGeom prst="rect">
            <a:avLst/>
          </a:prstGeom>
          <a:noFill/>
          <a:ln>
            <a:noFill/>
          </a:ln>
        </p:spPr>
        <p:txBody>
          <a:bodyPr spcFirstLastPara="1" wrap="square" lIns="91425" tIns="45700" rIns="91425" bIns="45700" anchor="t" anchorCtr="0">
            <a:noAutofit/>
          </a:bodyPr>
          <a:lstStyle/>
          <a:p>
            <a:pPr lvl="0">
              <a:buClr>
                <a:schemeClr val="lt1"/>
              </a:buClr>
              <a:buSzPts val="6000"/>
            </a:pPr>
            <a:r>
              <a:rPr lang="en-GB" sz="5400" b="0" dirty="0">
                <a:solidFill>
                  <a:schemeClr val="lt1"/>
                </a:solidFill>
                <a:latin typeface="DM Serif Display"/>
                <a:ea typeface="DM Serif Display"/>
                <a:cs typeface="DM Serif Display"/>
                <a:sym typeface="DM Serif Display"/>
              </a:rPr>
              <a:t>Decision Support System: Concept</a:t>
            </a:r>
            <a:endParaRPr lang="en-GB" sz="4000" dirty="0"/>
          </a:p>
        </p:txBody>
      </p:sp>
      <p:pic>
        <p:nvPicPr>
          <p:cNvPr id="177" name="Google Shape;177;p4"/>
          <p:cNvPicPr preferRelativeResize="0"/>
          <p:nvPr/>
        </p:nvPicPr>
        <p:blipFill rotWithShape="1">
          <a:blip r:embed="rId3">
            <a:alphaModFix/>
          </a:blip>
          <a:srcRect t="7944" r="70478" b="1"/>
          <a:stretch/>
        </p:blipFill>
        <p:spPr>
          <a:xfrm>
            <a:off x="5592450" y="5565905"/>
            <a:ext cx="1048658" cy="1359713"/>
          </a:xfrm>
          <a:prstGeom prst="rect">
            <a:avLst/>
          </a:prstGeom>
          <a:noFill/>
          <a:ln>
            <a:noFill/>
          </a:ln>
        </p:spPr>
      </p:pic>
      <p:pic>
        <p:nvPicPr>
          <p:cNvPr id="2" name="Elemento grafico 1">
            <a:extLst>
              <a:ext uri="{FF2B5EF4-FFF2-40B4-BE49-F238E27FC236}">
                <a16:creationId xmlns:a16="http://schemas.microsoft.com/office/drawing/2014/main" id="{D6CE83EA-BA21-185C-AA83-374DB2FE45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787" y="741652"/>
            <a:ext cx="631844" cy="631842"/>
          </a:xfrm>
          <a:prstGeom prst="rect">
            <a:avLst/>
          </a:prstGeom>
        </p:spPr>
      </p:pic>
      <p:pic>
        <p:nvPicPr>
          <p:cNvPr id="1026" name="Picture 2" descr="A screenshot of a cell phone&#10;&#10;Description automatically generated">
            <a:extLst>
              <a:ext uri="{FF2B5EF4-FFF2-40B4-BE49-F238E27FC236}">
                <a16:creationId xmlns:a16="http://schemas.microsoft.com/office/drawing/2014/main" id="{AFBF9D83-85C2-CE96-E8A6-4DF63C24FC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882" y="1584101"/>
            <a:ext cx="9885419" cy="4779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72"/>
        <p:cNvGrpSpPr/>
        <p:nvPr/>
      </p:nvGrpSpPr>
      <p:grpSpPr>
        <a:xfrm>
          <a:off x="0" y="0"/>
          <a:ext cx="0" cy="0"/>
          <a:chOff x="0" y="0"/>
          <a:chExt cx="0" cy="0"/>
        </a:xfrm>
      </p:grpSpPr>
      <p:sp>
        <p:nvSpPr>
          <p:cNvPr id="173" name="Google Shape;173;p4"/>
          <p:cNvSpPr txBox="1">
            <a:spLocks noGrp="1"/>
          </p:cNvSpPr>
          <p:nvPr>
            <p:ph type="sldNum" idx="12"/>
          </p:nvPr>
        </p:nvSpPr>
        <p:spPr>
          <a:xfrm>
            <a:off x="10432473" y="6159498"/>
            <a:ext cx="1388047" cy="36512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4"/>
              </a:buClr>
              <a:buSzPts val="1200"/>
              <a:buFont typeface="DM Serif Display"/>
              <a:buNone/>
            </a:pPr>
            <a:fld id="{00000000-1234-1234-1234-123412341234}" type="slidenum">
              <a:rPr lang="it-IT"/>
              <a:t>7</a:t>
            </a:fld>
            <a:endParaRPr dirty="0"/>
          </a:p>
        </p:txBody>
      </p:sp>
      <p:sp>
        <p:nvSpPr>
          <p:cNvPr id="174" name="Google Shape;174;p4"/>
          <p:cNvSpPr txBox="1">
            <a:spLocks noGrp="1"/>
          </p:cNvSpPr>
          <p:nvPr>
            <p:ph type="title" idx="4294967295"/>
          </p:nvPr>
        </p:nvSpPr>
        <p:spPr>
          <a:xfrm>
            <a:off x="839787" y="361949"/>
            <a:ext cx="10668271" cy="1567211"/>
          </a:xfrm>
          <a:prstGeom prst="rect">
            <a:avLst/>
          </a:prstGeom>
          <a:noFill/>
          <a:ln>
            <a:noFill/>
          </a:ln>
        </p:spPr>
        <p:txBody>
          <a:bodyPr spcFirstLastPara="1" wrap="square" lIns="91425" tIns="45700" rIns="91425" bIns="45700" anchor="t" anchorCtr="0">
            <a:noAutofit/>
          </a:bodyPr>
          <a:lstStyle/>
          <a:p>
            <a:pPr lvl="0">
              <a:buClr>
                <a:schemeClr val="lt1"/>
              </a:buClr>
              <a:buSzPts val="6000"/>
            </a:pPr>
            <a:r>
              <a:rPr lang="en-GB" sz="5400" b="0" dirty="0">
                <a:latin typeface="DM Serif Display"/>
                <a:ea typeface="DM Serif Display"/>
                <a:cs typeface="DM Serif Display"/>
                <a:sym typeface="DM Serif Display"/>
              </a:rPr>
              <a:t>Technical Solution</a:t>
            </a:r>
            <a:endParaRPr lang="en-GB" sz="4000" dirty="0"/>
          </a:p>
        </p:txBody>
      </p:sp>
      <p:pic>
        <p:nvPicPr>
          <p:cNvPr id="177" name="Google Shape;177;p4"/>
          <p:cNvPicPr preferRelativeResize="0"/>
          <p:nvPr/>
        </p:nvPicPr>
        <p:blipFill rotWithShape="1">
          <a:blip r:embed="rId3">
            <a:alphaModFix/>
          </a:blip>
          <a:srcRect t="7944" r="70478" b="1"/>
          <a:stretch/>
        </p:blipFill>
        <p:spPr>
          <a:xfrm>
            <a:off x="5592450" y="5565905"/>
            <a:ext cx="1048658" cy="1359713"/>
          </a:xfrm>
          <a:prstGeom prst="rect">
            <a:avLst/>
          </a:prstGeom>
          <a:noFill/>
          <a:ln>
            <a:noFill/>
          </a:ln>
        </p:spPr>
      </p:pic>
      <p:pic>
        <p:nvPicPr>
          <p:cNvPr id="2" name="Elemento grafico 1">
            <a:extLst>
              <a:ext uri="{FF2B5EF4-FFF2-40B4-BE49-F238E27FC236}">
                <a16:creationId xmlns:a16="http://schemas.microsoft.com/office/drawing/2014/main" id="{D6CE83EA-BA21-185C-AA83-374DB2FE45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787" y="741652"/>
            <a:ext cx="631844" cy="631842"/>
          </a:xfrm>
          <a:prstGeom prst="rect">
            <a:avLst/>
          </a:prstGeom>
        </p:spPr>
      </p:pic>
      <p:pic>
        <p:nvPicPr>
          <p:cNvPr id="3074" name="Picture 2" descr="A screenshot of a cell phone&#10;&#10;Description automatically generated">
            <a:extLst>
              <a:ext uri="{FF2B5EF4-FFF2-40B4-BE49-F238E27FC236}">
                <a16:creationId xmlns:a16="http://schemas.microsoft.com/office/drawing/2014/main" id="{7F361CF2-A505-1AA4-02C3-C5EA4F5577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80" y="1097313"/>
            <a:ext cx="6841923" cy="5828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E0FA88-8CD5-C85B-CE39-1F3EAC599CC9}"/>
              </a:ext>
            </a:extLst>
          </p:cNvPr>
          <p:cNvSpPr txBox="1"/>
          <p:nvPr/>
        </p:nvSpPr>
        <p:spPr>
          <a:xfrm>
            <a:off x="7630710" y="1057573"/>
            <a:ext cx="4138810" cy="5057795"/>
          </a:xfrm>
          <a:prstGeom prst="rect">
            <a:avLst/>
          </a:prstGeom>
          <a:noFill/>
        </p:spPr>
        <p:txBody>
          <a:bodyPr wrap="square">
            <a:spAutoFit/>
          </a:bodyPr>
          <a:lstStyle/>
          <a:p>
            <a:pPr indent="180340" algn="just" rtl="0">
              <a:spcBef>
                <a:spcPts val="0"/>
              </a:spcBef>
              <a:spcAft>
                <a:spcPts val="0"/>
              </a:spcAft>
            </a:pPr>
            <a:r>
              <a:rPr lang="en-GB" sz="1800" b="0" i="0" u="none" strike="noStrike" dirty="0" err="1">
                <a:solidFill>
                  <a:srgbClr val="000000"/>
                </a:solidFill>
                <a:effectLst/>
                <a:latin typeface="Times New Roman" panose="02020603050405020304" pitchFamily="18" charset="0"/>
              </a:rPr>
              <a:t>iWIN</a:t>
            </a:r>
            <a:r>
              <a:rPr lang="en-GB" sz="1800" b="0" i="0" u="none" strike="noStrike" dirty="0">
                <a:solidFill>
                  <a:srgbClr val="000000"/>
                </a:solidFill>
                <a:effectLst/>
                <a:latin typeface="Times New Roman" panose="02020603050405020304" pitchFamily="18" charset="0"/>
              </a:rPr>
              <a:t> approach is considering different options to access and deal with health images data set:</a:t>
            </a:r>
            <a:endParaRPr lang="en-GB" sz="2000" b="0" dirty="0">
              <a:effectLst/>
            </a:endParaRPr>
          </a:p>
          <a:p>
            <a:br>
              <a:rPr lang="en-GB" sz="2000" dirty="0"/>
            </a:br>
            <a:endParaRPr lang="en-GB" sz="1600"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marL="222250" indent="-222250" fontAlgn="base">
              <a:lnSpc>
                <a:spcPct val="90000"/>
              </a:lnSpc>
              <a:spcBef>
                <a:spcPts val="1000"/>
              </a:spcBef>
              <a:buSzPct val="100000"/>
              <a:buFont typeface="Arial"/>
              <a:buAutoNum type="arabicPeriod"/>
            </a:pPr>
            <a:r>
              <a:rPr lang="en-GB" sz="1600" dirty="0">
                <a:solidFill>
                  <a:schemeClr val="accent1"/>
                </a:solidFill>
                <a:latin typeface="Roboto" panose="02000000000000000000" pitchFamily="2" charset="0"/>
                <a:ea typeface="Roboto" panose="02000000000000000000" pitchFamily="2" charset="0"/>
                <a:cs typeface="Roboto" panose="02000000000000000000" pitchFamily="2" charset="0"/>
              </a:rPr>
              <a:t>Hospitals can donate health image data sets directly to the </a:t>
            </a:r>
            <a:r>
              <a:rPr lang="en-GB" sz="1600" dirty="0" err="1">
                <a:solidFill>
                  <a:schemeClr val="accent1"/>
                </a:solidFill>
                <a:latin typeface="Roboto" panose="02000000000000000000" pitchFamily="2" charset="0"/>
                <a:ea typeface="Roboto" panose="02000000000000000000" pitchFamily="2" charset="0"/>
                <a:cs typeface="Roboto" panose="02000000000000000000" pitchFamily="2" charset="0"/>
              </a:rPr>
              <a:t>iWIN</a:t>
            </a:r>
            <a:r>
              <a:rPr lang="en-GB" sz="1600" dirty="0">
                <a:solidFill>
                  <a:schemeClr val="accent1"/>
                </a:solidFill>
                <a:latin typeface="Roboto" panose="02000000000000000000" pitchFamily="2" charset="0"/>
                <a:ea typeface="Roboto" panose="02000000000000000000" pitchFamily="2" charset="0"/>
                <a:cs typeface="Roboto" panose="02000000000000000000" pitchFamily="2" charset="0"/>
              </a:rPr>
              <a:t> repository while controlling their data even after data shipping. </a:t>
            </a:r>
            <a:r>
              <a:rPr lang="en-GB" sz="1600" dirty="0" err="1">
                <a:solidFill>
                  <a:schemeClr val="accent1"/>
                </a:solidFill>
                <a:latin typeface="Roboto" panose="02000000000000000000" pitchFamily="2" charset="0"/>
                <a:ea typeface="Roboto" panose="02000000000000000000" pitchFamily="2" charset="0"/>
                <a:cs typeface="Roboto" panose="02000000000000000000" pitchFamily="2" charset="0"/>
              </a:rPr>
              <a:t>iWIN</a:t>
            </a:r>
            <a:r>
              <a:rPr lang="en-GB" sz="1600" dirty="0">
                <a:solidFill>
                  <a:schemeClr val="accent1"/>
                </a:solidFill>
                <a:latin typeface="Roboto" panose="02000000000000000000" pitchFamily="2" charset="0"/>
                <a:ea typeface="Roboto" panose="02000000000000000000" pitchFamily="2" charset="0"/>
                <a:cs typeface="Roboto" panose="02000000000000000000" pitchFamily="2" charset="0"/>
              </a:rPr>
              <a:t> will support the shipment of data repositories by allowing data providers to create data repositories images and push them into local storage from where they will be available for retrieval or shipment, allowing AI developers to benefit from data sharing securely.</a:t>
            </a:r>
          </a:p>
          <a:p>
            <a:pPr marL="273050" indent="-273050" fontAlgn="base">
              <a:lnSpc>
                <a:spcPct val="90000"/>
              </a:lnSpc>
              <a:spcBef>
                <a:spcPts val="1000"/>
              </a:spcBef>
              <a:buSzPct val="100000"/>
              <a:buFont typeface="Arial"/>
              <a:buAutoNum type="arabicPeriod"/>
            </a:pPr>
            <a:r>
              <a:rPr lang="en-GB" sz="1600" dirty="0" err="1">
                <a:solidFill>
                  <a:schemeClr val="accent1"/>
                </a:solidFill>
                <a:latin typeface="Roboto" panose="02000000000000000000" pitchFamily="2" charset="0"/>
                <a:ea typeface="Roboto" panose="02000000000000000000" pitchFamily="2" charset="0"/>
                <a:cs typeface="Roboto" panose="02000000000000000000" pitchFamily="2" charset="0"/>
              </a:rPr>
              <a:t>iWIN</a:t>
            </a:r>
            <a:r>
              <a:rPr lang="en-GB" sz="1600" dirty="0">
                <a:solidFill>
                  <a:schemeClr val="accent1"/>
                </a:solidFill>
                <a:latin typeface="Roboto" panose="02000000000000000000" pitchFamily="2" charset="0"/>
                <a:ea typeface="Roboto" panose="02000000000000000000" pitchFamily="2" charset="0"/>
                <a:cs typeface="Roboto" panose="02000000000000000000" pitchFamily="2" charset="0"/>
              </a:rPr>
              <a:t> will be committed to making health image data of External and Public Images Repositories accessible through the </a:t>
            </a:r>
            <a:r>
              <a:rPr lang="en-GB" sz="1600" dirty="0" err="1">
                <a:solidFill>
                  <a:schemeClr val="accent1"/>
                </a:solidFill>
                <a:latin typeface="Roboto" panose="02000000000000000000" pitchFamily="2" charset="0"/>
                <a:ea typeface="Roboto" panose="02000000000000000000" pitchFamily="2" charset="0"/>
                <a:cs typeface="Roboto" panose="02000000000000000000" pitchFamily="2" charset="0"/>
              </a:rPr>
              <a:t>iWIN</a:t>
            </a:r>
            <a:r>
              <a:rPr lang="en-GB" sz="1600" dirty="0">
                <a:solidFill>
                  <a:schemeClr val="accent1"/>
                </a:solidFill>
                <a:latin typeface="Roboto" panose="02000000000000000000" pitchFamily="2" charset="0"/>
                <a:ea typeface="Roboto" panose="02000000000000000000" pitchFamily="2" charset="0"/>
                <a:cs typeface="Roboto" panose="02000000000000000000" pitchFamily="2" charset="0"/>
              </a:rPr>
              <a:t> platform.</a:t>
            </a:r>
          </a:p>
        </p:txBody>
      </p:sp>
    </p:spTree>
    <p:extLst>
      <p:ext uri="{BB962C8B-B14F-4D97-AF65-F5344CB8AC3E}">
        <p14:creationId xmlns:p14="http://schemas.microsoft.com/office/powerpoint/2010/main" val="22286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4254"/>
        </a:solidFill>
        <a:effectLst/>
      </p:bgPr>
    </p:bg>
    <p:spTree>
      <p:nvGrpSpPr>
        <p:cNvPr id="1" name="Shape 204"/>
        <p:cNvGrpSpPr/>
        <p:nvPr/>
      </p:nvGrpSpPr>
      <p:grpSpPr>
        <a:xfrm>
          <a:off x="0" y="0"/>
          <a:ext cx="0" cy="0"/>
          <a:chOff x="0" y="0"/>
          <a:chExt cx="0" cy="0"/>
        </a:xfrm>
      </p:grpSpPr>
      <p:sp>
        <p:nvSpPr>
          <p:cNvPr id="207" name="Google Shape;207;p3"/>
          <p:cNvSpPr txBox="1"/>
          <p:nvPr/>
        </p:nvSpPr>
        <p:spPr>
          <a:xfrm>
            <a:off x="1054103" y="1155941"/>
            <a:ext cx="10039467" cy="5434640"/>
          </a:xfrm>
          <a:prstGeom prst="rect">
            <a:avLst/>
          </a:prstGeom>
          <a:noFill/>
          <a:ln>
            <a:noFill/>
          </a:ln>
        </p:spPr>
        <p:txBody>
          <a:bodyPr spcFirstLastPara="1" wrap="square" lIns="60950" tIns="60950" rIns="60950" bIns="60950" anchor="ctr" anchorCtr="0">
            <a:noAutofit/>
          </a:bodyPr>
          <a:lstStyle/>
          <a:p>
            <a:pPr marR="0" lvl="0" algn="l" rtl="0">
              <a:lnSpc>
                <a:spcPct val="90000"/>
              </a:lnSpc>
              <a:spcBef>
                <a:spcPts val="0"/>
              </a:spcBef>
              <a:spcAft>
                <a:spcPts val="0"/>
              </a:spcAft>
              <a:buClr>
                <a:schemeClr val="bg1"/>
              </a:buClr>
              <a:buSzPts val="1600"/>
            </a:pPr>
            <a:r>
              <a:rPr lang="en-GB" sz="2000" b="1" u="sng" dirty="0">
                <a:solidFill>
                  <a:schemeClr val="lt1"/>
                </a:solidFill>
                <a:latin typeface="Roboto"/>
                <a:ea typeface="Roboto"/>
                <a:cs typeface="Roboto"/>
                <a:sym typeface="Roboto"/>
              </a:rPr>
              <a:t>AI in personalized dosimetry: Automatic extraction of body organs from the 3D dose volume</a:t>
            </a:r>
          </a:p>
          <a:p>
            <a:pPr marR="0" lvl="0" algn="l" rtl="0">
              <a:lnSpc>
                <a:spcPct val="90000"/>
              </a:lnSpc>
              <a:spcBef>
                <a:spcPts val="0"/>
              </a:spcBef>
              <a:spcAft>
                <a:spcPts val="0"/>
              </a:spcAft>
              <a:buClr>
                <a:schemeClr val="bg1"/>
              </a:buClr>
              <a:buSzPts val="1600"/>
            </a:pPr>
            <a:endParaRPr lang="en-GB" sz="1800" b="1" dirty="0">
              <a:solidFill>
                <a:schemeClr val="lt1"/>
              </a:solidFill>
              <a:latin typeface="Roboto"/>
              <a:ea typeface="Roboto"/>
              <a:cs typeface="Roboto"/>
              <a:sym typeface="Roboto"/>
            </a:endParaRPr>
          </a:p>
          <a:p>
            <a:pPr marL="285750" marR="0" lvl="0" indent="-28575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Personalized dosimetry is an advanced method used to provide information about the 3D dose distribution for patients undergoing diagnostic and interventional X-ray examinations such as CT and fluoroscopically guided procedures. </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This very time-consuming procedure prohibits personalized dosimetry to be used in everyday clinical practice. </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sym typeface="Roboto"/>
            </a:endParaRPr>
          </a:p>
          <a:p>
            <a:pPr marR="0" lvl="0" algn="l" rtl="0">
              <a:lnSpc>
                <a:spcPct val="90000"/>
              </a:lnSpc>
              <a:spcBef>
                <a:spcPts val="0"/>
              </a:spcBef>
              <a:spcAft>
                <a:spcPts val="0"/>
              </a:spcAft>
              <a:buClr>
                <a:schemeClr val="bg1"/>
              </a:buClr>
              <a:buSzPts val="1600"/>
            </a:pPr>
            <a:r>
              <a:rPr lang="en-GB" sz="1800" b="1" dirty="0">
                <a:solidFill>
                  <a:schemeClr val="lt1"/>
                </a:solidFill>
                <a:latin typeface="Roboto"/>
                <a:ea typeface="Roboto"/>
                <a:cs typeface="Roboto"/>
                <a:sym typeface="Roboto"/>
              </a:rPr>
              <a:t>INNOVATION</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rPr>
              <a:t>Novel, sophisticated artificial intelligence, and machine learning algorithms, for example algorithms based on convolutional neural networks, develops to assist in automatic extraction of main radiosensitive organs of the chest from the 3D dose volume. </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rPr>
              <a:t>This approach allows automatic extraction of main radiosensitive organs of the chest needed for the implementation of patient-specific dosimetry</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IT" sz="1800" dirty="0">
              <a:solidFill>
                <a:schemeClr val="lt1"/>
              </a:solidFill>
              <a:latin typeface="Roboto"/>
              <a:ea typeface="Roboto"/>
              <a:cs typeface="Roboto"/>
            </a:endParaRPr>
          </a:p>
          <a:p>
            <a:pPr marR="0" lvl="0" algn="l" rtl="0">
              <a:lnSpc>
                <a:spcPct val="90000"/>
              </a:lnSpc>
              <a:spcBef>
                <a:spcPts val="0"/>
              </a:spcBef>
              <a:spcAft>
                <a:spcPts val="0"/>
              </a:spcAft>
              <a:buClr>
                <a:schemeClr val="bg1"/>
              </a:buClr>
              <a:buSzPts val="1600"/>
            </a:pPr>
            <a:endParaRPr lang="en-GB" sz="1800" b="1" dirty="0">
              <a:solidFill>
                <a:schemeClr val="lt1"/>
              </a:solidFill>
              <a:latin typeface="Roboto"/>
              <a:ea typeface="Roboto"/>
              <a:cs typeface="Roboto"/>
              <a:sym typeface="Roboto"/>
            </a:endParaRPr>
          </a:p>
        </p:txBody>
      </p:sp>
      <p:sp>
        <p:nvSpPr>
          <p:cNvPr id="220" name="Google Shape;220;p3"/>
          <p:cNvSpPr txBox="1"/>
          <p:nvPr/>
        </p:nvSpPr>
        <p:spPr>
          <a:xfrm>
            <a:off x="1054103" y="517529"/>
            <a:ext cx="7279014" cy="605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4254"/>
              </a:buClr>
              <a:buSzPts val="3000"/>
              <a:buFont typeface="DM Serif Display"/>
              <a:buNone/>
            </a:pPr>
            <a:r>
              <a:rPr lang="it-IT" sz="4000" b="1" i="0" u="none" strike="noStrike" cap="none" dirty="0">
                <a:solidFill>
                  <a:schemeClr val="lt1"/>
                </a:solidFill>
                <a:latin typeface="DM Serif Display"/>
                <a:ea typeface="DM Serif Display"/>
                <a:cs typeface="DM Serif Display"/>
                <a:sym typeface="DM Serif Display"/>
              </a:rPr>
              <a:t>AI-</a:t>
            </a:r>
            <a:r>
              <a:rPr lang="it-IT" sz="4000" b="1" i="0" u="none" strike="noStrike" cap="none" dirty="0" err="1">
                <a:solidFill>
                  <a:schemeClr val="lt1"/>
                </a:solidFill>
                <a:latin typeface="DM Serif Display"/>
                <a:ea typeface="DM Serif Display"/>
                <a:cs typeface="DM Serif Display"/>
                <a:sym typeface="DM Serif Display"/>
              </a:rPr>
              <a:t>based</a:t>
            </a:r>
            <a:r>
              <a:rPr lang="it-IT" sz="4000" b="1" i="0" u="none" strike="noStrike" cap="none" dirty="0">
                <a:solidFill>
                  <a:schemeClr val="lt1"/>
                </a:solidFill>
                <a:latin typeface="DM Serif Display"/>
                <a:ea typeface="DM Serif Display"/>
                <a:cs typeface="DM Serif Display"/>
                <a:sym typeface="DM Serif Display"/>
              </a:rPr>
              <a:t> </a:t>
            </a:r>
            <a:r>
              <a:rPr lang="it-IT" sz="4000" b="1" i="0" u="none" strike="noStrike" cap="none" dirty="0" err="1">
                <a:solidFill>
                  <a:schemeClr val="lt1"/>
                </a:solidFill>
                <a:latin typeface="DM Serif Display"/>
                <a:ea typeface="DM Serif Display"/>
                <a:cs typeface="DM Serif Display"/>
                <a:sym typeface="DM Serif Display"/>
              </a:rPr>
              <a:t>solution</a:t>
            </a:r>
            <a:r>
              <a:rPr lang="it-IT" sz="4000" b="1" i="0" u="none" strike="noStrike" cap="none" dirty="0">
                <a:solidFill>
                  <a:schemeClr val="lt1"/>
                </a:solidFill>
                <a:latin typeface="DM Serif Display"/>
                <a:ea typeface="DM Serif Display"/>
                <a:cs typeface="DM Serif Display"/>
                <a:sym typeface="DM Serif Display"/>
              </a:rPr>
              <a:t> for Use Case</a:t>
            </a:r>
          </a:p>
          <a:p>
            <a:pPr marL="0" marR="0" lvl="0" indent="0" algn="l" rtl="0">
              <a:lnSpc>
                <a:spcPct val="90000"/>
              </a:lnSpc>
              <a:spcBef>
                <a:spcPts val="0"/>
              </a:spcBef>
              <a:spcAft>
                <a:spcPts val="0"/>
              </a:spcAft>
              <a:buClr>
                <a:srgbClr val="094254"/>
              </a:buClr>
              <a:buSzPts val="3000"/>
              <a:buFont typeface="DM Serif Display"/>
              <a:buNone/>
            </a:pPr>
            <a:endParaRPr sz="4000" b="1" i="0" u="none" strike="noStrike" cap="none" dirty="0">
              <a:solidFill>
                <a:schemeClr val="lt1"/>
              </a:solidFill>
              <a:latin typeface="Roboto"/>
              <a:ea typeface="Roboto"/>
              <a:cs typeface="Roboto"/>
              <a:sym typeface="Roboto"/>
            </a:endParaRPr>
          </a:p>
        </p:txBody>
      </p:sp>
      <p:pic>
        <p:nvPicPr>
          <p:cNvPr id="221" name="Google Shape;221;p3"/>
          <p:cNvPicPr preferRelativeResize="0"/>
          <p:nvPr/>
        </p:nvPicPr>
        <p:blipFill rotWithShape="1">
          <a:blip r:embed="rId3">
            <a:alphaModFix/>
          </a:blip>
          <a:srcRect t="9712" b="44656"/>
          <a:stretch/>
        </p:blipFill>
        <p:spPr>
          <a:xfrm>
            <a:off x="9467847" y="0"/>
            <a:ext cx="2724153" cy="517236"/>
          </a:xfrm>
          <a:prstGeom prst="rect">
            <a:avLst/>
          </a:prstGeom>
          <a:noFill/>
          <a:ln>
            <a:noFill/>
          </a:ln>
        </p:spPr>
      </p:pic>
    </p:spTree>
    <p:extLst>
      <p:ext uri="{BB962C8B-B14F-4D97-AF65-F5344CB8AC3E}">
        <p14:creationId xmlns:p14="http://schemas.microsoft.com/office/powerpoint/2010/main" val="1126480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4254"/>
        </a:solidFill>
        <a:effectLst/>
      </p:bgPr>
    </p:bg>
    <p:spTree>
      <p:nvGrpSpPr>
        <p:cNvPr id="1" name="Shape 204"/>
        <p:cNvGrpSpPr/>
        <p:nvPr/>
      </p:nvGrpSpPr>
      <p:grpSpPr>
        <a:xfrm>
          <a:off x="0" y="0"/>
          <a:ext cx="0" cy="0"/>
          <a:chOff x="0" y="0"/>
          <a:chExt cx="0" cy="0"/>
        </a:xfrm>
      </p:grpSpPr>
      <p:sp>
        <p:nvSpPr>
          <p:cNvPr id="207" name="Google Shape;207;p3"/>
          <p:cNvSpPr txBox="1"/>
          <p:nvPr/>
        </p:nvSpPr>
        <p:spPr>
          <a:xfrm>
            <a:off x="1054103" y="1155941"/>
            <a:ext cx="10039467" cy="5184530"/>
          </a:xfrm>
          <a:prstGeom prst="rect">
            <a:avLst/>
          </a:prstGeom>
          <a:noFill/>
          <a:ln>
            <a:noFill/>
          </a:ln>
        </p:spPr>
        <p:txBody>
          <a:bodyPr spcFirstLastPara="1" wrap="square" lIns="60950" tIns="60950" rIns="60950" bIns="60950" anchor="ctr" anchorCtr="0">
            <a:noAutofit/>
          </a:bodyPr>
          <a:lstStyle/>
          <a:p>
            <a:pPr marR="0" lvl="0" algn="l" rtl="0">
              <a:lnSpc>
                <a:spcPct val="90000"/>
              </a:lnSpc>
              <a:spcBef>
                <a:spcPts val="0"/>
              </a:spcBef>
              <a:spcAft>
                <a:spcPts val="0"/>
              </a:spcAft>
              <a:buClr>
                <a:schemeClr val="bg1"/>
              </a:buClr>
              <a:buSzPts val="1600"/>
            </a:pPr>
            <a:r>
              <a:rPr lang="en-GB" sz="2000" b="1" u="sng" dirty="0">
                <a:solidFill>
                  <a:schemeClr val="lt1"/>
                </a:solidFill>
                <a:latin typeface="Roboto"/>
                <a:ea typeface="Roboto"/>
                <a:cs typeface="Roboto"/>
                <a:sym typeface="Roboto"/>
              </a:rPr>
              <a:t>Diagnosis using CT images of head, lung and breast cancers using AI techniques </a:t>
            </a:r>
          </a:p>
          <a:p>
            <a:pPr marL="285750" marR="0" lvl="0" indent="-28575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Computed tomography (CT) is an excellent imaging technique for anatomy and pathology in various clinical areas.</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CT can acquire high-resolution, three-dimensional image sets using x-ray beams in the energy range of 80-140 kV.</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Dual energy computed tomography (DECT) allows image acquisition at multiple energies, enabling differentiation between different materials.</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The AI approach for extracting effective atomic number is sensitive to artifacts, as small changes in the EMI number can result in significant errors.</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sym typeface="Roboto"/>
              </a:rPr>
              <a:t>AI can minimize diagnostic errors during CT image interpretation</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sym typeface="Roboto"/>
            </a:endParaRPr>
          </a:p>
          <a:p>
            <a:pPr marR="0" lvl="0" algn="l" rtl="0">
              <a:lnSpc>
                <a:spcPct val="90000"/>
              </a:lnSpc>
              <a:spcBef>
                <a:spcPts val="0"/>
              </a:spcBef>
              <a:spcAft>
                <a:spcPts val="0"/>
              </a:spcAft>
              <a:buClr>
                <a:schemeClr val="bg1"/>
              </a:buClr>
              <a:buSzPts val="1600"/>
            </a:pPr>
            <a:r>
              <a:rPr lang="en-GB" sz="1800" b="1" dirty="0">
                <a:solidFill>
                  <a:schemeClr val="lt1"/>
                </a:solidFill>
                <a:latin typeface="Roboto"/>
                <a:ea typeface="Roboto"/>
                <a:cs typeface="Roboto"/>
                <a:sym typeface="Roboto"/>
              </a:rPr>
              <a:t>INNOVATION</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sym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rPr>
              <a:t>The idea is to develop and train a smart software using the annotated DECT images</a:t>
            </a: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endParaRPr lang="en-GB" sz="1800" dirty="0">
              <a:solidFill>
                <a:schemeClr val="lt1"/>
              </a:solidFill>
              <a:latin typeface="Roboto"/>
              <a:ea typeface="Roboto"/>
              <a:cs typeface="Roboto"/>
            </a:endParaRPr>
          </a:p>
          <a:p>
            <a:pPr marL="342900" marR="0" lvl="0" indent="-342900" algn="l" rtl="0">
              <a:lnSpc>
                <a:spcPct val="90000"/>
              </a:lnSpc>
              <a:spcBef>
                <a:spcPts val="0"/>
              </a:spcBef>
              <a:spcAft>
                <a:spcPts val="0"/>
              </a:spcAft>
              <a:buClr>
                <a:schemeClr val="bg1"/>
              </a:buClr>
              <a:buSzPts val="1600"/>
              <a:buFont typeface="Arial" panose="020B0604020202020204" pitchFamily="34" charset="0"/>
              <a:buChar char="•"/>
            </a:pPr>
            <a:r>
              <a:rPr lang="en-GB" sz="1800" dirty="0">
                <a:solidFill>
                  <a:schemeClr val="lt1"/>
                </a:solidFill>
                <a:latin typeface="Roboto"/>
                <a:ea typeface="Roboto"/>
                <a:cs typeface="Roboto"/>
              </a:rPr>
              <a:t>Use AI algorithms to maximize the accuracy of lung, breast and prostate cancer differentiation through in the ROIs across annotated CT images.</a:t>
            </a:r>
            <a:endParaRPr lang="en-IT" sz="1800" dirty="0">
              <a:solidFill>
                <a:schemeClr val="lt1"/>
              </a:solidFill>
              <a:latin typeface="Roboto"/>
              <a:ea typeface="Roboto"/>
              <a:cs typeface="Roboto"/>
            </a:endParaRPr>
          </a:p>
          <a:p>
            <a:pPr marR="0" lvl="0" algn="l" rtl="0">
              <a:lnSpc>
                <a:spcPct val="90000"/>
              </a:lnSpc>
              <a:spcBef>
                <a:spcPts val="0"/>
              </a:spcBef>
              <a:spcAft>
                <a:spcPts val="0"/>
              </a:spcAft>
              <a:buClr>
                <a:schemeClr val="bg1"/>
              </a:buClr>
              <a:buSzPts val="1600"/>
            </a:pPr>
            <a:endParaRPr lang="en-GB" sz="1800" b="1" dirty="0">
              <a:solidFill>
                <a:schemeClr val="lt1"/>
              </a:solidFill>
              <a:latin typeface="Roboto"/>
              <a:ea typeface="Roboto"/>
              <a:cs typeface="Roboto"/>
              <a:sym typeface="Roboto"/>
            </a:endParaRPr>
          </a:p>
        </p:txBody>
      </p:sp>
      <p:sp>
        <p:nvSpPr>
          <p:cNvPr id="220" name="Google Shape;220;p3"/>
          <p:cNvSpPr txBox="1"/>
          <p:nvPr/>
        </p:nvSpPr>
        <p:spPr>
          <a:xfrm>
            <a:off x="1054103" y="517529"/>
            <a:ext cx="7279014" cy="605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4254"/>
              </a:buClr>
              <a:buSzPts val="3000"/>
              <a:buFont typeface="DM Serif Display"/>
              <a:buNone/>
            </a:pPr>
            <a:r>
              <a:rPr lang="it-IT" sz="4000" b="1" i="0" u="none" strike="noStrike" cap="none" dirty="0">
                <a:solidFill>
                  <a:schemeClr val="lt1"/>
                </a:solidFill>
                <a:latin typeface="DM Serif Display"/>
                <a:ea typeface="DM Serif Display"/>
                <a:cs typeface="DM Serif Display"/>
                <a:sym typeface="DM Serif Display"/>
              </a:rPr>
              <a:t>AI-</a:t>
            </a:r>
            <a:r>
              <a:rPr lang="it-IT" sz="4000" b="1" i="0" u="none" strike="noStrike" cap="none" dirty="0" err="1">
                <a:solidFill>
                  <a:schemeClr val="lt1"/>
                </a:solidFill>
                <a:latin typeface="DM Serif Display"/>
                <a:ea typeface="DM Serif Display"/>
                <a:cs typeface="DM Serif Display"/>
                <a:sym typeface="DM Serif Display"/>
              </a:rPr>
              <a:t>based</a:t>
            </a:r>
            <a:r>
              <a:rPr lang="it-IT" sz="4000" b="1" i="0" u="none" strike="noStrike" cap="none" dirty="0">
                <a:solidFill>
                  <a:schemeClr val="lt1"/>
                </a:solidFill>
                <a:latin typeface="DM Serif Display"/>
                <a:ea typeface="DM Serif Display"/>
                <a:cs typeface="DM Serif Display"/>
                <a:sym typeface="DM Serif Display"/>
              </a:rPr>
              <a:t> </a:t>
            </a:r>
            <a:r>
              <a:rPr lang="it-IT" sz="4000" b="1" i="0" u="none" strike="noStrike" cap="none" dirty="0" err="1">
                <a:solidFill>
                  <a:schemeClr val="lt1"/>
                </a:solidFill>
                <a:latin typeface="DM Serif Display"/>
                <a:ea typeface="DM Serif Display"/>
                <a:cs typeface="DM Serif Display"/>
                <a:sym typeface="DM Serif Display"/>
              </a:rPr>
              <a:t>solution</a:t>
            </a:r>
            <a:r>
              <a:rPr lang="it-IT" sz="4000" b="1" i="0" u="none" strike="noStrike" cap="none" dirty="0">
                <a:solidFill>
                  <a:schemeClr val="lt1"/>
                </a:solidFill>
                <a:latin typeface="DM Serif Display"/>
                <a:ea typeface="DM Serif Display"/>
                <a:cs typeface="DM Serif Display"/>
                <a:sym typeface="DM Serif Display"/>
              </a:rPr>
              <a:t> for Use Case</a:t>
            </a:r>
          </a:p>
          <a:p>
            <a:pPr marL="0" marR="0" lvl="0" indent="0" algn="l" rtl="0">
              <a:lnSpc>
                <a:spcPct val="90000"/>
              </a:lnSpc>
              <a:spcBef>
                <a:spcPts val="0"/>
              </a:spcBef>
              <a:spcAft>
                <a:spcPts val="0"/>
              </a:spcAft>
              <a:buClr>
                <a:srgbClr val="094254"/>
              </a:buClr>
              <a:buSzPts val="3000"/>
              <a:buFont typeface="DM Serif Display"/>
              <a:buNone/>
            </a:pPr>
            <a:endParaRPr sz="4000" b="1" i="0" u="none" strike="noStrike" cap="none" dirty="0">
              <a:solidFill>
                <a:schemeClr val="lt1"/>
              </a:solidFill>
              <a:latin typeface="Roboto"/>
              <a:ea typeface="Roboto"/>
              <a:cs typeface="Roboto"/>
              <a:sym typeface="Roboto"/>
            </a:endParaRPr>
          </a:p>
        </p:txBody>
      </p:sp>
      <p:pic>
        <p:nvPicPr>
          <p:cNvPr id="221" name="Google Shape;221;p3"/>
          <p:cNvPicPr preferRelativeResize="0"/>
          <p:nvPr/>
        </p:nvPicPr>
        <p:blipFill rotWithShape="1">
          <a:blip r:embed="rId3">
            <a:alphaModFix/>
          </a:blip>
          <a:srcRect t="9712" b="44656"/>
          <a:stretch/>
        </p:blipFill>
        <p:spPr>
          <a:xfrm>
            <a:off x="9467847" y="0"/>
            <a:ext cx="2724153" cy="517236"/>
          </a:xfrm>
          <a:prstGeom prst="rect">
            <a:avLst/>
          </a:prstGeom>
          <a:noFill/>
          <a:ln>
            <a:noFill/>
          </a:ln>
        </p:spPr>
      </p:pic>
    </p:spTree>
    <p:extLst>
      <p:ext uri="{BB962C8B-B14F-4D97-AF65-F5344CB8AC3E}">
        <p14:creationId xmlns:p14="http://schemas.microsoft.com/office/powerpoint/2010/main" val="1255940329"/>
      </p:ext>
    </p:extLst>
  </p:cSld>
  <p:clrMapOvr>
    <a:masterClrMapping/>
  </p:clrMapOvr>
</p:sld>
</file>

<file path=ppt/theme/theme1.xml><?xml version="1.0" encoding="utf-8"?>
<a:theme xmlns:a="http://schemas.openxmlformats.org/drawingml/2006/main" name="FRONTIERE">
  <a:themeElements>
    <a:clrScheme name="Personalizzato 1">
      <a:dk1>
        <a:srgbClr val="000000"/>
      </a:dk1>
      <a:lt1>
        <a:srgbClr val="FFFFFF"/>
      </a:lt1>
      <a:dk2>
        <a:srgbClr val="44546A"/>
      </a:dk2>
      <a:lt2>
        <a:srgbClr val="E7E6E6"/>
      </a:lt2>
      <a:accent1>
        <a:srgbClr val="094254"/>
      </a:accent1>
      <a:accent2>
        <a:srgbClr val="0993B8"/>
      </a:accent2>
      <a:accent3>
        <a:srgbClr val="51B9A5"/>
      </a:accent3>
      <a:accent4>
        <a:srgbClr val="E6FC40"/>
      </a:accent4>
      <a:accent5>
        <a:srgbClr val="EA5279"/>
      </a:accent5>
      <a:accent6>
        <a:srgbClr val="59595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2013 - 202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8645</TotalTime>
  <Words>2203</Words>
  <Application>Microsoft Macintosh PowerPoint</Application>
  <PresentationFormat>Widescreen</PresentationFormat>
  <Paragraphs>174</Paragraphs>
  <Slides>12</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IBM Plex Mono SemiBold</vt:lpstr>
      <vt:lpstr>IBM Plex Sans</vt:lpstr>
      <vt:lpstr>IBM Plex Mono Medium</vt:lpstr>
      <vt:lpstr>Roboto Mono</vt:lpstr>
      <vt:lpstr>Noto Sans Mono</vt:lpstr>
      <vt:lpstr>Roboto</vt:lpstr>
      <vt:lpstr>Calibri</vt:lpstr>
      <vt:lpstr>Söhne</vt:lpstr>
      <vt:lpstr>Century</vt:lpstr>
      <vt:lpstr>Times New Roman</vt:lpstr>
      <vt:lpstr>DM Serif Display</vt:lpstr>
      <vt:lpstr>Arial</vt:lpstr>
      <vt:lpstr>FRONTIERE</vt:lpstr>
      <vt:lpstr>FRONTIERE</vt:lpstr>
      <vt:lpstr>Who we are</vt:lpstr>
      <vt:lpstr>Open Innovation Ready to Go</vt:lpstr>
      <vt:lpstr>PowerPoint Presentation</vt:lpstr>
      <vt:lpstr>PowerPoint Presentation</vt:lpstr>
      <vt:lpstr>Decision Support System: Concept</vt:lpstr>
      <vt:lpstr>Technical Solution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FRONTIERE</dc:title>
  <dc:creator>Alessandro Niglio</dc:creator>
  <cp:lastModifiedBy>Giampaolo Fiorentino</cp:lastModifiedBy>
  <cp:revision>73</cp:revision>
  <dcterms:created xsi:type="dcterms:W3CDTF">2022-11-18T07:24:42Z</dcterms:created>
  <dcterms:modified xsi:type="dcterms:W3CDTF">2023-05-30T05:42:21Z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0x010100A9C43E3937FE714D9A8DB43649D76A7B</vt:lpwstr>
  </property>
</Properties>
</file>