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4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F8478-23C3-448A-9A61-EB2EBCEA531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47A3595-953C-4317-8F99-5A2DB54B33C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latin typeface="Corbel Light" panose="020B0303020204020204" pitchFamily="34" charset="0"/>
            </a:rPr>
            <a:t>What are Legal Holdings and why are they important?</a:t>
          </a:r>
        </a:p>
        <a:p>
          <a:pPr>
            <a:lnSpc>
              <a:spcPct val="100000"/>
            </a:lnSpc>
          </a:pPr>
          <a:r>
            <a:rPr lang="it-IT" dirty="0">
              <a:latin typeface="Corbel Light" panose="020B0303020204020204" pitchFamily="34" charset="0"/>
            </a:rPr>
            <a:t>They provide a statement of the decision in a case.</a:t>
          </a:r>
          <a:endParaRPr lang="en-US" dirty="0">
            <a:latin typeface="Corbel Light" panose="020B0303020204020204" pitchFamily="34" charset="0"/>
          </a:endParaRPr>
        </a:p>
      </dgm:t>
    </dgm:pt>
    <dgm:pt modelId="{B827E08C-4D63-4F55-BD80-4D0D303E47FB}" type="parTrans" cxnId="{066652DE-9B9F-496C-A495-35334C7796C7}">
      <dgm:prSet/>
      <dgm:spPr/>
      <dgm:t>
        <a:bodyPr/>
        <a:lstStyle/>
        <a:p>
          <a:endParaRPr lang="en-US"/>
        </a:p>
      </dgm:t>
    </dgm:pt>
    <dgm:pt modelId="{E55BD4AB-F64A-460F-84EF-6A8DF4A6CD5C}" type="sibTrans" cxnId="{066652DE-9B9F-496C-A495-35334C7796C7}">
      <dgm:prSet/>
      <dgm:spPr/>
      <dgm:t>
        <a:bodyPr/>
        <a:lstStyle/>
        <a:p>
          <a:endParaRPr lang="en-US"/>
        </a:p>
      </dgm:t>
    </dgm:pt>
    <dgm:pt modelId="{832F998E-5D65-4711-AE05-6081D99BD70E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latin typeface="Corbel Light"/>
            </a:rPr>
            <a:t>Why Extractive Summarization? To avoid any misinterpretation and misinformation</a:t>
          </a:r>
          <a:endParaRPr lang="en-US" dirty="0">
            <a:latin typeface="Corbel Light"/>
          </a:endParaRPr>
        </a:p>
      </dgm:t>
    </dgm:pt>
    <dgm:pt modelId="{88DB63FF-DE10-4B9B-8CF9-8D99D742EE22}" type="parTrans" cxnId="{E55B88F7-A463-4ABB-901E-4D6498F1C6F0}">
      <dgm:prSet/>
      <dgm:spPr/>
      <dgm:t>
        <a:bodyPr/>
        <a:lstStyle/>
        <a:p>
          <a:endParaRPr lang="en-US"/>
        </a:p>
      </dgm:t>
    </dgm:pt>
    <dgm:pt modelId="{B9285963-C5F5-47F8-9581-68D011B86825}" type="sibTrans" cxnId="{E55B88F7-A463-4ABB-901E-4D6498F1C6F0}">
      <dgm:prSet/>
      <dgm:spPr/>
      <dgm:t>
        <a:bodyPr/>
        <a:lstStyle/>
        <a:p>
          <a:endParaRPr lang="en-US"/>
        </a:p>
      </dgm:t>
    </dgm:pt>
    <dgm:pt modelId="{28C68321-F6A4-4C8F-82C8-361BF088B95F}" type="pres">
      <dgm:prSet presAssocID="{6FAF8478-23C3-448A-9A61-EB2EBCEA531B}" presName="root" presStyleCnt="0">
        <dgm:presLayoutVars>
          <dgm:dir/>
          <dgm:resizeHandles val="exact"/>
        </dgm:presLayoutVars>
      </dgm:prSet>
      <dgm:spPr/>
    </dgm:pt>
    <dgm:pt modelId="{4DE9D69F-FF6B-4CC9-B25D-867A0C6D2632}" type="pres">
      <dgm:prSet presAssocID="{D47A3595-953C-4317-8F99-5A2DB54B33C7}" presName="compNode" presStyleCnt="0"/>
      <dgm:spPr/>
    </dgm:pt>
    <dgm:pt modelId="{20CA6F8F-4664-4050-8F3A-FC4100ACCD3F}" type="pres">
      <dgm:prSet presAssocID="{D47A3595-953C-4317-8F99-5A2DB54B33C7}" presName="bgRect" presStyleLbl="bgShp" presStyleIdx="0" presStyleCnt="2"/>
      <dgm:spPr/>
    </dgm:pt>
    <dgm:pt modelId="{E9C90F43-D731-4EFE-864A-E36F852EB58D}" type="pres">
      <dgm:prSet presAssocID="{D47A3595-953C-4317-8F99-5A2DB54B33C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C9E0C14F-9827-49DB-A643-339921FD7CB6}" type="pres">
      <dgm:prSet presAssocID="{D47A3595-953C-4317-8F99-5A2DB54B33C7}" presName="spaceRect" presStyleCnt="0"/>
      <dgm:spPr/>
    </dgm:pt>
    <dgm:pt modelId="{D80D8330-0C64-4D63-9CD7-FA6BCF6F1221}" type="pres">
      <dgm:prSet presAssocID="{D47A3595-953C-4317-8F99-5A2DB54B33C7}" presName="parTx" presStyleLbl="revTx" presStyleIdx="0" presStyleCnt="2">
        <dgm:presLayoutVars>
          <dgm:chMax val="0"/>
          <dgm:chPref val="0"/>
        </dgm:presLayoutVars>
      </dgm:prSet>
      <dgm:spPr/>
    </dgm:pt>
    <dgm:pt modelId="{A5EEC5D8-10A5-47CF-9BAD-9CE70FB02DCC}" type="pres">
      <dgm:prSet presAssocID="{E55BD4AB-F64A-460F-84EF-6A8DF4A6CD5C}" presName="sibTrans" presStyleCnt="0"/>
      <dgm:spPr/>
    </dgm:pt>
    <dgm:pt modelId="{9B36F88A-1AEC-4DC1-90AF-15DD6AFEC0EA}" type="pres">
      <dgm:prSet presAssocID="{832F998E-5D65-4711-AE05-6081D99BD70E}" presName="compNode" presStyleCnt="0"/>
      <dgm:spPr/>
    </dgm:pt>
    <dgm:pt modelId="{78FF2ADE-FD13-4B26-AC14-8DF61523BB7F}" type="pres">
      <dgm:prSet presAssocID="{832F998E-5D65-4711-AE05-6081D99BD70E}" presName="bgRect" presStyleLbl="bgShp" presStyleIdx="1" presStyleCnt="2"/>
      <dgm:spPr/>
    </dgm:pt>
    <dgm:pt modelId="{3E309C2A-FAF6-4821-B52F-50E24405C09E}" type="pres">
      <dgm:prSet presAssocID="{832F998E-5D65-4711-AE05-6081D99BD70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BA5B586-4ED8-4BF4-81EC-6521B8E195EC}" type="pres">
      <dgm:prSet presAssocID="{832F998E-5D65-4711-AE05-6081D99BD70E}" presName="spaceRect" presStyleCnt="0"/>
      <dgm:spPr/>
    </dgm:pt>
    <dgm:pt modelId="{8D21F37E-762D-4E1B-BA30-643BA02FD62E}" type="pres">
      <dgm:prSet presAssocID="{832F998E-5D65-4711-AE05-6081D99BD70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42ED127-D4D4-4ACC-A150-6CCFC20A23C4}" type="presOf" srcId="{D47A3595-953C-4317-8F99-5A2DB54B33C7}" destId="{D80D8330-0C64-4D63-9CD7-FA6BCF6F1221}" srcOrd="0" destOrd="0" presId="urn:microsoft.com/office/officeart/2018/2/layout/IconVerticalSolidList"/>
    <dgm:cxn modelId="{299AB76F-FB0F-41CD-B3E8-145F7C2EE8D8}" type="presOf" srcId="{6FAF8478-23C3-448A-9A61-EB2EBCEA531B}" destId="{28C68321-F6A4-4C8F-82C8-361BF088B95F}" srcOrd="0" destOrd="0" presId="urn:microsoft.com/office/officeart/2018/2/layout/IconVerticalSolidList"/>
    <dgm:cxn modelId="{12217C5A-68E1-4E1E-AEDD-129628FF8CE7}" type="presOf" srcId="{832F998E-5D65-4711-AE05-6081D99BD70E}" destId="{8D21F37E-762D-4E1B-BA30-643BA02FD62E}" srcOrd="0" destOrd="0" presId="urn:microsoft.com/office/officeart/2018/2/layout/IconVerticalSolidList"/>
    <dgm:cxn modelId="{066652DE-9B9F-496C-A495-35334C7796C7}" srcId="{6FAF8478-23C3-448A-9A61-EB2EBCEA531B}" destId="{D47A3595-953C-4317-8F99-5A2DB54B33C7}" srcOrd="0" destOrd="0" parTransId="{B827E08C-4D63-4F55-BD80-4D0D303E47FB}" sibTransId="{E55BD4AB-F64A-460F-84EF-6A8DF4A6CD5C}"/>
    <dgm:cxn modelId="{E55B88F7-A463-4ABB-901E-4D6498F1C6F0}" srcId="{6FAF8478-23C3-448A-9A61-EB2EBCEA531B}" destId="{832F998E-5D65-4711-AE05-6081D99BD70E}" srcOrd="1" destOrd="0" parTransId="{88DB63FF-DE10-4B9B-8CF9-8D99D742EE22}" sibTransId="{B9285963-C5F5-47F8-9581-68D011B86825}"/>
    <dgm:cxn modelId="{F46F4E2B-8869-4389-B9D2-7D726B8DDA13}" type="presParOf" srcId="{28C68321-F6A4-4C8F-82C8-361BF088B95F}" destId="{4DE9D69F-FF6B-4CC9-B25D-867A0C6D2632}" srcOrd="0" destOrd="0" presId="urn:microsoft.com/office/officeart/2018/2/layout/IconVerticalSolidList"/>
    <dgm:cxn modelId="{56251B53-D172-4C29-BA74-FEBCAE611FBB}" type="presParOf" srcId="{4DE9D69F-FF6B-4CC9-B25D-867A0C6D2632}" destId="{20CA6F8F-4664-4050-8F3A-FC4100ACCD3F}" srcOrd="0" destOrd="0" presId="urn:microsoft.com/office/officeart/2018/2/layout/IconVerticalSolidList"/>
    <dgm:cxn modelId="{20101A09-7FCE-4761-9CA0-E5FDF34B49D2}" type="presParOf" srcId="{4DE9D69F-FF6B-4CC9-B25D-867A0C6D2632}" destId="{E9C90F43-D731-4EFE-864A-E36F852EB58D}" srcOrd="1" destOrd="0" presId="urn:microsoft.com/office/officeart/2018/2/layout/IconVerticalSolidList"/>
    <dgm:cxn modelId="{E60BBD11-432D-4C4A-ABA8-BE689D0616CB}" type="presParOf" srcId="{4DE9D69F-FF6B-4CC9-B25D-867A0C6D2632}" destId="{C9E0C14F-9827-49DB-A643-339921FD7CB6}" srcOrd="2" destOrd="0" presId="urn:microsoft.com/office/officeart/2018/2/layout/IconVerticalSolidList"/>
    <dgm:cxn modelId="{02F6335F-EC71-4305-8333-7270E81FCFDC}" type="presParOf" srcId="{4DE9D69F-FF6B-4CC9-B25D-867A0C6D2632}" destId="{D80D8330-0C64-4D63-9CD7-FA6BCF6F1221}" srcOrd="3" destOrd="0" presId="urn:microsoft.com/office/officeart/2018/2/layout/IconVerticalSolidList"/>
    <dgm:cxn modelId="{C2160C0C-D996-4A2D-AA55-3BB8E90FF5F4}" type="presParOf" srcId="{28C68321-F6A4-4C8F-82C8-361BF088B95F}" destId="{A5EEC5D8-10A5-47CF-9BAD-9CE70FB02DCC}" srcOrd="1" destOrd="0" presId="urn:microsoft.com/office/officeart/2018/2/layout/IconVerticalSolidList"/>
    <dgm:cxn modelId="{9C2ACAD0-7A7F-439D-ABB3-0F0200604CFC}" type="presParOf" srcId="{28C68321-F6A4-4C8F-82C8-361BF088B95F}" destId="{9B36F88A-1AEC-4DC1-90AF-15DD6AFEC0EA}" srcOrd="2" destOrd="0" presId="urn:microsoft.com/office/officeart/2018/2/layout/IconVerticalSolidList"/>
    <dgm:cxn modelId="{58248A0E-21AB-4E56-AF68-1705D0CF2080}" type="presParOf" srcId="{9B36F88A-1AEC-4DC1-90AF-15DD6AFEC0EA}" destId="{78FF2ADE-FD13-4B26-AC14-8DF61523BB7F}" srcOrd="0" destOrd="0" presId="urn:microsoft.com/office/officeart/2018/2/layout/IconVerticalSolidList"/>
    <dgm:cxn modelId="{4DEED9C3-CB7A-4E16-9E6A-8C7107510556}" type="presParOf" srcId="{9B36F88A-1AEC-4DC1-90AF-15DD6AFEC0EA}" destId="{3E309C2A-FAF6-4821-B52F-50E24405C09E}" srcOrd="1" destOrd="0" presId="urn:microsoft.com/office/officeart/2018/2/layout/IconVerticalSolidList"/>
    <dgm:cxn modelId="{3BDFF7BE-9AB0-4FD9-BACA-E26582A06ECF}" type="presParOf" srcId="{9B36F88A-1AEC-4DC1-90AF-15DD6AFEC0EA}" destId="{DBA5B586-4ED8-4BF4-81EC-6521B8E195EC}" srcOrd="2" destOrd="0" presId="urn:microsoft.com/office/officeart/2018/2/layout/IconVerticalSolidList"/>
    <dgm:cxn modelId="{B232B9AF-FB5C-49EB-AC28-1DE39019E334}" type="presParOf" srcId="{9B36F88A-1AEC-4DC1-90AF-15DD6AFEC0EA}" destId="{8D21F37E-762D-4E1B-BA30-643BA02FD62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998169-CD75-4350-B1F9-4AB23AE2DE66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BA4D02-BD5B-4D57-973E-FB033E311FD1}">
      <dgm:prSet/>
      <dgm:spPr/>
      <dgm:t>
        <a:bodyPr/>
        <a:lstStyle/>
        <a:p>
          <a:r>
            <a:rPr lang="en-US" dirty="0">
              <a:latin typeface="Corbel Light"/>
            </a:rPr>
            <a:t>Italian civil law corpora consisting of 1500 documents.</a:t>
          </a:r>
        </a:p>
      </dgm:t>
    </dgm:pt>
    <dgm:pt modelId="{FA669B71-00B3-411A-852C-DC82C4AD787C}" type="parTrans" cxnId="{AA994294-D94D-4A91-8062-EE47050856B2}">
      <dgm:prSet/>
      <dgm:spPr/>
      <dgm:t>
        <a:bodyPr/>
        <a:lstStyle/>
        <a:p>
          <a:endParaRPr lang="en-US"/>
        </a:p>
      </dgm:t>
    </dgm:pt>
    <dgm:pt modelId="{A97A1342-BA96-4CDE-8532-0A3A91FA9B24}" type="sibTrans" cxnId="{AA994294-D94D-4A91-8062-EE47050856B2}">
      <dgm:prSet/>
      <dgm:spPr/>
      <dgm:t>
        <a:bodyPr/>
        <a:lstStyle/>
        <a:p>
          <a:endParaRPr lang="en-US"/>
        </a:p>
      </dgm:t>
    </dgm:pt>
    <dgm:pt modelId="{F01DEE9A-A284-4970-A17B-64CF8B0A5A01}">
      <dgm:prSet/>
      <dgm:spPr/>
      <dgm:t>
        <a:bodyPr/>
        <a:lstStyle/>
        <a:p>
          <a:r>
            <a:rPr lang="en-US">
              <a:latin typeface="Corbel Light"/>
            </a:rPr>
            <a:t>5 roles are derived: Introduction (INT), Conclusion of parties (CDP), Development of trail (SDP), Reason (MDD) and Conclusion (PQM).</a:t>
          </a:r>
        </a:p>
      </dgm:t>
    </dgm:pt>
    <dgm:pt modelId="{6DC8D2A5-50FF-476E-AF3F-C36B83FDF0F0}" type="parTrans" cxnId="{02BDA3FA-6EE9-4506-B22C-5415A2E1C756}">
      <dgm:prSet/>
      <dgm:spPr/>
      <dgm:t>
        <a:bodyPr/>
        <a:lstStyle/>
        <a:p>
          <a:endParaRPr lang="en-US"/>
        </a:p>
      </dgm:t>
    </dgm:pt>
    <dgm:pt modelId="{7D086778-7E19-49EC-A25C-C91A2417D054}" type="sibTrans" cxnId="{02BDA3FA-6EE9-4506-B22C-5415A2E1C756}">
      <dgm:prSet/>
      <dgm:spPr/>
      <dgm:t>
        <a:bodyPr/>
        <a:lstStyle/>
        <a:p>
          <a:endParaRPr lang="en-US"/>
        </a:p>
      </dgm:t>
    </dgm:pt>
    <dgm:pt modelId="{9256D55C-DF94-4ABE-8448-150B915FB61B}">
      <dgm:prSet/>
      <dgm:spPr/>
      <dgm:t>
        <a:bodyPr/>
        <a:lstStyle/>
        <a:p>
          <a:r>
            <a:rPr lang="en-US" dirty="0">
              <a:latin typeface="Corbel Light" panose="020B0303020204020204" pitchFamily="34" charset="0"/>
            </a:rPr>
            <a:t>Hierarchical BERT architecture with bottom layer encoder Italian-Legal-BERT (</a:t>
          </a:r>
          <a:r>
            <a:rPr lang="it-IT" dirty="0">
              <a:latin typeface="Corbel Light"/>
            </a:rPr>
            <a:t>Licari et al., km4law3 2022) </a:t>
          </a:r>
          <a:r>
            <a:rPr lang="en-US" dirty="0">
              <a:latin typeface="Corbel Light" panose="020B0303020204020204" pitchFamily="34" charset="0"/>
            </a:rPr>
            <a:t>and top layer is 2 layers transformer encoder. (Marino et al., ASAIL 2023).</a:t>
          </a:r>
        </a:p>
      </dgm:t>
    </dgm:pt>
    <dgm:pt modelId="{5DD87F5E-946B-4DD3-B6FC-B9A881163D01}" type="parTrans" cxnId="{F157FC06-357E-452E-AC22-BE3F2DA0DA7D}">
      <dgm:prSet/>
      <dgm:spPr/>
      <dgm:t>
        <a:bodyPr/>
        <a:lstStyle/>
        <a:p>
          <a:endParaRPr lang="en-US"/>
        </a:p>
      </dgm:t>
    </dgm:pt>
    <dgm:pt modelId="{FCF62A3C-AC2F-4A06-AA7E-9CC649BA638C}" type="sibTrans" cxnId="{F157FC06-357E-452E-AC22-BE3F2DA0DA7D}">
      <dgm:prSet/>
      <dgm:spPr/>
      <dgm:t>
        <a:bodyPr/>
        <a:lstStyle/>
        <a:p>
          <a:endParaRPr lang="en-US"/>
        </a:p>
      </dgm:t>
    </dgm:pt>
    <dgm:pt modelId="{6EDEDA45-C5C1-4583-95A1-0CD1095C1E73}" type="pres">
      <dgm:prSet presAssocID="{72998169-CD75-4350-B1F9-4AB23AE2DE66}" presName="outerComposite" presStyleCnt="0">
        <dgm:presLayoutVars>
          <dgm:chMax val="5"/>
          <dgm:dir/>
          <dgm:resizeHandles val="exact"/>
        </dgm:presLayoutVars>
      </dgm:prSet>
      <dgm:spPr/>
    </dgm:pt>
    <dgm:pt modelId="{00BF95E9-90A3-4F1C-8F58-FCD8EFD841C4}" type="pres">
      <dgm:prSet presAssocID="{72998169-CD75-4350-B1F9-4AB23AE2DE66}" presName="dummyMaxCanvas" presStyleCnt="0">
        <dgm:presLayoutVars/>
      </dgm:prSet>
      <dgm:spPr/>
    </dgm:pt>
    <dgm:pt modelId="{029CED9C-765D-46DC-8C61-2E8E0A7210F4}" type="pres">
      <dgm:prSet presAssocID="{72998169-CD75-4350-B1F9-4AB23AE2DE66}" presName="ThreeNodes_1" presStyleLbl="node1" presStyleIdx="0" presStyleCnt="3">
        <dgm:presLayoutVars>
          <dgm:bulletEnabled val="1"/>
        </dgm:presLayoutVars>
      </dgm:prSet>
      <dgm:spPr/>
    </dgm:pt>
    <dgm:pt modelId="{0CBAF681-27A7-4A6A-8E6E-E581A4CC02BF}" type="pres">
      <dgm:prSet presAssocID="{72998169-CD75-4350-B1F9-4AB23AE2DE66}" presName="ThreeNodes_2" presStyleLbl="node1" presStyleIdx="1" presStyleCnt="3">
        <dgm:presLayoutVars>
          <dgm:bulletEnabled val="1"/>
        </dgm:presLayoutVars>
      </dgm:prSet>
      <dgm:spPr/>
    </dgm:pt>
    <dgm:pt modelId="{531071FA-0676-4168-A32C-06AE74A06D49}" type="pres">
      <dgm:prSet presAssocID="{72998169-CD75-4350-B1F9-4AB23AE2DE66}" presName="ThreeNodes_3" presStyleLbl="node1" presStyleIdx="2" presStyleCnt="3">
        <dgm:presLayoutVars>
          <dgm:bulletEnabled val="1"/>
        </dgm:presLayoutVars>
      </dgm:prSet>
      <dgm:spPr/>
    </dgm:pt>
    <dgm:pt modelId="{68BD4F80-2A96-4D4E-8E41-8008E0E4B849}" type="pres">
      <dgm:prSet presAssocID="{72998169-CD75-4350-B1F9-4AB23AE2DE66}" presName="ThreeConn_1-2" presStyleLbl="fgAccFollowNode1" presStyleIdx="0" presStyleCnt="2">
        <dgm:presLayoutVars>
          <dgm:bulletEnabled val="1"/>
        </dgm:presLayoutVars>
      </dgm:prSet>
      <dgm:spPr/>
    </dgm:pt>
    <dgm:pt modelId="{EB4EEEA2-B5BE-42A8-9E5C-59FD0931D1DC}" type="pres">
      <dgm:prSet presAssocID="{72998169-CD75-4350-B1F9-4AB23AE2DE66}" presName="ThreeConn_2-3" presStyleLbl="fgAccFollowNode1" presStyleIdx="1" presStyleCnt="2">
        <dgm:presLayoutVars>
          <dgm:bulletEnabled val="1"/>
        </dgm:presLayoutVars>
      </dgm:prSet>
      <dgm:spPr/>
    </dgm:pt>
    <dgm:pt modelId="{D93397AE-15D8-4E7D-8FA6-99383F565EE4}" type="pres">
      <dgm:prSet presAssocID="{72998169-CD75-4350-B1F9-4AB23AE2DE66}" presName="ThreeNodes_1_text" presStyleLbl="node1" presStyleIdx="2" presStyleCnt="3">
        <dgm:presLayoutVars>
          <dgm:bulletEnabled val="1"/>
        </dgm:presLayoutVars>
      </dgm:prSet>
      <dgm:spPr/>
    </dgm:pt>
    <dgm:pt modelId="{FBECF1EB-CCD6-4814-8FB1-E03CE0C40526}" type="pres">
      <dgm:prSet presAssocID="{72998169-CD75-4350-B1F9-4AB23AE2DE66}" presName="ThreeNodes_2_text" presStyleLbl="node1" presStyleIdx="2" presStyleCnt="3">
        <dgm:presLayoutVars>
          <dgm:bulletEnabled val="1"/>
        </dgm:presLayoutVars>
      </dgm:prSet>
      <dgm:spPr/>
    </dgm:pt>
    <dgm:pt modelId="{34B6B082-2309-44B2-95D7-FC046275EE75}" type="pres">
      <dgm:prSet presAssocID="{72998169-CD75-4350-B1F9-4AB23AE2DE66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157FC06-357E-452E-AC22-BE3F2DA0DA7D}" srcId="{72998169-CD75-4350-B1F9-4AB23AE2DE66}" destId="{9256D55C-DF94-4ABE-8448-150B915FB61B}" srcOrd="2" destOrd="0" parTransId="{5DD87F5E-946B-4DD3-B6FC-B9A881163D01}" sibTransId="{FCF62A3C-AC2F-4A06-AA7E-9CC649BA638C}"/>
    <dgm:cxn modelId="{3790D028-F92C-48BA-9E43-F9B14F936999}" type="presOf" srcId="{72998169-CD75-4350-B1F9-4AB23AE2DE66}" destId="{6EDEDA45-C5C1-4583-95A1-0CD1095C1E73}" srcOrd="0" destOrd="0" presId="urn:microsoft.com/office/officeart/2005/8/layout/vProcess5"/>
    <dgm:cxn modelId="{39049937-81AC-4A3B-9646-670765A4E924}" type="presOf" srcId="{F01DEE9A-A284-4970-A17B-64CF8B0A5A01}" destId="{FBECF1EB-CCD6-4814-8FB1-E03CE0C40526}" srcOrd="1" destOrd="0" presId="urn:microsoft.com/office/officeart/2005/8/layout/vProcess5"/>
    <dgm:cxn modelId="{F8889F4C-C4BC-4D72-A0FE-7F93B57B53FF}" type="presOf" srcId="{F01DEE9A-A284-4970-A17B-64CF8B0A5A01}" destId="{0CBAF681-27A7-4A6A-8E6E-E581A4CC02BF}" srcOrd="0" destOrd="0" presId="urn:microsoft.com/office/officeart/2005/8/layout/vProcess5"/>
    <dgm:cxn modelId="{AACE8D4D-ECA1-40D5-AFA1-8428E859C522}" type="presOf" srcId="{F9BA4D02-BD5B-4D57-973E-FB033E311FD1}" destId="{029CED9C-765D-46DC-8C61-2E8E0A7210F4}" srcOrd="0" destOrd="0" presId="urn:microsoft.com/office/officeart/2005/8/layout/vProcess5"/>
    <dgm:cxn modelId="{47611357-241A-4951-B73A-AF8274AC242C}" type="presOf" srcId="{F9BA4D02-BD5B-4D57-973E-FB033E311FD1}" destId="{D93397AE-15D8-4E7D-8FA6-99383F565EE4}" srcOrd="1" destOrd="0" presId="urn:microsoft.com/office/officeart/2005/8/layout/vProcess5"/>
    <dgm:cxn modelId="{5BB6B285-5BE4-42CF-8AA9-C05D031091F7}" type="presOf" srcId="{9256D55C-DF94-4ABE-8448-150B915FB61B}" destId="{531071FA-0676-4168-A32C-06AE74A06D49}" srcOrd="0" destOrd="0" presId="urn:microsoft.com/office/officeart/2005/8/layout/vProcess5"/>
    <dgm:cxn modelId="{AA994294-D94D-4A91-8062-EE47050856B2}" srcId="{72998169-CD75-4350-B1F9-4AB23AE2DE66}" destId="{F9BA4D02-BD5B-4D57-973E-FB033E311FD1}" srcOrd="0" destOrd="0" parTransId="{FA669B71-00B3-411A-852C-DC82C4AD787C}" sibTransId="{A97A1342-BA96-4CDE-8532-0A3A91FA9B24}"/>
    <dgm:cxn modelId="{F1706797-58BB-48EF-B5FF-C20659F4FF59}" type="presOf" srcId="{9256D55C-DF94-4ABE-8448-150B915FB61B}" destId="{34B6B082-2309-44B2-95D7-FC046275EE75}" srcOrd="1" destOrd="0" presId="urn:microsoft.com/office/officeart/2005/8/layout/vProcess5"/>
    <dgm:cxn modelId="{1771CAA8-9C80-4CBF-BB16-2E587389544F}" type="presOf" srcId="{A97A1342-BA96-4CDE-8532-0A3A91FA9B24}" destId="{68BD4F80-2A96-4D4E-8E41-8008E0E4B849}" srcOrd="0" destOrd="0" presId="urn:microsoft.com/office/officeart/2005/8/layout/vProcess5"/>
    <dgm:cxn modelId="{DEC5D9DF-54C7-4EC5-96EA-13C6D78BF06B}" type="presOf" srcId="{7D086778-7E19-49EC-A25C-C91A2417D054}" destId="{EB4EEEA2-B5BE-42A8-9E5C-59FD0931D1DC}" srcOrd="0" destOrd="0" presId="urn:microsoft.com/office/officeart/2005/8/layout/vProcess5"/>
    <dgm:cxn modelId="{02BDA3FA-6EE9-4506-B22C-5415A2E1C756}" srcId="{72998169-CD75-4350-B1F9-4AB23AE2DE66}" destId="{F01DEE9A-A284-4970-A17B-64CF8B0A5A01}" srcOrd="1" destOrd="0" parTransId="{6DC8D2A5-50FF-476E-AF3F-C36B83FDF0F0}" sibTransId="{7D086778-7E19-49EC-A25C-C91A2417D054}"/>
    <dgm:cxn modelId="{F60619DB-95A2-441B-AE98-3FE4A2550964}" type="presParOf" srcId="{6EDEDA45-C5C1-4583-95A1-0CD1095C1E73}" destId="{00BF95E9-90A3-4F1C-8F58-FCD8EFD841C4}" srcOrd="0" destOrd="0" presId="urn:microsoft.com/office/officeart/2005/8/layout/vProcess5"/>
    <dgm:cxn modelId="{8EB4A297-95F7-4E7C-9D89-4E736BB866F6}" type="presParOf" srcId="{6EDEDA45-C5C1-4583-95A1-0CD1095C1E73}" destId="{029CED9C-765D-46DC-8C61-2E8E0A7210F4}" srcOrd="1" destOrd="0" presId="urn:microsoft.com/office/officeart/2005/8/layout/vProcess5"/>
    <dgm:cxn modelId="{18397596-9F11-4D01-8AEF-7ED2B5E58F33}" type="presParOf" srcId="{6EDEDA45-C5C1-4583-95A1-0CD1095C1E73}" destId="{0CBAF681-27A7-4A6A-8E6E-E581A4CC02BF}" srcOrd="2" destOrd="0" presId="urn:microsoft.com/office/officeart/2005/8/layout/vProcess5"/>
    <dgm:cxn modelId="{5F82F9E5-F9BF-4FBC-A896-7517DE944868}" type="presParOf" srcId="{6EDEDA45-C5C1-4583-95A1-0CD1095C1E73}" destId="{531071FA-0676-4168-A32C-06AE74A06D49}" srcOrd="3" destOrd="0" presId="urn:microsoft.com/office/officeart/2005/8/layout/vProcess5"/>
    <dgm:cxn modelId="{A5A5AE48-03C1-437B-B031-7A409BCE925F}" type="presParOf" srcId="{6EDEDA45-C5C1-4583-95A1-0CD1095C1E73}" destId="{68BD4F80-2A96-4D4E-8E41-8008E0E4B849}" srcOrd="4" destOrd="0" presId="urn:microsoft.com/office/officeart/2005/8/layout/vProcess5"/>
    <dgm:cxn modelId="{4C376710-EAB6-458F-B7C4-80680FAE0B82}" type="presParOf" srcId="{6EDEDA45-C5C1-4583-95A1-0CD1095C1E73}" destId="{EB4EEEA2-B5BE-42A8-9E5C-59FD0931D1DC}" srcOrd="5" destOrd="0" presId="urn:microsoft.com/office/officeart/2005/8/layout/vProcess5"/>
    <dgm:cxn modelId="{EB8CC19F-6B4E-4947-9175-DE0E990A3FDE}" type="presParOf" srcId="{6EDEDA45-C5C1-4583-95A1-0CD1095C1E73}" destId="{D93397AE-15D8-4E7D-8FA6-99383F565EE4}" srcOrd="6" destOrd="0" presId="urn:microsoft.com/office/officeart/2005/8/layout/vProcess5"/>
    <dgm:cxn modelId="{000C9FAB-6BF8-4221-ACEA-C4206DE98FAB}" type="presParOf" srcId="{6EDEDA45-C5C1-4583-95A1-0CD1095C1E73}" destId="{FBECF1EB-CCD6-4814-8FB1-E03CE0C40526}" srcOrd="7" destOrd="0" presId="urn:microsoft.com/office/officeart/2005/8/layout/vProcess5"/>
    <dgm:cxn modelId="{633ACB14-C5A4-4A0C-9FDC-64DD940029C0}" type="presParOf" srcId="{6EDEDA45-C5C1-4583-95A1-0CD1095C1E73}" destId="{34B6B082-2309-44B2-95D7-FC046275EE7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D526D7-B19B-4113-9FBA-CA067B792B0D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0AB0D51-1F41-4106-A047-D06E61455955}">
      <dgm:prSet/>
      <dgm:spPr/>
      <dgm:t>
        <a:bodyPr/>
        <a:lstStyle/>
        <a:p>
          <a:r>
            <a:rPr lang="it-IT" dirty="0">
              <a:latin typeface="Corbel Light"/>
            </a:rPr>
            <a:t>Italian Administrative justice documents consisting 1101 pairs of judgements and holdings between the years 2019 and 2022. (ITA-CASEHOLD Dataset).</a:t>
          </a:r>
          <a:endParaRPr lang="en-US" dirty="0">
            <a:latin typeface="Corbel Light"/>
          </a:endParaRPr>
        </a:p>
      </dgm:t>
    </dgm:pt>
    <dgm:pt modelId="{9B8F89A4-44A8-4A2B-AD1D-9A6D5158D991}" type="parTrans" cxnId="{01EEA9BD-EF7C-4E53-85D0-0014C34AC800}">
      <dgm:prSet/>
      <dgm:spPr/>
      <dgm:t>
        <a:bodyPr/>
        <a:lstStyle/>
        <a:p>
          <a:endParaRPr lang="en-US"/>
        </a:p>
      </dgm:t>
    </dgm:pt>
    <dgm:pt modelId="{8C86D108-2E82-4DD9-8210-0B5D29798439}" type="sibTrans" cxnId="{01EEA9BD-EF7C-4E53-85D0-0014C34AC800}">
      <dgm:prSet/>
      <dgm:spPr/>
      <dgm:t>
        <a:bodyPr/>
        <a:lstStyle/>
        <a:p>
          <a:endParaRPr lang="en-US"/>
        </a:p>
      </dgm:t>
    </dgm:pt>
    <dgm:pt modelId="{34B4E6DB-177B-4733-983E-3FCF724E4A39}">
      <dgm:prSet/>
      <dgm:spPr/>
      <dgm:t>
        <a:bodyPr/>
        <a:lstStyle/>
        <a:p>
          <a:pPr rtl="0"/>
          <a:r>
            <a:rPr lang="it-IT" dirty="0">
              <a:latin typeface="Corbel Light"/>
            </a:rPr>
            <a:t>Holding extraction with HM-BERT model (Licari et al., ICAIL 2023), a fine-tuned variant of Italian legal BERT (Licari et al., km4law3 2022).</a:t>
          </a:r>
          <a:endParaRPr lang="en-US" dirty="0">
            <a:latin typeface="Corbel Light" panose="020B0303020204020204" pitchFamily="34" charset="0"/>
          </a:endParaRPr>
        </a:p>
      </dgm:t>
    </dgm:pt>
    <dgm:pt modelId="{C0EB2ED4-D9FC-4ACE-8498-863614CB302A}" type="parTrans" cxnId="{D5C272A8-5ABA-4B7C-9FAD-E7D35FF0DBDA}">
      <dgm:prSet/>
      <dgm:spPr/>
      <dgm:t>
        <a:bodyPr/>
        <a:lstStyle/>
        <a:p>
          <a:endParaRPr lang="en-US"/>
        </a:p>
      </dgm:t>
    </dgm:pt>
    <dgm:pt modelId="{EDC93AB3-79C1-4FF0-A96C-BB582AE3ECBC}" type="sibTrans" cxnId="{D5C272A8-5ABA-4B7C-9FAD-E7D35FF0DBDA}">
      <dgm:prSet/>
      <dgm:spPr/>
      <dgm:t>
        <a:bodyPr/>
        <a:lstStyle/>
        <a:p>
          <a:endParaRPr lang="en-US"/>
        </a:p>
      </dgm:t>
    </dgm:pt>
    <dgm:pt modelId="{46325CA9-621B-4BE0-A549-28A2D9419549}">
      <dgm:prSet/>
      <dgm:spPr/>
      <dgm:t>
        <a:bodyPr/>
        <a:lstStyle/>
        <a:p>
          <a:r>
            <a:rPr lang="it-IT" dirty="0">
              <a:latin typeface="Corbel Light"/>
            </a:rPr>
            <a:t>HM-Rouge score to find the most important Rhetorical roles.</a:t>
          </a:r>
          <a:endParaRPr lang="en-US" dirty="0">
            <a:latin typeface="Corbel Light"/>
          </a:endParaRPr>
        </a:p>
      </dgm:t>
    </dgm:pt>
    <dgm:pt modelId="{1003402D-31D4-4BB4-89E2-707FED9C2B54}" type="parTrans" cxnId="{756362D3-45C5-4830-BB44-C81311ECB88B}">
      <dgm:prSet/>
      <dgm:spPr/>
      <dgm:t>
        <a:bodyPr/>
        <a:lstStyle/>
        <a:p>
          <a:endParaRPr lang="en-US"/>
        </a:p>
      </dgm:t>
    </dgm:pt>
    <dgm:pt modelId="{822A1121-D045-4633-9E2D-06B475C6CE5A}" type="sibTrans" cxnId="{756362D3-45C5-4830-BB44-C81311ECB88B}">
      <dgm:prSet/>
      <dgm:spPr/>
      <dgm:t>
        <a:bodyPr/>
        <a:lstStyle/>
        <a:p>
          <a:endParaRPr lang="en-US"/>
        </a:p>
      </dgm:t>
    </dgm:pt>
    <dgm:pt modelId="{B65EF8B2-E2AC-44C2-B0A0-E0E44BC159B4}">
      <dgm:prSet/>
      <dgm:spPr/>
      <dgm:t>
        <a:bodyPr/>
        <a:lstStyle/>
        <a:p>
          <a:r>
            <a:rPr lang="it-IT" dirty="0">
              <a:latin typeface="Corbel Light"/>
            </a:rPr>
            <a:t>Two datasets were made. 1) Reason, 2) Reason + development.</a:t>
          </a:r>
          <a:endParaRPr lang="en-US" dirty="0">
            <a:latin typeface="Corbel Light"/>
          </a:endParaRPr>
        </a:p>
      </dgm:t>
    </dgm:pt>
    <dgm:pt modelId="{F00FC1CF-1833-4A31-9448-3CC568BD6D2E}" type="parTrans" cxnId="{230461C4-6621-49F8-901D-92B897D06512}">
      <dgm:prSet/>
      <dgm:spPr/>
      <dgm:t>
        <a:bodyPr/>
        <a:lstStyle/>
        <a:p>
          <a:endParaRPr lang="en-US"/>
        </a:p>
      </dgm:t>
    </dgm:pt>
    <dgm:pt modelId="{4BB8B1F0-DCA2-4324-971D-5A0F74EE405D}" type="sibTrans" cxnId="{230461C4-6621-49F8-901D-92B897D06512}">
      <dgm:prSet/>
      <dgm:spPr/>
      <dgm:t>
        <a:bodyPr/>
        <a:lstStyle/>
        <a:p>
          <a:endParaRPr lang="en-US"/>
        </a:p>
      </dgm:t>
    </dgm:pt>
    <dgm:pt modelId="{BEA09534-A58C-443E-B363-BD2BABDF5075}" type="pres">
      <dgm:prSet presAssocID="{4AD526D7-B19B-4113-9FBA-CA067B792B0D}" presName="outerComposite" presStyleCnt="0">
        <dgm:presLayoutVars>
          <dgm:chMax val="5"/>
          <dgm:dir/>
          <dgm:resizeHandles val="exact"/>
        </dgm:presLayoutVars>
      </dgm:prSet>
      <dgm:spPr/>
    </dgm:pt>
    <dgm:pt modelId="{97017E2F-B8B9-4B1A-8F5D-FC222A151EAD}" type="pres">
      <dgm:prSet presAssocID="{4AD526D7-B19B-4113-9FBA-CA067B792B0D}" presName="dummyMaxCanvas" presStyleCnt="0">
        <dgm:presLayoutVars/>
      </dgm:prSet>
      <dgm:spPr/>
    </dgm:pt>
    <dgm:pt modelId="{D46B55F7-D69B-469A-99AB-97A49BD60FF2}" type="pres">
      <dgm:prSet presAssocID="{4AD526D7-B19B-4113-9FBA-CA067B792B0D}" presName="FourNodes_1" presStyleLbl="node1" presStyleIdx="0" presStyleCnt="4">
        <dgm:presLayoutVars>
          <dgm:bulletEnabled val="1"/>
        </dgm:presLayoutVars>
      </dgm:prSet>
      <dgm:spPr/>
    </dgm:pt>
    <dgm:pt modelId="{8CD4BE38-2F40-45F3-828B-0198F6920146}" type="pres">
      <dgm:prSet presAssocID="{4AD526D7-B19B-4113-9FBA-CA067B792B0D}" presName="FourNodes_2" presStyleLbl="node1" presStyleIdx="1" presStyleCnt="4" custLinFactY="100000" custLinFactNeighborX="21276" custLinFactNeighborY="149321">
        <dgm:presLayoutVars>
          <dgm:bulletEnabled val="1"/>
        </dgm:presLayoutVars>
      </dgm:prSet>
      <dgm:spPr/>
    </dgm:pt>
    <dgm:pt modelId="{B98D9B91-AE9B-4B43-9885-39E93D8DB477}" type="pres">
      <dgm:prSet presAssocID="{4AD526D7-B19B-4113-9FBA-CA067B792B0D}" presName="FourNodes_3" presStyleLbl="node1" presStyleIdx="2" presStyleCnt="4" custLinFactY="-18873" custLinFactNeighborX="-6491" custLinFactNeighborY="-100000">
        <dgm:presLayoutVars>
          <dgm:bulletEnabled val="1"/>
        </dgm:presLayoutVars>
      </dgm:prSet>
      <dgm:spPr/>
    </dgm:pt>
    <dgm:pt modelId="{BE646631-F6D7-41B1-A007-1401FF60C045}" type="pres">
      <dgm:prSet presAssocID="{4AD526D7-B19B-4113-9FBA-CA067B792B0D}" presName="FourNodes_4" presStyleLbl="node1" presStyleIdx="3" presStyleCnt="4" custLinFactY="-18606" custLinFactNeighborX="-4379" custLinFactNeighborY="-100000">
        <dgm:presLayoutVars>
          <dgm:bulletEnabled val="1"/>
        </dgm:presLayoutVars>
      </dgm:prSet>
      <dgm:spPr/>
    </dgm:pt>
    <dgm:pt modelId="{9158F8E6-7800-43CD-999F-451DFFF359C3}" type="pres">
      <dgm:prSet presAssocID="{4AD526D7-B19B-4113-9FBA-CA067B792B0D}" presName="FourConn_1-2" presStyleLbl="fgAccFollowNode1" presStyleIdx="0" presStyleCnt="3">
        <dgm:presLayoutVars>
          <dgm:bulletEnabled val="1"/>
        </dgm:presLayoutVars>
      </dgm:prSet>
      <dgm:spPr/>
    </dgm:pt>
    <dgm:pt modelId="{B2B10569-A5E9-449A-9D96-77F62AA591F6}" type="pres">
      <dgm:prSet presAssocID="{4AD526D7-B19B-4113-9FBA-CA067B792B0D}" presName="FourConn_2-3" presStyleLbl="fgAccFollowNode1" presStyleIdx="1" presStyleCnt="3">
        <dgm:presLayoutVars>
          <dgm:bulletEnabled val="1"/>
        </dgm:presLayoutVars>
      </dgm:prSet>
      <dgm:spPr/>
    </dgm:pt>
    <dgm:pt modelId="{56278D67-9638-4542-B714-387CA78D19AF}" type="pres">
      <dgm:prSet presAssocID="{4AD526D7-B19B-4113-9FBA-CA067B792B0D}" presName="FourConn_3-4" presStyleLbl="fgAccFollowNode1" presStyleIdx="2" presStyleCnt="3">
        <dgm:presLayoutVars>
          <dgm:bulletEnabled val="1"/>
        </dgm:presLayoutVars>
      </dgm:prSet>
      <dgm:spPr/>
    </dgm:pt>
    <dgm:pt modelId="{519971FE-5C39-4AD5-BDDA-67D0074FA2A4}" type="pres">
      <dgm:prSet presAssocID="{4AD526D7-B19B-4113-9FBA-CA067B792B0D}" presName="FourNodes_1_text" presStyleLbl="node1" presStyleIdx="3" presStyleCnt="4">
        <dgm:presLayoutVars>
          <dgm:bulletEnabled val="1"/>
        </dgm:presLayoutVars>
      </dgm:prSet>
      <dgm:spPr/>
    </dgm:pt>
    <dgm:pt modelId="{AB84AAB4-4B75-447A-9A79-57A2D37523F6}" type="pres">
      <dgm:prSet presAssocID="{4AD526D7-B19B-4113-9FBA-CA067B792B0D}" presName="FourNodes_2_text" presStyleLbl="node1" presStyleIdx="3" presStyleCnt="4">
        <dgm:presLayoutVars>
          <dgm:bulletEnabled val="1"/>
        </dgm:presLayoutVars>
      </dgm:prSet>
      <dgm:spPr/>
    </dgm:pt>
    <dgm:pt modelId="{869C5C50-81EE-463F-A680-1BC24AB8E89A}" type="pres">
      <dgm:prSet presAssocID="{4AD526D7-B19B-4113-9FBA-CA067B792B0D}" presName="FourNodes_3_text" presStyleLbl="node1" presStyleIdx="3" presStyleCnt="4">
        <dgm:presLayoutVars>
          <dgm:bulletEnabled val="1"/>
        </dgm:presLayoutVars>
      </dgm:prSet>
      <dgm:spPr/>
    </dgm:pt>
    <dgm:pt modelId="{3E72F0C8-3D7D-45F9-B3A3-D6F26EB3AB78}" type="pres">
      <dgm:prSet presAssocID="{4AD526D7-B19B-4113-9FBA-CA067B792B0D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5EE3D07-FC33-4C68-B932-1EDDA2890659}" type="presOf" srcId="{D0AB0D51-1F41-4106-A047-D06E61455955}" destId="{D46B55F7-D69B-469A-99AB-97A49BD60FF2}" srcOrd="0" destOrd="0" presId="urn:microsoft.com/office/officeart/2005/8/layout/vProcess5"/>
    <dgm:cxn modelId="{B424DB7C-3410-4856-9583-B8ECA5F382C3}" type="presOf" srcId="{B65EF8B2-E2AC-44C2-B0A0-E0E44BC159B4}" destId="{3E72F0C8-3D7D-45F9-B3A3-D6F26EB3AB78}" srcOrd="1" destOrd="0" presId="urn:microsoft.com/office/officeart/2005/8/layout/vProcess5"/>
    <dgm:cxn modelId="{3AB87A94-FE79-484F-957A-60F2D7E94E64}" type="presOf" srcId="{34B4E6DB-177B-4733-983E-3FCF724E4A39}" destId="{AB84AAB4-4B75-447A-9A79-57A2D37523F6}" srcOrd="1" destOrd="0" presId="urn:microsoft.com/office/officeart/2005/8/layout/vProcess5"/>
    <dgm:cxn modelId="{0577559F-0142-4F57-99C7-8E2BB8ACC35A}" type="presOf" srcId="{822A1121-D045-4633-9E2D-06B475C6CE5A}" destId="{56278D67-9638-4542-B714-387CA78D19AF}" srcOrd="0" destOrd="0" presId="urn:microsoft.com/office/officeart/2005/8/layout/vProcess5"/>
    <dgm:cxn modelId="{D5C272A8-5ABA-4B7C-9FAD-E7D35FF0DBDA}" srcId="{4AD526D7-B19B-4113-9FBA-CA067B792B0D}" destId="{34B4E6DB-177B-4733-983E-3FCF724E4A39}" srcOrd="1" destOrd="0" parTransId="{C0EB2ED4-D9FC-4ACE-8498-863614CB302A}" sibTransId="{EDC93AB3-79C1-4FF0-A96C-BB582AE3ECBC}"/>
    <dgm:cxn modelId="{0D3C22AE-7692-4FF6-B1D1-C6B91320ABA2}" type="presOf" srcId="{B65EF8B2-E2AC-44C2-B0A0-E0E44BC159B4}" destId="{BE646631-F6D7-41B1-A007-1401FF60C045}" srcOrd="0" destOrd="0" presId="urn:microsoft.com/office/officeart/2005/8/layout/vProcess5"/>
    <dgm:cxn modelId="{01EEA9BD-EF7C-4E53-85D0-0014C34AC800}" srcId="{4AD526D7-B19B-4113-9FBA-CA067B792B0D}" destId="{D0AB0D51-1F41-4106-A047-D06E61455955}" srcOrd="0" destOrd="0" parTransId="{9B8F89A4-44A8-4A2B-AD1D-9A6D5158D991}" sibTransId="{8C86D108-2E82-4DD9-8210-0B5D29798439}"/>
    <dgm:cxn modelId="{76EA60C4-EBDF-4CE0-AFCA-94C980DF08C7}" type="presOf" srcId="{46325CA9-621B-4BE0-A549-28A2D9419549}" destId="{869C5C50-81EE-463F-A680-1BC24AB8E89A}" srcOrd="1" destOrd="0" presId="urn:microsoft.com/office/officeart/2005/8/layout/vProcess5"/>
    <dgm:cxn modelId="{230461C4-6621-49F8-901D-92B897D06512}" srcId="{4AD526D7-B19B-4113-9FBA-CA067B792B0D}" destId="{B65EF8B2-E2AC-44C2-B0A0-E0E44BC159B4}" srcOrd="3" destOrd="0" parTransId="{F00FC1CF-1833-4A31-9448-3CC568BD6D2E}" sibTransId="{4BB8B1F0-DCA2-4324-971D-5A0F74EE405D}"/>
    <dgm:cxn modelId="{6D9D9AC4-67DD-4502-BAEE-51C687B2D2A9}" type="presOf" srcId="{4AD526D7-B19B-4113-9FBA-CA067B792B0D}" destId="{BEA09534-A58C-443E-B363-BD2BABDF5075}" srcOrd="0" destOrd="0" presId="urn:microsoft.com/office/officeart/2005/8/layout/vProcess5"/>
    <dgm:cxn modelId="{756362D3-45C5-4830-BB44-C81311ECB88B}" srcId="{4AD526D7-B19B-4113-9FBA-CA067B792B0D}" destId="{46325CA9-621B-4BE0-A549-28A2D9419549}" srcOrd="2" destOrd="0" parTransId="{1003402D-31D4-4BB4-89E2-707FED9C2B54}" sibTransId="{822A1121-D045-4633-9E2D-06B475C6CE5A}"/>
    <dgm:cxn modelId="{768F0CE4-A4BB-4B39-872A-9068CDF2751E}" type="presOf" srcId="{34B4E6DB-177B-4733-983E-3FCF724E4A39}" destId="{8CD4BE38-2F40-45F3-828B-0198F6920146}" srcOrd="0" destOrd="0" presId="urn:microsoft.com/office/officeart/2005/8/layout/vProcess5"/>
    <dgm:cxn modelId="{16B220E8-BBC9-416E-B8AD-D588FD8D7A70}" type="presOf" srcId="{46325CA9-621B-4BE0-A549-28A2D9419549}" destId="{B98D9B91-AE9B-4B43-9885-39E93D8DB477}" srcOrd="0" destOrd="0" presId="urn:microsoft.com/office/officeart/2005/8/layout/vProcess5"/>
    <dgm:cxn modelId="{C5017EEF-CA75-4E6C-A2B2-DA8A7388D90A}" type="presOf" srcId="{8C86D108-2E82-4DD9-8210-0B5D29798439}" destId="{9158F8E6-7800-43CD-999F-451DFFF359C3}" srcOrd="0" destOrd="0" presId="urn:microsoft.com/office/officeart/2005/8/layout/vProcess5"/>
    <dgm:cxn modelId="{493706F7-8CD6-445C-A2DE-47671AD6724A}" type="presOf" srcId="{D0AB0D51-1F41-4106-A047-D06E61455955}" destId="{519971FE-5C39-4AD5-BDDA-67D0074FA2A4}" srcOrd="1" destOrd="0" presId="urn:microsoft.com/office/officeart/2005/8/layout/vProcess5"/>
    <dgm:cxn modelId="{1CDFD6FD-6A00-459E-A887-C45E4DBB0D90}" type="presOf" srcId="{EDC93AB3-79C1-4FF0-A96C-BB582AE3ECBC}" destId="{B2B10569-A5E9-449A-9D96-77F62AA591F6}" srcOrd="0" destOrd="0" presId="urn:microsoft.com/office/officeart/2005/8/layout/vProcess5"/>
    <dgm:cxn modelId="{2DACAA85-0D71-4177-94F5-F9C571DDE855}" type="presParOf" srcId="{BEA09534-A58C-443E-B363-BD2BABDF5075}" destId="{97017E2F-B8B9-4B1A-8F5D-FC222A151EAD}" srcOrd="0" destOrd="0" presId="urn:microsoft.com/office/officeart/2005/8/layout/vProcess5"/>
    <dgm:cxn modelId="{BF3DFB3F-EB5E-437D-8B1A-27C0700B5DF4}" type="presParOf" srcId="{BEA09534-A58C-443E-B363-BD2BABDF5075}" destId="{D46B55F7-D69B-469A-99AB-97A49BD60FF2}" srcOrd="1" destOrd="0" presId="urn:microsoft.com/office/officeart/2005/8/layout/vProcess5"/>
    <dgm:cxn modelId="{6B73BFC4-7F10-4C06-A095-3176EE6E325C}" type="presParOf" srcId="{BEA09534-A58C-443E-B363-BD2BABDF5075}" destId="{8CD4BE38-2F40-45F3-828B-0198F6920146}" srcOrd="2" destOrd="0" presId="urn:microsoft.com/office/officeart/2005/8/layout/vProcess5"/>
    <dgm:cxn modelId="{9E383344-51A0-4268-A95D-23CB5969D065}" type="presParOf" srcId="{BEA09534-A58C-443E-B363-BD2BABDF5075}" destId="{B98D9B91-AE9B-4B43-9885-39E93D8DB477}" srcOrd="3" destOrd="0" presId="urn:microsoft.com/office/officeart/2005/8/layout/vProcess5"/>
    <dgm:cxn modelId="{1C36A93B-5DC4-4C85-B5A7-CD5DB153FEA7}" type="presParOf" srcId="{BEA09534-A58C-443E-B363-BD2BABDF5075}" destId="{BE646631-F6D7-41B1-A007-1401FF60C045}" srcOrd="4" destOrd="0" presId="urn:microsoft.com/office/officeart/2005/8/layout/vProcess5"/>
    <dgm:cxn modelId="{987AA2C4-AB67-423C-9D89-66405126FA88}" type="presParOf" srcId="{BEA09534-A58C-443E-B363-BD2BABDF5075}" destId="{9158F8E6-7800-43CD-999F-451DFFF359C3}" srcOrd="5" destOrd="0" presId="urn:microsoft.com/office/officeart/2005/8/layout/vProcess5"/>
    <dgm:cxn modelId="{3ABEB1D7-910F-47B3-A1BE-DF886812C08F}" type="presParOf" srcId="{BEA09534-A58C-443E-B363-BD2BABDF5075}" destId="{B2B10569-A5E9-449A-9D96-77F62AA591F6}" srcOrd="6" destOrd="0" presId="urn:microsoft.com/office/officeart/2005/8/layout/vProcess5"/>
    <dgm:cxn modelId="{C3336FAD-AECE-4873-8098-ADCBEEAD8B53}" type="presParOf" srcId="{BEA09534-A58C-443E-B363-BD2BABDF5075}" destId="{56278D67-9638-4542-B714-387CA78D19AF}" srcOrd="7" destOrd="0" presId="urn:microsoft.com/office/officeart/2005/8/layout/vProcess5"/>
    <dgm:cxn modelId="{7290B292-3729-44D9-8C20-25D4CF73CDF4}" type="presParOf" srcId="{BEA09534-A58C-443E-B363-BD2BABDF5075}" destId="{519971FE-5C39-4AD5-BDDA-67D0074FA2A4}" srcOrd="8" destOrd="0" presId="urn:microsoft.com/office/officeart/2005/8/layout/vProcess5"/>
    <dgm:cxn modelId="{26442422-942C-4E1F-9D44-2BA8AD53F8F0}" type="presParOf" srcId="{BEA09534-A58C-443E-B363-BD2BABDF5075}" destId="{AB84AAB4-4B75-447A-9A79-57A2D37523F6}" srcOrd="9" destOrd="0" presId="urn:microsoft.com/office/officeart/2005/8/layout/vProcess5"/>
    <dgm:cxn modelId="{C0AFA24D-7699-49D9-823D-CBE7551FC23F}" type="presParOf" srcId="{BEA09534-A58C-443E-B363-BD2BABDF5075}" destId="{869C5C50-81EE-463F-A680-1BC24AB8E89A}" srcOrd="10" destOrd="0" presId="urn:microsoft.com/office/officeart/2005/8/layout/vProcess5"/>
    <dgm:cxn modelId="{DA9B17C4-E2DE-4D23-B97E-82D99C9A3CD7}" type="presParOf" srcId="{BEA09534-A58C-443E-B363-BD2BABDF5075}" destId="{3E72F0C8-3D7D-45F9-B3A3-D6F26EB3AB7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4B4645-BC32-42A9-8E91-64DC284695B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42C5750-F572-4022-B71F-DDDD26248A74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Corbel Light" panose="020B0303020204020204" pitchFamily="34" charset="0"/>
            </a:rPr>
            <a:t>Using Elastic search to develop a search engine</a:t>
          </a:r>
          <a:endParaRPr lang="en-US">
            <a:latin typeface="Corbel Light" panose="020B0303020204020204" pitchFamily="34" charset="0"/>
          </a:endParaRPr>
        </a:p>
      </dgm:t>
    </dgm:pt>
    <dgm:pt modelId="{D4124E71-A331-477B-B4B0-3410C593F9AC}" type="parTrans" cxnId="{7A15A45E-11DC-4F91-B511-14D5201BC792}">
      <dgm:prSet/>
      <dgm:spPr/>
      <dgm:t>
        <a:bodyPr/>
        <a:lstStyle/>
        <a:p>
          <a:endParaRPr lang="en-US"/>
        </a:p>
      </dgm:t>
    </dgm:pt>
    <dgm:pt modelId="{895F471F-BD3D-422A-BB87-EFCF8F0E67A8}" type="sibTrans" cxnId="{7A15A45E-11DC-4F91-B511-14D5201BC792}">
      <dgm:prSet/>
      <dgm:spPr/>
      <dgm:t>
        <a:bodyPr/>
        <a:lstStyle/>
        <a:p>
          <a:endParaRPr lang="en-US"/>
        </a:p>
      </dgm:t>
    </dgm:pt>
    <dgm:pt modelId="{F6097046-553D-4758-912D-D32B4E573FC2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Corbel Light" panose="020B0303020204020204" pitchFamily="34" charset="0"/>
            </a:rPr>
            <a:t>Neural QA with any vector database</a:t>
          </a:r>
          <a:endParaRPr lang="en-US">
            <a:latin typeface="Corbel Light" panose="020B0303020204020204" pitchFamily="34" charset="0"/>
          </a:endParaRPr>
        </a:p>
      </dgm:t>
    </dgm:pt>
    <dgm:pt modelId="{3FF3EA75-E273-40B0-9598-2DA762BF0CB2}" type="parTrans" cxnId="{5F4E8719-59A1-424D-8290-F6285E5FF515}">
      <dgm:prSet/>
      <dgm:spPr/>
      <dgm:t>
        <a:bodyPr/>
        <a:lstStyle/>
        <a:p>
          <a:endParaRPr lang="en-US"/>
        </a:p>
      </dgm:t>
    </dgm:pt>
    <dgm:pt modelId="{391D92D7-CCD7-4C19-804D-7AD775638486}" type="sibTrans" cxnId="{5F4E8719-59A1-424D-8290-F6285E5FF515}">
      <dgm:prSet/>
      <dgm:spPr/>
      <dgm:t>
        <a:bodyPr/>
        <a:lstStyle/>
        <a:p>
          <a:endParaRPr lang="en-US"/>
        </a:p>
      </dgm:t>
    </dgm:pt>
    <dgm:pt modelId="{57C2F4BE-5DE1-42F5-A71C-08F88CF8A322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Corbel Light" panose="020B0303020204020204" pitchFamily="34" charset="0"/>
            </a:rPr>
            <a:t>Classification of Documents</a:t>
          </a:r>
          <a:endParaRPr lang="en-US">
            <a:latin typeface="Corbel Light" panose="020B0303020204020204" pitchFamily="34" charset="0"/>
          </a:endParaRPr>
        </a:p>
      </dgm:t>
    </dgm:pt>
    <dgm:pt modelId="{B4B792B1-26BB-40F2-A9ED-6E86B5092737}" type="parTrans" cxnId="{1DC95E91-EF4A-4E32-90CE-0AF2B977B1AF}">
      <dgm:prSet/>
      <dgm:spPr/>
      <dgm:t>
        <a:bodyPr/>
        <a:lstStyle/>
        <a:p>
          <a:endParaRPr lang="en-US"/>
        </a:p>
      </dgm:t>
    </dgm:pt>
    <dgm:pt modelId="{C35B5C8B-5E99-409C-8D7D-8FB19EC3CF92}" type="sibTrans" cxnId="{1DC95E91-EF4A-4E32-90CE-0AF2B977B1AF}">
      <dgm:prSet/>
      <dgm:spPr/>
      <dgm:t>
        <a:bodyPr/>
        <a:lstStyle/>
        <a:p>
          <a:endParaRPr lang="en-US"/>
        </a:p>
      </dgm:t>
    </dgm:pt>
    <dgm:pt modelId="{0FE9A988-4BE2-4889-BA71-5102105F1292}" type="pres">
      <dgm:prSet presAssocID="{DB4B4645-BC32-42A9-8E91-64DC284695B0}" presName="root" presStyleCnt="0">
        <dgm:presLayoutVars>
          <dgm:dir/>
          <dgm:resizeHandles val="exact"/>
        </dgm:presLayoutVars>
      </dgm:prSet>
      <dgm:spPr/>
    </dgm:pt>
    <dgm:pt modelId="{01000EFB-033D-4165-91E7-100DFBF2AF39}" type="pres">
      <dgm:prSet presAssocID="{142C5750-F572-4022-B71F-DDDD26248A74}" presName="compNode" presStyleCnt="0"/>
      <dgm:spPr/>
    </dgm:pt>
    <dgm:pt modelId="{F1A85AE8-3B3F-43FD-97D5-1B37F4E72432}" type="pres">
      <dgm:prSet presAssocID="{142C5750-F572-4022-B71F-DDDD26248A7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A921CCE9-4CDC-42F2-BB75-E064E273AC1A}" type="pres">
      <dgm:prSet presAssocID="{142C5750-F572-4022-B71F-DDDD26248A74}" presName="spaceRect" presStyleCnt="0"/>
      <dgm:spPr/>
    </dgm:pt>
    <dgm:pt modelId="{5467A958-3EE1-4185-8460-547663095F6E}" type="pres">
      <dgm:prSet presAssocID="{142C5750-F572-4022-B71F-DDDD26248A74}" presName="textRect" presStyleLbl="revTx" presStyleIdx="0" presStyleCnt="3">
        <dgm:presLayoutVars>
          <dgm:chMax val="1"/>
          <dgm:chPref val="1"/>
        </dgm:presLayoutVars>
      </dgm:prSet>
      <dgm:spPr/>
    </dgm:pt>
    <dgm:pt modelId="{F5113A1B-147C-42EB-9B58-29F1D9FDEF6B}" type="pres">
      <dgm:prSet presAssocID="{895F471F-BD3D-422A-BB87-EFCF8F0E67A8}" presName="sibTrans" presStyleCnt="0"/>
      <dgm:spPr/>
    </dgm:pt>
    <dgm:pt modelId="{5FF78708-6D5C-405C-9C1C-6E1E741EC53F}" type="pres">
      <dgm:prSet presAssocID="{F6097046-553D-4758-912D-D32B4E573FC2}" presName="compNode" presStyleCnt="0"/>
      <dgm:spPr/>
    </dgm:pt>
    <dgm:pt modelId="{17B861BB-6A49-4C1A-B537-6EC7A95FCFF1}" type="pres">
      <dgm:prSet presAssocID="{F6097046-553D-4758-912D-D32B4E573FC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D3DE3F1A-2413-4DBF-9F0D-AF426C46EC9B}" type="pres">
      <dgm:prSet presAssocID="{F6097046-553D-4758-912D-D32B4E573FC2}" presName="spaceRect" presStyleCnt="0"/>
      <dgm:spPr/>
    </dgm:pt>
    <dgm:pt modelId="{23CF644A-8A19-416A-85CF-7BF1C34185F4}" type="pres">
      <dgm:prSet presAssocID="{F6097046-553D-4758-912D-D32B4E573FC2}" presName="textRect" presStyleLbl="revTx" presStyleIdx="1" presStyleCnt="3">
        <dgm:presLayoutVars>
          <dgm:chMax val="1"/>
          <dgm:chPref val="1"/>
        </dgm:presLayoutVars>
      </dgm:prSet>
      <dgm:spPr/>
    </dgm:pt>
    <dgm:pt modelId="{96106DEC-69E9-4D4F-AE72-5FEBC5090DEF}" type="pres">
      <dgm:prSet presAssocID="{391D92D7-CCD7-4C19-804D-7AD775638486}" presName="sibTrans" presStyleCnt="0"/>
      <dgm:spPr/>
    </dgm:pt>
    <dgm:pt modelId="{A3BCD60C-8190-45A5-8F1D-44D56B844F18}" type="pres">
      <dgm:prSet presAssocID="{57C2F4BE-5DE1-42F5-A71C-08F88CF8A322}" presName="compNode" presStyleCnt="0"/>
      <dgm:spPr/>
    </dgm:pt>
    <dgm:pt modelId="{CA2C7104-F80C-4A5D-8492-05536B284290}" type="pres">
      <dgm:prSet presAssocID="{57C2F4BE-5DE1-42F5-A71C-08F88CF8A3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F527AF3-9A3F-46ED-B125-0C26E67A140E}" type="pres">
      <dgm:prSet presAssocID="{57C2F4BE-5DE1-42F5-A71C-08F88CF8A322}" presName="spaceRect" presStyleCnt="0"/>
      <dgm:spPr/>
    </dgm:pt>
    <dgm:pt modelId="{8FB3384B-B2F9-4F3E-92F7-63F304B876E4}" type="pres">
      <dgm:prSet presAssocID="{57C2F4BE-5DE1-42F5-A71C-08F88CF8A32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8102312-9FE3-480E-90F2-C4B7F82921F6}" type="presOf" srcId="{57C2F4BE-5DE1-42F5-A71C-08F88CF8A322}" destId="{8FB3384B-B2F9-4F3E-92F7-63F304B876E4}" srcOrd="0" destOrd="0" presId="urn:microsoft.com/office/officeart/2018/2/layout/IconLabelList"/>
    <dgm:cxn modelId="{5F4E8719-59A1-424D-8290-F6285E5FF515}" srcId="{DB4B4645-BC32-42A9-8E91-64DC284695B0}" destId="{F6097046-553D-4758-912D-D32B4E573FC2}" srcOrd="1" destOrd="0" parTransId="{3FF3EA75-E273-40B0-9598-2DA762BF0CB2}" sibTransId="{391D92D7-CCD7-4C19-804D-7AD775638486}"/>
    <dgm:cxn modelId="{7A15A45E-11DC-4F91-B511-14D5201BC792}" srcId="{DB4B4645-BC32-42A9-8E91-64DC284695B0}" destId="{142C5750-F572-4022-B71F-DDDD26248A74}" srcOrd="0" destOrd="0" parTransId="{D4124E71-A331-477B-B4B0-3410C593F9AC}" sibTransId="{895F471F-BD3D-422A-BB87-EFCF8F0E67A8}"/>
    <dgm:cxn modelId="{60956475-473F-4CF4-B0A9-DD571E366D96}" type="presOf" srcId="{F6097046-553D-4758-912D-D32B4E573FC2}" destId="{23CF644A-8A19-416A-85CF-7BF1C34185F4}" srcOrd="0" destOrd="0" presId="urn:microsoft.com/office/officeart/2018/2/layout/IconLabelList"/>
    <dgm:cxn modelId="{9BEE1982-D6DE-4631-8FEB-2F80B92D73F0}" type="presOf" srcId="{142C5750-F572-4022-B71F-DDDD26248A74}" destId="{5467A958-3EE1-4185-8460-547663095F6E}" srcOrd="0" destOrd="0" presId="urn:microsoft.com/office/officeart/2018/2/layout/IconLabelList"/>
    <dgm:cxn modelId="{1DC95E91-EF4A-4E32-90CE-0AF2B977B1AF}" srcId="{DB4B4645-BC32-42A9-8E91-64DC284695B0}" destId="{57C2F4BE-5DE1-42F5-A71C-08F88CF8A322}" srcOrd="2" destOrd="0" parTransId="{B4B792B1-26BB-40F2-A9ED-6E86B5092737}" sibTransId="{C35B5C8B-5E99-409C-8D7D-8FB19EC3CF92}"/>
    <dgm:cxn modelId="{599358E5-FFDF-48EA-B77B-14E7E4C8DE2A}" type="presOf" srcId="{DB4B4645-BC32-42A9-8E91-64DC284695B0}" destId="{0FE9A988-4BE2-4889-BA71-5102105F1292}" srcOrd="0" destOrd="0" presId="urn:microsoft.com/office/officeart/2018/2/layout/IconLabelList"/>
    <dgm:cxn modelId="{DA4B2736-EC0B-4C0D-90A7-C75080B95184}" type="presParOf" srcId="{0FE9A988-4BE2-4889-BA71-5102105F1292}" destId="{01000EFB-033D-4165-91E7-100DFBF2AF39}" srcOrd="0" destOrd="0" presId="urn:microsoft.com/office/officeart/2018/2/layout/IconLabelList"/>
    <dgm:cxn modelId="{7D0B94CA-854F-42A6-ABFE-A691BA68F975}" type="presParOf" srcId="{01000EFB-033D-4165-91E7-100DFBF2AF39}" destId="{F1A85AE8-3B3F-43FD-97D5-1B37F4E72432}" srcOrd="0" destOrd="0" presId="urn:microsoft.com/office/officeart/2018/2/layout/IconLabelList"/>
    <dgm:cxn modelId="{0763B62E-9CCA-4A05-8E2B-EEFA46514459}" type="presParOf" srcId="{01000EFB-033D-4165-91E7-100DFBF2AF39}" destId="{A921CCE9-4CDC-42F2-BB75-E064E273AC1A}" srcOrd="1" destOrd="0" presId="urn:microsoft.com/office/officeart/2018/2/layout/IconLabelList"/>
    <dgm:cxn modelId="{FA7E7987-1198-47A2-BA02-2AD71CB9932E}" type="presParOf" srcId="{01000EFB-033D-4165-91E7-100DFBF2AF39}" destId="{5467A958-3EE1-4185-8460-547663095F6E}" srcOrd="2" destOrd="0" presId="urn:microsoft.com/office/officeart/2018/2/layout/IconLabelList"/>
    <dgm:cxn modelId="{964B1719-E8FC-45D7-85C7-96391A4B0299}" type="presParOf" srcId="{0FE9A988-4BE2-4889-BA71-5102105F1292}" destId="{F5113A1B-147C-42EB-9B58-29F1D9FDEF6B}" srcOrd="1" destOrd="0" presId="urn:microsoft.com/office/officeart/2018/2/layout/IconLabelList"/>
    <dgm:cxn modelId="{172900D8-49DF-45D7-BAC4-747024B26374}" type="presParOf" srcId="{0FE9A988-4BE2-4889-BA71-5102105F1292}" destId="{5FF78708-6D5C-405C-9C1C-6E1E741EC53F}" srcOrd="2" destOrd="0" presId="urn:microsoft.com/office/officeart/2018/2/layout/IconLabelList"/>
    <dgm:cxn modelId="{B16F6ABD-3736-4CD5-8A56-ACEBB635F94C}" type="presParOf" srcId="{5FF78708-6D5C-405C-9C1C-6E1E741EC53F}" destId="{17B861BB-6A49-4C1A-B537-6EC7A95FCFF1}" srcOrd="0" destOrd="0" presId="urn:microsoft.com/office/officeart/2018/2/layout/IconLabelList"/>
    <dgm:cxn modelId="{14F31C92-6861-4D45-A367-A6599E6DB570}" type="presParOf" srcId="{5FF78708-6D5C-405C-9C1C-6E1E741EC53F}" destId="{D3DE3F1A-2413-4DBF-9F0D-AF426C46EC9B}" srcOrd="1" destOrd="0" presId="urn:microsoft.com/office/officeart/2018/2/layout/IconLabelList"/>
    <dgm:cxn modelId="{B2FAD7C0-784A-4841-AC03-802BB0785416}" type="presParOf" srcId="{5FF78708-6D5C-405C-9C1C-6E1E741EC53F}" destId="{23CF644A-8A19-416A-85CF-7BF1C34185F4}" srcOrd="2" destOrd="0" presId="urn:microsoft.com/office/officeart/2018/2/layout/IconLabelList"/>
    <dgm:cxn modelId="{01F716E7-8F46-4D78-94F9-BDA3F0C4DE91}" type="presParOf" srcId="{0FE9A988-4BE2-4889-BA71-5102105F1292}" destId="{96106DEC-69E9-4D4F-AE72-5FEBC5090DEF}" srcOrd="3" destOrd="0" presId="urn:microsoft.com/office/officeart/2018/2/layout/IconLabelList"/>
    <dgm:cxn modelId="{B8730BD2-AF1C-48AC-8E6F-F26C205F68A1}" type="presParOf" srcId="{0FE9A988-4BE2-4889-BA71-5102105F1292}" destId="{A3BCD60C-8190-45A5-8F1D-44D56B844F18}" srcOrd="4" destOrd="0" presId="urn:microsoft.com/office/officeart/2018/2/layout/IconLabelList"/>
    <dgm:cxn modelId="{9B88363C-D551-433C-A949-491C05B6F234}" type="presParOf" srcId="{A3BCD60C-8190-45A5-8F1D-44D56B844F18}" destId="{CA2C7104-F80C-4A5D-8492-05536B284290}" srcOrd="0" destOrd="0" presId="urn:microsoft.com/office/officeart/2018/2/layout/IconLabelList"/>
    <dgm:cxn modelId="{54261C2D-4EDB-4E01-8D2E-757ACFBE5928}" type="presParOf" srcId="{A3BCD60C-8190-45A5-8F1D-44D56B844F18}" destId="{4F527AF3-9A3F-46ED-B125-0C26E67A140E}" srcOrd="1" destOrd="0" presId="urn:microsoft.com/office/officeart/2018/2/layout/IconLabelList"/>
    <dgm:cxn modelId="{1CFCCE31-EA53-4C30-AE3D-3262B8A816FE}" type="presParOf" srcId="{A3BCD60C-8190-45A5-8F1D-44D56B844F18}" destId="{8FB3384B-B2F9-4F3E-92F7-63F304B876E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A6F8F-4664-4050-8F3A-FC4100ACCD3F}">
      <dsp:nvSpPr>
        <dsp:cNvPr id="0" name=""/>
        <dsp:cNvSpPr/>
      </dsp:nvSpPr>
      <dsp:spPr>
        <a:xfrm>
          <a:off x="0" y="691356"/>
          <a:ext cx="9994900" cy="127635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90F43-D731-4EFE-864A-E36F852EB58D}">
      <dsp:nvSpPr>
        <dsp:cNvPr id="0" name=""/>
        <dsp:cNvSpPr/>
      </dsp:nvSpPr>
      <dsp:spPr>
        <a:xfrm>
          <a:off x="386095" y="978535"/>
          <a:ext cx="701992" cy="7019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D8330-0C64-4D63-9CD7-FA6BCF6F1221}">
      <dsp:nvSpPr>
        <dsp:cNvPr id="0" name=""/>
        <dsp:cNvSpPr/>
      </dsp:nvSpPr>
      <dsp:spPr>
        <a:xfrm>
          <a:off x="1474184" y="691356"/>
          <a:ext cx="852071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80" tIns="135080" rIns="135080" bIns="13508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Corbel Light" panose="020B0303020204020204" pitchFamily="34" charset="0"/>
            </a:rPr>
            <a:t>What are Legal Holdings and why are they important?</a:t>
          </a:r>
        </a:p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Corbel Light" panose="020B0303020204020204" pitchFamily="34" charset="0"/>
            </a:rPr>
            <a:t>They provide a statement of the decision in a case.</a:t>
          </a:r>
          <a:endParaRPr lang="en-US" sz="2500" kern="1200" dirty="0">
            <a:latin typeface="Corbel Light" panose="020B0303020204020204" pitchFamily="34" charset="0"/>
          </a:endParaRPr>
        </a:p>
      </dsp:txBody>
      <dsp:txXfrm>
        <a:off x="1474184" y="691356"/>
        <a:ext cx="8520715" cy="1276350"/>
      </dsp:txXfrm>
    </dsp:sp>
    <dsp:sp modelId="{78FF2ADE-FD13-4B26-AC14-8DF61523BB7F}">
      <dsp:nvSpPr>
        <dsp:cNvPr id="0" name=""/>
        <dsp:cNvSpPr/>
      </dsp:nvSpPr>
      <dsp:spPr>
        <a:xfrm>
          <a:off x="0" y="2286794"/>
          <a:ext cx="9994900" cy="127635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09C2A-FAF6-4821-B52F-50E24405C09E}">
      <dsp:nvSpPr>
        <dsp:cNvPr id="0" name=""/>
        <dsp:cNvSpPr/>
      </dsp:nvSpPr>
      <dsp:spPr>
        <a:xfrm>
          <a:off x="386095" y="2573973"/>
          <a:ext cx="701992" cy="7019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1F37E-762D-4E1B-BA30-643BA02FD62E}">
      <dsp:nvSpPr>
        <dsp:cNvPr id="0" name=""/>
        <dsp:cNvSpPr/>
      </dsp:nvSpPr>
      <dsp:spPr>
        <a:xfrm>
          <a:off x="1474184" y="2286794"/>
          <a:ext cx="852071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80" tIns="135080" rIns="135080" bIns="13508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Corbel Light"/>
            </a:rPr>
            <a:t>Why Extractive Summarization? To avoid any misinterpretation and misinformation</a:t>
          </a:r>
          <a:endParaRPr lang="en-US" sz="2500" kern="1200" dirty="0">
            <a:latin typeface="Corbel Light"/>
          </a:endParaRPr>
        </a:p>
      </dsp:txBody>
      <dsp:txXfrm>
        <a:off x="1474184" y="2286794"/>
        <a:ext cx="8520715" cy="1276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CED9C-765D-46DC-8C61-2E8E0A7210F4}">
      <dsp:nvSpPr>
        <dsp:cNvPr id="0" name=""/>
        <dsp:cNvSpPr/>
      </dsp:nvSpPr>
      <dsp:spPr>
        <a:xfrm>
          <a:off x="0" y="0"/>
          <a:ext cx="8938260" cy="124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orbel Light"/>
            </a:rPr>
            <a:t>Italian civil law corpora consisting of 1500 documents.</a:t>
          </a:r>
        </a:p>
      </dsp:txBody>
      <dsp:txXfrm>
        <a:off x="36560" y="36560"/>
        <a:ext cx="7591299" cy="1175131"/>
      </dsp:txXfrm>
    </dsp:sp>
    <dsp:sp modelId="{0CBAF681-27A7-4A6A-8E6E-E581A4CC02BF}">
      <dsp:nvSpPr>
        <dsp:cNvPr id="0" name=""/>
        <dsp:cNvSpPr/>
      </dsp:nvSpPr>
      <dsp:spPr>
        <a:xfrm>
          <a:off x="788669" y="1456292"/>
          <a:ext cx="8938260" cy="1248251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 Light"/>
            </a:rPr>
            <a:t>5 roles are derived: Introduction (INT), Conclusion of parties (CDP), Development of trail (SDP), Reason (MDD) and Conclusion (PQM).</a:t>
          </a:r>
        </a:p>
      </dsp:txBody>
      <dsp:txXfrm>
        <a:off x="825229" y="1492852"/>
        <a:ext cx="7265106" cy="1175131"/>
      </dsp:txXfrm>
    </dsp:sp>
    <dsp:sp modelId="{531071FA-0676-4168-A32C-06AE74A06D49}">
      <dsp:nvSpPr>
        <dsp:cNvPr id="0" name=""/>
        <dsp:cNvSpPr/>
      </dsp:nvSpPr>
      <dsp:spPr>
        <a:xfrm>
          <a:off x="1577339" y="2912585"/>
          <a:ext cx="8938260" cy="1248251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orbel Light" panose="020B0303020204020204" pitchFamily="34" charset="0"/>
            </a:rPr>
            <a:t>Hierarchical BERT architecture with bottom layer encoder Italian-Legal-BERT (</a:t>
          </a:r>
          <a:r>
            <a:rPr lang="it-IT" sz="2300" kern="1200" dirty="0">
              <a:latin typeface="Corbel Light"/>
            </a:rPr>
            <a:t>Licari et al., km4law3 2022) </a:t>
          </a:r>
          <a:r>
            <a:rPr lang="en-US" sz="2300" kern="1200" dirty="0">
              <a:latin typeface="Corbel Light" panose="020B0303020204020204" pitchFamily="34" charset="0"/>
            </a:rPr>
            <a:t>and top layer is 2 layers transformer encoder. (Marino et al., ASAIL 2023).</a:t>
          </a:r>
        </a:p>
      </dsp:txBody>
      <dsp:txXfrm>
        <a:off x="1613899" y="2949145"/>
        <a:ext cx="7265106" cy="1175131"/>
      </dsp:txXfrm>
    </dsp:sp>
    <dsp:sp modelId="{68BD4F80-2A96-4D4E-8E41-8008E0E4B849}">
      <dsp:nvSpPr>
        <dsp:cNvPr id="0" name=""/>
        <dsp:cNvSpPr/>
      </dsp:nvSpPr>
      <dsp:spPr>
        <a:xfrm>
          <a:off x="8126896" y="946590"/>
          <a:ext cx="811363" cy="81136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309453" y="946590"/>
        <a:ext cx="446249" cy="610551"/>
      </dsp:txXfrm>
    </dsp:sp>
    <dsp:sp modelId="{EB4EEEA2-B5BE-42A8-9E5C-59FD0931D1DC}">
      <dsp:nvSpPr>
        <dsp:cNvPr id="0" name=""/>
        <dsp:cNvSpPr/>
      </dsp:nvSpPr>
      <dsp:spPr>
        <a:xfrm>
          <a:off x="8915566" y="2394561"/>
          <a:ext cx="811363" cy="81136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098123" y="2394561"/>
        <a:ext cx="446249" cy="6105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B55F7-D69B-469A-99AB-97A49BD60FF2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Corbel Light"/>
            </a:rPr>
            <a:t>Italian Administrative justice documents consisting 1101 pairs of judgements and holdings between the years 2019 and 2022. (ITA-CASEHOLD Dataset).</a:t>
          </a:r>
          <a:endParaRPr lang="en-US" sz="1800" kern="1200" dirty="0">
            <a:latin typeface="Corbel Light"/>
          </a:endParaRPr>
        </a:p>
      </dsp:txBody>
      <dsp:txXfrm>
        <a:off x="28038" y="28038"/>
        <a:ext cx="7298593" cy="901218"/>
      </dsp:txXfrm>
    </dsp:sp>
    <dsp:sp modelId="{8CD4BE38-2F40-45F3-828B-0198F6920146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Corbel Light"/>
            </a:rPr>
            <a:t>Holding extraction with HM-BERT model (Licari et al., ICAIL 2023), a fine-tuned variant of Italian legal BERT (Licari et al., km4law3 2022).</a:t>
          </a:r>
          <a:endParaRPr lang="en-US" sz="1800" kern="1200" dirty="0">
            <a:latin typeface="Corbel Light" panose="020B0303020204020204" pitchFamily="34" charset="0"/>
          </a:endParaRPr>
        </a:p>
      </dsp:txBody>
      <dsp:txXfrm>
        <a:off x="2131157" y="3422081"/>
        <a:ext cx="7029617" cy="901218"/>
      </dsp:txXfrm>
    </dsp:sp>
    <dsp:sp modelId="{B98D9B91-AE9B-4B43-9885-39E93D8DB477}">
      <dsp:nvSpPr>
        <dsp:cNvPr id="0" name=""/>
        <dsp:cNvSpPr/>
      </dsp:nvSpPr>
      <dsp:spPr>
        <a:xfrm>
          <a:off x="852520" y="1124731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Corbel Light"/>
            </a:rPr>
            <a:t>HM-Rouge score to find the most important Rhetorical roles.</a:t>
          </a:r>
          <a:endParaRPr lang="en-US" sz="1800" kern="1200" dirty="0">
            <a:latin typeface="Corbel Light"/>
          </a:endParaRPr>
        </a:p>
      </dsp:txBody>
      <dsp:txXfrm>
        <a:off x="880558" y="1152769"/>
        <a:ext cx="7040133" cy="901218"/>
      </dsp:txXfrm>
    </dsp:sp>
    <dsp:sp modelId="{BE646631-F6D7-41B1-A007-1401FF60C045}">
      <dsp:nvSpPr>
        <dsp:cNvPr id="0" name=""/>
        <dsp:cNvSpPr/>
      </dsp:nvSpPr>
      <dsp:spPr>
        <a:xfrm>
          <a:off x="1734737" y="2258635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Corbel Light"/>
            </a:rPr>
            <a:t>Two datasets were made. 1) Reason, 2) Reason + development.</a:t>
          </a:r>
          <a:endParaRPr lang="en-US" sz="1800" kern="1200" dirty="0">
            <a:latin typeface="Corbel Light"/>
          </a:endParaRPr>
        </a:p>
      </dsp:txBody>
      <dsp:txXfrm>
        <a:off x="1762775" y="2286673"/>
        <a:ext cx="7029617" cy="901218"/>
      </dsp:txXfrm>
    </dsp:sp>
    <dsp:sp modelId="{9158F8E6-7800-43CD-999F-451DFFF359C3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B2B10569-A5E9-449A-9D96-77F62AA591F6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56278D67-9638-4542-B714-387CA78D19AF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85AE8-3B3F-43FD-97D5-1B37F4E72432}">
      <dsp:nvSpPr>
        <dsp:cNvPr id="0" name=""/>
        <dsp:cNvSpPr/>
      </dsp:nvSpPr>
      <dsp:spPr>
        <a:xfrm>
          <a:off x="1212569" y="786033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67A958-3EE1-4185-8460-547663095F6E}">
      <dsp:nvSpPr>
        <dsp:cNvPr id="0" name=""/>
        <dsp:cNvSpPr/>
      </dsp:nvSpPr>
      <dsp:spPr>
        <a:xfrm>
          <a:off x="417971" y="2442842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>
              <a:latin typeface="Corbel Light" panose="020B0303020204020204" pitchFamily="34" charset="0"/>
            </a:rPr>
            <a:t>Using Elastic search to develop a search engine</a:t>
          </a:r>
          <a:endParaRPr lang="en-US" sz="2300" kern="1200">
            <a:latin typeface="Corbel Light" panose="020B0303020204020204" pitchFamily="34" charset="0"/>
          </a:endParaRPr>
        </a:p>
      </dsp:txBody>
      <dsp:txXfrm>
        <a:off x="417971" y="2442842"/>
        <a:ext cx="2889450" cy="720000"/>
      </dsp:txXfrm>
    </dsp:sp>
    <dsp:sp modelId="{17B861BB-6A49-4C1A-B537-6EC7A95FCFF1}">
      <dsp:nvSpPr>
        <dsp:cNvPr id="0" name=""/>
        <dsp:cNvSpPr/>
      </dsp:nvSpPr>
      <dsp:spPr>
        <a:xfrm>
          <a:off x="4607673" y="786033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CF644A-8A19-416A-85CF-7BF1C34185F4}">
      <dsp:nvSpPr>
        <dsp:cNvPr id="0" name=""/>
        <dsp:cNvSpPr/>
      </dsp:nvSpPr>
      <dsp:spPr>
        <a:xfrm>
          <a:off x="3813075" y="2442842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>
              <a:latin typeface="Corbel Light" panose="020B0303020204020204" pitchFamily="34" charset="0"/>
            </a:rPr>
            <a:t>Neural QA with any vector database</a:t>
          </a:r>
          <a:endParaRPr lang="en-US" sz="2300" kern="1200">
            <a:latin typeface="Corbel Light" panose="020B0303020204020204" pitchFamily="34" charset="0"/>
          </a:endParaRPr>
        </a:p>
      </dsp:txBody>
      <dsp:txXfrm>
        <a:off x="3813075" y="2442842"/>
        <a:ext cx="2889450" cy="720000"/>
      </dsp:txXfrm>
    </dsp:sp>
    <dsp:sp modelId="{CA2C7104-F80C-4A5D-8492-05536B284290}">
      <dsp:nvSpPr>
        <dsp:cNvPr id="0" name=""/>
        <dsp:cNvSpPr/>
      </dsp:nvSpPr>
      <dsp:spPr>
        <a:xfrm>
          <a:off x="8002777" y="786033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B3384B-B2F9-4F3E-92F7-63F304B876E4}">
      <dsp:nvSpPr>
        <dsp:cNvPr id="0" name=""/>
        <dsp:cNvSpPr/>
      </dsp:nvSpPr>
      <dsp:spPr>
        <a:xfrm>
          <a:off x="7208178" y="2442842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>
              <a:latin typeface="Corbel Light" panose="020B0303020204020204" pitchFamily="34" charset="0"/>
            </a:rPr>
            <a:t>Classification of Documents</a:t>
          </a:r>
          <a:endParaRPr lang="en-US" sz="2300" kern="1200">
            <a:latin typeface="Corbel Light" panose="020B0303020204020204" pitchFamily="34" charset="0"/>
          </a:endParaRPr>
        </a:p>
      </dsp:txBody>
      <dsp:txXfrm>
        <a:off x="7208178" y="2442842"/>
        <a:ext cx="28894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71CDF-30C6-41C1-86F5-579C8031E87F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BF038-1777-4AC2-9497-54384834A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Why not abstractive? We will explore abstractive in future works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BF038-1777-4AC2-9497-54384834A8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9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used Italian-Legal-BERT a LLM developed with Italian legal corpora.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BF038-1777-4AC2-9497-54384834A8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39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Due to confidentiality we cannot publish the dataset used for RRC.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BF038-1777-4AC2-9497-54384834A8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53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ITA-</a:t>
            </a:r>
            <a:r>
              <a:rPr lang="en-US" dirty="0" err="1"/>
              <a:t>Casehold</a:t>
            </a:r>
            <a:r>
              <a:rPr lang="en-US" dirty="0"/>
              <a:t> dataset and code for HM</a:t>
            </a:r>
            <a:r>
              <a:rPr lang="it-IT" dirty="0"/>
              <a:t>-BERT </a:t>
            </a:r>
            <a:r>
              <a:rPr lang="en-US" dirty="0"/>
              <a:t>is available on </a:t>
            </a:r>
            <a:r>
              <a:rPr lang="en-US" dirty="0" err="1"/>
              <a:t>github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BF038-1777-4AC2-9497-54384834A8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52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5F811-7D76-0612-0D89-135F948AA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7694D-C954-6D39-66BA-8CA47505D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CA248-8C25-83FB-934F-FEAA469D9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E81EF-1FFF-9FE4-476F-03B2033A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DE457-26D0-2600-4D7B-77EF2FEC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82DE-2B53-5DA3-8CF7-C21D858FF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27C56-1FD2-8A22-C5F7-252F15B02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1217F-7768-1B5A-9F79-F0CBACD98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0B612-0261-9408-D961-121051B05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D43E2-3D87-1F97-9D0B-20597F9C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0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968A6-4787-18CF-3BA0-7EBAD13A2D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CF4953-EFD8-082F-A595-BEDC604F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40FE6-2B70-627F-8FE2-370B28D36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6F1E7-51AB-5900-1232-430BB6E89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62A10-E8F3-ECC6-7842-B52ADEFA8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1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D1018-E67D-97B2-A1E4-D7A7E3AE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0215B-3B53-0680-299F-FA7ED2B59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B89B4-C131-ACE8-77FF-44F3CEF1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0A21-8D19-9E72-5FD9-0162E593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A89B2-ADE3-B21C-E59F-BF5CA45CF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6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FDCC8-C0F5-2374-8B77-454491A3C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D33FE-53C1-C287-AD7D-6B9B97169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3A874-7BEB-4E95-D6A1-938E36DC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3EE9E-FFC2-6E69-8A34-6A36B0775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25A04-536B-9EFE-B8A3-C6C03AE1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1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BF36-1DE0-8C80-A12E-5F317E71E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BF8F6-1CF8-2F50-EDF7-23422931E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2476C4-F19A-CDF0-1E05-B9BF50C1F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CF5F8-8177-A373-89CF-BFFEB74DB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3B8DB-FCFD-A597-07E9-663687C8B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2A96A-BB5C-79CC-01D1-2BF31325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0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6F636-1FFC-C7C4-B78A-C162CA68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14F05-4012-BE15-92E7-857E7873C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1BEA4-60AD-C392-E9B3-5D9B9C414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2CB4F-5606-F7F4-F1A5-E0F22F8D8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DE838-9F14-A41D-040A-746B9A1C7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B3BF9A-7BD7-7299-2804-6D3965823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F86A69-6F0B-2E4F-F751-96A57AFB2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EFCEAC-2FAA-715C-7506-87FE2F852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5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9CCA0-4E52-AD79-817B-00951405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212B9-3468-3B04-D9E8-FF6DE05C5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A68A6-D098-11EC-FC3D-7CAE3B970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3F6CE4-0303-6692-2515-FFFE96CFB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6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D7960F-4378-3F12-56B4-023353868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4D4F45-2E11-3008-61F1-576DC9FB7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23650-105C-4975-A20E-5354A8ECC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7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97E3-E740-8FBF-F65E-8F51AE4D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2F50D-E332-6C32-B7D8-5EB3107AD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40C07-4741-7970-7BD1-12B7A57D2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EAD2F-BB77-DB7E-078F-F133EC3D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612AF-7B20-67CB-ED46-37EC216ED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D974B-7128-0B7F-575A-93FC70FA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2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152FC-F3EE-8381-4551-25B359668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16CE0-BFA3-CDFB-E7D1-4C67724D2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487D1-167D-4D5E-1FD0-2273DD6A0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73745-8270-B823-DE30-15D643EFB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5DE6A-FE54-F5C8-E598-B222E858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B48F2-F3A2-6963-9117-70D13ABB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1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81360B-8E6E-59BB-E939-7A3C4732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FB3CC-1906-AC68-404D-787DCA5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E4694-B080-69C7-7E41-C652343D9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C41D3-0C5F-489F-8377-C73C0D38BCA9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A1C19-CFBA-34A5-FC08-6A8626861E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C4150-7367-1EE6-ABDB-07A20640C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6FC93-C333-4819-ABF6-27282CAE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8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4" name="Rectangle 1093">
            <a:extLst>
              <a:ext uri="{FF2B5EF4-FFF2-40B4-BE49-F238E27FC236}">
                <a16:creationId xmlns:a16="http://schemas.microsoft.com/office/drawing/2014/main" id="{B0A9E55F-729A-4FCE-9FE3-BAE7A7BEF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Scuola superiore Sant'Anna Pisa, Italy fees, admission, courses,  scholarships, ranking, campus, reviews | WeMakeScholars">
            <a:extLst>
              <a:ext uri="{FF2B5EF4-FFF2-40B4-BE49-F238E27FC236}">
                <a16:creationId xmlns:a16="http://schemas.microsoft.com/office/drawing/2014/main" id="{16EBDC50-5B6D-EA57-BF05-4E0A7DEB0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2075" y="3160804"/>
            <a:ext cx="2565462" cy="255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 close-up of a logo&#10;&#10;Description automatically generated with low confidence">
            <a:extLst>
              <a:ext uri="{FF2B5EF4-FFF2-40B4-BE49-F238E27FC236}">
                <a16:creationId xmlns:a16="http://schemas.microsoft.com/office/drawing/2014/main" id="{7C1ED30A-1639-1588-B4E4-EB828CB0D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1148" y="663325"/>
            <a:ext cx="3803192" cy="114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6" name="Rectangle 1095">
            <a:extLst>
              <a:ext uri="{FF2B5EF4-FFF2-40B4-BE49-F238E27FC236}">
                <a16:creationId xmlns:a16="http://schemas.microsoft.com/office/drawing/2014/main" id="{4462B9B4-A230-4FCE-AD96-E79B8B458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300" y="0"/>
            <a:ext cx="67437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C4559-4156-6796-6D39-03770EEF0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8578" y="728330"/>
            <a:ext cx="4423144" cy="2700671"/>
          </a:xfrm>
        </p:spPr>
        <p:txBody>
          <a:bodyPr anchor="b">
            <a:normAutofit/>
          </a:bodyPr>
          <a:lstStyle/>
          <a:p>
            <a:r>
              <a:rPr lang="it-IT" sz="3200">
                <a:solidFill>
                  <a:srgbClr val="9C412A"/>
                </a:solidFill>
                <a:latin typeface="Corbel Light" panose="020B0303020204020204" pitchFamily="34" charset="0"/>
              </a:rPr>
              <a:t>AI-Assisted Legal Holding Extraction</a:t>
            </a:r>
            <a:endParaRPr lang="en-US" sz="3200">
              <a:solidFill>
                <a:srgbClr val="9C412A"/>
              </a:solidFill>
              <a:latin typeface="Corbel Light" panose="020B03030202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0C8A1-16CE-7D4D-6E08-E6205BC9B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8578" y="3846443"/>
            <a:ext cx="4423144" cy="927263"/>
          </a:xfrm>
        </p:spPr>
        <p:txBody>
          <a:bodyPr anchor="t">
            <a:normAutofit/>
          </a:bodyPr>
          <a:lstStyle/>
          <a:p>
            <a:r>
              <a:rPr lang="it-IT" sz="1400" i="1" u="sng" dirty="0">
                <a:solidFill>
                  <a:srgbClr val="595959"/>
                </a:solidFill>
                <a:latin typeface="Corbel Light" panose="020B0303020204020204" pitchFamily="34" charset="0"/>
              </a:rPr>
              <a:t>Praveen Bushipaka</a:t>
            </a:r>
            <a:r>
              <a:rPr lang="it-IT" sz="1400" i="1" dirty="0">
                <a:solidFill>
                  <a:srgbClr val="595959"/>
                </a:solidFill>
                <a:latin typeface="Corbel Light" panose="020B0303020204020204" pitchFamily="34" charset="0"/>
              </a:rPr>
              <a:t>, Daniele Licari, Gabriele Marino, Giovanni Comandé, Tommaso Cucinotta</a:t>
            </a:r>
          </a:p>
          <a:p>
            <a:r>
              <a:rPr lang="it-IT" sz="1400" i="1" dirty="0">
                <a:solidFill>
                  <a:srgbClr val="595959"/>
                </a:solidFill>
                <a:latin typeface="Corbel Light" panose="020B0303020204020204" pitchFamily="34" charset="0"/>
              </a:rPr>
              <a:t>		-Scuola Superiore Sant’Anna</a:t>
            </a:r>
            <a:endParaRPr lang="en-US" sz="1400" i="1" dirty="0">
              <a:solidFill>
                <a:srgbClr val="595959"/>
              </a:solidFill>
              <a:latin typeface="Corbel Light" panose="020B0303020204020204" pitchFamily="34" charset="0"/>
            </a:endParaRPr>
          </a:p>
        </p:txBody>
      </p:sp>
      <p:sp>
        <p:nvSpPr>
          <p:cNvPr id="4" name="AutoShape 4" descr="Scuola Universitaria Superiore Sant'Anna Pisa">
            <a:extLst>
              <a:ext uri="{FF2B5EF4-FFF2-40B4-BE49-F238E27FC236}">
                <a16:creationId xmlns:a16="http://schemas.microsoft.com/office/drawing/2014/main" id="{A376C11D-7166-B29D-9025-5784952DB0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7815" y="2420815"/>
            <a:ext cx="2016370" cy="201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2" descr="School of Advanced Studies Sant'Anna Pisa">
            <a:extLst>
              <a:ext uri="{FF2B5EF4-FFF2-40B4-BE49-F238E27FC236}">
                <a16:creationId xmlns:a16="http://schemas.microsoft.com/office/drawing/2014/main" id="{5BAD6211-B662-3E5E-5404-A3157D99A0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07E06A-179C-32D3-42F7-9AB3B986FD86}"/>
              </a:ext>
            </a:extLst>
          </p:cNvPr>
          <p:cNvSpPr txBox="1"/>
          <p:nvPr/>
        </p:nvSpPr>
        <p:spPr>
          <a:xfrm>
            <a:off x="6697067" y="5191148"/>
            <a:ext cx="5160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Giustizia</a:t>
            </a:r>
            <a:r>
              <a:rPr lang="en-U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AGILE</a:t>
            </a:r>
          </a:p>
          <a:p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una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giustizia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giusta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Innovazione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ed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efficienza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negli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uffici</a:t>
            </a:r>
            <a:r>
              <a:rPr lang="en-US" sz="12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giudiziari</a:t>
            </a:r>
            <a:endParaRPr lang="en-US" sz="1200" i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400" i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CUP: J89J22000900005</a:t>
            </a:r>
          </a:p>
        </p:txBody>
      </p:sp>
    </p:spTree>
    <p:extLst>
      <p:ext uri="{BB962C8B-B14F-4D97-AF65-F5344CB8AC3E}">
        <p14:creationId xmlns:p14="http://schemas.microsoft.com/office/powerpoint/2010/main" val="239678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751804-B9D5-9AB0-5E14-88009BAE5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i="1" kern="1200">
                <a:solidFill>
                  <a:srgbClr val="9C412A"/>
                </a:solidFill>
                <a:latin typeface="+mj-lt"/>
                <a:ea typeface="+mj-ea"/>
                <a:cs typeface="+mj-cs"/>
              </a:rPr>
              <a:t>Introduction and Motivation</a:t>
            </a:r>
          </a:p>
        </p:txBody>
      </p:sp>
      <p:graphicFrame>
        <p:nvGraphicFramePr>
          <p:cNvPr id="37" name="TextBox 2">
            <a:extLst>
              <a:ext uri="{FF2B5EF4-FFF2-40B4-BE49-F238E27FC236}">
                <a16:creationId xmlns:a16="http://schemas.microsoft.com/office/drawing/2014/main" id="{C3A8E444-D2A7-D872-834C-06F570E62C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0952106"/>
              </p:ext>
            </p:extLst>
          </p:nvPr>
        </p:nvGraphicFramePr>
        <p:xfrm>
          <a:off x="1009650" y="1847849"/>
          <a:ext cx="9994900" cy="4254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964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CE339-BD2B-A2C7-80EE-5A2B14B6F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i="1" kern="1200">
                <a:solidFill>
                  <a:srgbClr val="9C412A"/>
                </a:solidFill>
                <a:latin typeface="Corbel Light" panose="020B0303020204020204" pitchFamily="34" charset="0"/>
              </a:rPr>
              <a:t>Legal Holding Platform overview</a:t>
            </a:r>
          </a:p>
        </p:txBody>
      </p:sp>
      <p:pic>
        <p:nvPicPr>
          <p:cNvPr id="5" name="Content Placeholder 4" descr="A picture containing text, diagram, plan, map&#10;&#10;Description automatically generated">
            <a:extLst>
              <a:ext uri="{FF2B5EF4-FFF2-40B4-BE49-F238E27FC236}">
                <a16:creationId xmlns:a16="http://schemas.microsoft.com/office/drawing/2014/main" id="{EB89D2E4-931D-5525-3346-FE0AF1D90F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549389"/>
            <a:ext cx="7188199" cy="375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8FD1E94-B12F-434F-8027-5DBEAC55A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1BC8109F-B452-45EE-8BB3-65433C03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33A83-A829-88B8-FDC4-364E0961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9C412A"/>
                </a:solidFill>
                <a:latin typeface="Corbel Light" panose="020B0303020204020204" pitchFamily="34" charset="0"/>
              </a:rPr>
              <a:t>Stage 1</a:t>
            </a:r>
            <a:br>
              <a:rPr lang="it-IT">
                <a:solidFill>
                  <a:srgbClr val="9C412A"/>
                </a:solidFill>
                <a:latin typeface="Corbel Light" panose="020B0303020204020204" pitchFamily="34" charset="0"/>
              </a:rPr>
            </a:br>
            <a:r>
              <a:rPr lang="it-IT" b="1" i="1">
                <a:solidFill>
                  <a:srgbClr val="9C412A"/>
                </a:solidFill>
                <a:latin typeface="Corbel Light" panose="020B0303020204020204" pitchFamily="34" charset="0"/>
              </a:rPr>
              <a:t>Pre-Processing &amp; RRC</a:t>
            </a:r>
            <a:endParaRPr lang="en-US" b="1" i="1">
              <a:solidFill>
                <a:srgbClr val="9C412A"/>
              </a:solidFill>
              <a:latin typeface="Corbel Light" panose="020B0303020204020204" pitchFamily="34" charset="0"/>
            </a:endParaRPr>
          </a:p>
        </p:txBody>
      </p:sp>
      <p:graphicFrame>
        <p:nvGraphicFramePr>
          <p:cNvPr id="46" name="Content Placeholder 2">
            <a:extLst>
              <a:ext uri="{FF2B5EF4-FFF2-40B4-BE49-F238E27FC236}">
                <a16:creationId xmlns:a16="http://schemas.microsoft.com/office/drawing/2014/main" id="{08219D78-9F21-C35F-9186-B3635D4B9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507697"/>
              </p:ext>
            </p:extLst>
          </p:nvPr>
        </p:nvGraphicFramePr>
        <p:xfrm>
          <a:off x="838200" y="2011729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458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33A83-A829-88B8-FDC4-364E0961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it-IT" sz="3600">
                <a:solidFill>
                  <a:srgbClr val="9C412A"/>
                </a:solidFill>
              </a:rPr>
              <a:t>Stage 2</a:t>
            </a:r>
            <a:br>
              <a:rPr lang="it-IT" sz="3600">
                <a:solidFill>
                  <a:srgbClr val="9C412A"/>
                </a:solidFill>
              </a:rPr>
            </a:br>
            <a:r>
              <a:rPr lang="it-IT" sz="3600" b="1" i="1">
                <a:solidFill>
                  <a:srgbClr val="9C412A"/>
                </a:solidFill>
                <a:latin typeface="Corbel Light" panose="020B0303020204020204" pitchFamily="34" charset="0"/>
              </a:rPr>
              <a:t>Legal Holding Extraction</a:t>
            </a:r>
            <a:endParaRPr lang="en-US" sz="3600" b="1" i="1">
              <a:solidFill>
                <a:srgbClr val="9C412A"/>
              </a:solidFill>
              <a:latin typeface="Corbel Light" panose="020B0303020204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8FF781-4E91-0D68-A719-6B7F9B919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3361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903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33A83-A829-88B8-FDC4-364E0961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1474666"/>
          </a:xfrm>
        </p:spPr>
        <p:txBody>
          <a:bodyPr anchor="b">
            <a:normAutofit/>
          </a:bodyPr>
          <a:lstStyle/>
          <a:p>
            <a:pPr algn="ctr"/>
            <a:r>
              <a:rPr lang="it-IT" sz="3200" b="1" i="1">
                <a:solidFill>
                  <a:srgbClr val="9C412A"/>
                </a:solidFill>
                <a:latin typeface="Corbel Light" panose="020B0303020204020204" pitchFamily="34" charset="0"/>
              </a:rPr>
              <a:t>Preliminary results</a:t>
            </a:r>
            <a:endParaRPr lang="en-US" sz="3200" b="1" i="1">
              <a:solidFill>
                <a:srgbClr val="9C412A"/>
              </a:solidFill>
              <a:latin typeface="Corbel Light" panose="020B0303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5237E-3D22-2D84-247E-501947F86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442" y="2447337"/>
            <a:ext cx="4353116" cy="3770434"/>
          </a:xfrm>
        </p:spPr>
        <p:txBody>
          <a:bodyPr anchor="t">
            <a:normAutofit/>
          </a:bodyPr>
          <a:lstStyle/>
          <a:p>
            <a:r>
              <a:rPr lang="it-IT" sz="2000">
                <a:solidFill>
                  <a:srgbClr val="595959"/>
                </a:solidFill>
                <a:latin typeface="Corbel Light" panose="020B0303020204020204" pitchFamily="34" charset="0"/>
              </a:rPr>
              <a:t>We used Rouge Metric for evaluation, Rouge-1,2,Land W.</a:t>
            </a:r>
          </a:p>
          <a:p>
            <a:r>
              <a:rPr lang="it-IT" sz="2000" dirty="0">
                <a:solidFill>
                  <a:srgbClr val="595959"/>
                </a:solidFill>
                <a:latin typeface="Corbel Light" panose="020B0303020204020204" pitchFamily="34" charset="0"/>
              </a:rPr>
              <a:t>HM-BERT extractive summarization performed poor without selection of RRC.</a:t>
            </a:r>
            <a:endParaRPr lang="en-US" sz="2000" dirty="0">
              <a:solidFill>
                <a:srgbClr val="595959"/>
              </a:solidFill>
              <a:latin typeface="Corbel Light" panose="020B0303020204020204" pitchFamily="34" charset="0"/>
            </a:endParaRPr>
          </a:p>
          <a:p>
            <a:r>
              <a:rPr lang="en-US" sz="2000" dirty="0">
                <a:solidFill>
                  <a:srgbClr val="595959"/>
                </a:solidFill>
                <a:latin typeface="Corbel Light" panose="020B0303020204020204" pitchFamily="34" charset="0"/>
              </a:rPr>
              <a:t>Data with only Reason RRC sentences gave the best results.</a:t>
            </a:r>
            <a:endParaRPr lang="it-IT" sz="2000" dirty="0">
              <a:solidFill>
                <a:srgbClr val="595959"/>
              </a:solidFill>
              <a:latin typeface="Corbel Light" panose="020B0303020204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4FFA9F-2C81-2B86-2DB8-F51CD3D60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901468"/>
              </p:ext>
            </p:extLst>
          </p:nvPr>
        </p:nvGraphicFramePr>
        <p:xfrm>
          <a:off x="6781801" y="2126488"/>
          <a:ext cx="4797058" cy="3298428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466250">
                  <a:extLst>
                    <a:ext uri="{9D8B030D-6E8A-4147-A177-3AD203B41FA5}">
                      <a16:colId xmlns:a16="http://schemas.microsoft.com/office/drawing/2014/main" val="3005467076"/>
                    </a:ext>
                  </a:extLst>
                </a:gridCol>
                <a:gridCol w="839085">
                  <a:extLst>
                    <a:ext uri="{9D8B030D-6E8A-4147-A177-3AD203B41FA5}">
                      <a16:colId xmlns:a16="http://schemas.microsoft.com/office/drawing/2014/main" val="180894629"/>
                    </a:ext>
                  </a:extLst>
                </a:gridCol>
                <a:gridCol w="843873">
                  <a:extLst>
                    <a:ext uri="{9D8B030D-6E8A-4147-A177-3AD203B41FA5}">
                      <a16:colId xmlns:a16="http://schemas.microsoft.com/office/drawing/2014/main" val="2414125366"/>
                    </a:ext>
                  </a:extLst>
                </a:gridCol>
                <a:gridCol w="818340">
                  <a:extLst>
                    <a:ext uri="{9D8B030D-6E8A-4147-A177-3AD203B41FA5}">
                      <a16:colId xmlns:a16="http://schemas.microsoft.com/office/drawing/2014/main" val="3976120415"/>
                    </a:ext>
                  </a:extLst>
                </a:gridCol>
                <a:gridCol w="829510">
                  <a:extLst>
                    <a:ext uri="{9D8B030D-6E8A-4147-A177-3AD203B41FA5}">
                      <a16:colId xmlns:a16="http://schemas.microsoft.com/office/drawing/2014/main" val="1797586033"/>
                    </a:ext>
                  </a:extLst>
                </a:gridCol>
              </a:tblGrid>
              <a:tr h="651159">
                <a:tc>
                  <a:txBody>
                    <a:bodyPr/>
                    <a:lstStyle/>
                    <a:p>
                      <a:r>
                        <a:rPr lang="it-IT" sz="1900" b="0" cap="all" spc="150">
                          <a:solidFill>
                            <a:schemeClr val="lt1"/>
                          </a:solidFill>
                          <a:latin typeface="Corbel Light"/>
                        </a:rPr>
                        <a:t>Model</a:t>
                      </a:r>
                      <a:endParaRPr lang="en-US" sz="1900" b="0" cap="all" spc="150">
                        <a:solidFill>
                          <a:schemeClr val="lt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900" b="0" cap="all" spc="150">
                          <a:solidFill>
                            <a:schemeClr val="lt1"/>
                          </a:solidFill>
                          <a:latin typeface="Corbel Light"/>
                        </a:rPr>
                        <a:t>R-1</a:t>
                      </a:r>
                      <a:endParaRPr lang="en-US" sz="1900" b="0" cap="all" spc="150">
                        <a:solidFill>
                          <a:schemeClr val="lt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900" b="0" cap="all" spc="150">
                          <a:solidFill>
                            <a:schemeClr val="lt1"/>
                          </a:solidFill>
                          <a:latin typeface="Corbel Light"/>
                        </a:rPr>
                        <a:t>R-2</a:t>
                      </a:r>
                      <a:endParaRPr lang="en-US" sz="1900" b="0" cap="all" spc="150">
                        <a:solidFill>
                          <a:schemeClr val="lt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900" b="0" cap="all" spc="150">
                          <a:solidFill>
                            <a:schemeClr val="lt1"/>
                          </a:solidFill>
                          <a:latin typeface="Corbel Light"/>
                        </a:rPr>
                        <a:t>R-L</a:t>
                      </a:r>
                      <a:endParaRPr lang="en-US" sz="1900" b="0" cap="all" spc="150">
                        <a:solidFill>
                          <a:schemeClr val="lt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900" b="0" cap="all" spc="150">
                          <a:solidFill>
                            <a:schemeClr val="lt1"/>
                          </a:solidFill>
                          <a:latin typeface="Corbel Light"/>
                        </a:rPr>
                        <a:t>R-W</a:t>
                      </a:r>
                      <a:endParaRPr lang="en-US" sz="1900" b="0" cap="all" spc="150">
                        <a:solidFill>
                          <a:schemeClr val="lt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048242"/>
                  </a:ext>
                </a:extLst>
              </a:tr>
              <a:tr h="589879">
                <a:tc>
                  <a:txBody>
                    <a:bodyPr/>
                    <a:lstStyle/>
                    <a:p>
                      <a:r>
                        <a:rPr lang="it-IT" sz="1500" b="1" cap="none" spc="0">
                          <a:solidFill>
                            <a:schemeClr val="tx1"/>
                          </a:solidFill>
                          <a:latin typeface="Corbel Light"/>
                        </a:rPr>
                        <a:t>Reason</a:t>
                      </a:r>
                      <a:endParaRPr lang="en-US" sz="1500" b="1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b="1" cap="none" spc="0">
                          <a:solidFill>
                            <a:schemeClr val="tx1"/>
                          </a:solidFill>
                          <a:latin typeface="Corbel Light"/>
                        </a:rPr>
                        <a:t>54.91</a:t>
                      </a:r>
                      <a:endParaRPr lang="en-US" sz="1500" b="1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b="1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36.44</a:t>
                      </a:r>
                      <a:endParaRPr lang="en-US" sz="1500" b="1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b="1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31.37</a:t>
                      </a:r>
                      <a:endParaRPr lang="en-US" sz="1500" b="1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b="1" cap="none" spc="0">
                          <a:solidFill>
                            <a:schemeClr val="tx1"/>
                          </a:solidFill>
                          <a:latin typeface="Corbel Light"/>
                        </a:rPr>
                        <a:t>11.97</a:t>
                      </a:r>
                      <a:endParaRPr lang="en-US" sz="1500" b="1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234962"/>
                  </a:ext>
                </a:extLst>
              </a:tr>
              <a:tr h="819680">
                <a:tc>
                  <a:txBody>
                    <a:bodyPr/>
                    <a:lstStyle/>
                    <a:p>
                      <a:r>
                        <a:rPr lang="it-IT" sz="1500" cap="none" spc="0" err="1">
                          <a:solidFill>
                            <a:schemeClr val="tx1"/>
                          </a:solidFill>
                          <a:latin typeface="Corbel Light"/>
                        </a:rPr>
                        <a:t>Reason</a:t>
                      </a:r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 + Development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54.81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35.94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30.37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11.19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818914"/>
                  </a:ext>
                </a:extLst>
              </a:tr>
              <a:tr h="589879">
                <a:tc>
                  <a:txBody>
                    <a:bodyPr/>
                    <a:lstStyle/>
                    <a:p>
                      <a:r>
                        <a:rPr lang="it-IT" sz="1500" cap="none" spc="0" dirty="0">
                          <a:solidFill>
                            <a:schemeClr val="tx1"/>
                          </a:solidFill>
                          <a:latin typeface="Corbel Light"/>
                        </a:rPr>
                        <a:t>HM-BERT (Original ITA-CASEHOLD dataset)</a:t>
                      </a:r>
                      <a:endParaRPr lang="en-US" sz="1500" cap="none" spc="0" dirty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54.41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36.28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>
                          <a:solidFill>
                            <a:schemeClr val="tx1"/>
                          </a:solidFill>
                          <a:latin typeface="Corbel Light"/>
                        </a:rPr>
                        <a:t>30.33</a:t>
                      </a:r>
                      <a:endParaRPr lang="en-US" sz="1500" cap="none" spc="0">
                        <a:solidFill>
                          <a:schemeClr val="tx1"/>
                        </a:solidFill>
                        <a:latin typeface="Corbel Light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500" cap="none" spc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11.24</a:t>
                      </a:r>
                      <a:endParaRPr lang="en-US" sz="1500" cap="none" spc="0" dirty="0">
                        <a:solidFill>
                          <a:schemeClr val="tx1"/>
                        </a:solidFill>
                        <a:latin typeface="Corbel Light" panose="020B0303020204020204" pitchFamily="34" charset="0"/>
                      </a:endParaRPr>
                    </a:p>
                  </a:txBody>
                  <a:tcPr marL="161655" marR="161655" marT="161655" marB="16165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00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760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33A83-A829-88B8-FDC4-364E0961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5400" b="1" i="1">
                <a:latin typeface="Corbel Light" panose="020B0303020204020204" pitchFamily="34" charset="0"/>
              </a:rPr>
              <a:t>Conclusion and Future work</a:t>
            </a:r>
            <a:endParaRPr lang="en-US" sz="5400" b="1" i="1">
              <a:latin typeface="Corbel Light" panose="020B0303020204020204" pitchFamily="34" charset="0"/>
            </a:endParaRP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1C532662-92BA-9E36-6A3B-DDF84047D6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684570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7649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c202d13-dd7a-43ae-ad36-b3b8a6721d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E8B758C3B7634D9E1854A059B4440D" ma:contentTypeVersion="10" ma:contentTypeDescription="Create a new document." ma:contentTypeScope="" ma:versionID="9eed32394ea61ab06cc566bcaceee9b7">
  <xsd:schema xmlns:xsd="http://www.w3.org/2001/XMLSchema" xmlns:xs="http://www.w3.org/2001/XMLSchema" xmlns:p="http://schemas.microsoft.com/office/2006/metadata/properties" xmlns:ns3="9c202d13-dd7a-43ae-ad36-b3b8a6721dd4" xmlns:ns4="750282ce-e074-472f-872a-b8cbbc8d8585" targetNamespace="http://schemas.microsoft.com/office/2006/metadata/properties" ma:root="true" ma:fieldsID="2f3cd858210d7eaac47ae75083f2495c" ns3:_="" ns4:_="">
    <xsd:import namespace="9c202d13-dd7a-43ae-ad36-b3b8a6721dd4"/>
    <xsd:import namespace="750282ce-e074-472f-872a-b8cbbc8d8585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02d13-dd7a-43ae-ad36-b3b8a6721dd4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0282ce-e074-472f-872a-b8cbbc8d858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ED10A9-1622-4286-9A20-8FA0FFB0496D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9c202d13-dd7a-43ae-ad36-b3b8a6721dd4"/>
    <ds:schemaRef ds:uri="http://purl.org/dc/elements/1.1/"/>
    <ds:schemaRef ds:uri="http://www.w3.org/XML/1998/namespace"/>
    <ds:schemaRef ds:uri="750282ce-e074-472f-872a-b8cbbc8d8585"/>
  </ds:schemaRefs>
</ds:datastoreItem>
</file>

<file path=customXml/itemProps2.xml><?xml version="1.0" encoding="utf-8"?>
<ds:datastoreItem xmlns:ds="http://schemas.openxmlformats.org/officeDocument/2006/customXml" ds:itemID="{E3205FC4-1CA4-49FD-9A54-FBBC8DDF49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73CB35-0A45-406E-9E37-402802B21151}">
  <ds:schemaRefs>
    <ds:schemaRef ds:uri="750282ce-e074-472f-872a-b8cbbc8d8585"/>
    <ds:schemaRef ds:uri="9c202d13-dd7a-43ae-ad36-b3b8a6721d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371</Words>
  <Application>Microsoft Office PowerPoint</Application>
  <PresentationFormat>Widescreen</PresentationFormat>
  <Paragraphs>57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Corbel Light</vt:lpstr>
      <vt:lpstr>Office Theme</vt:lpstr>
      <vt:lpstr>AI-Assisted Legal Holding Extraction</vt:lpstr>
      <vt:lpstr>Introduction and Motivation</vt:lpstr>
      <vt:lpstr>Legal Holding Platform overview</vt:lpstr>
      <vt:lpstr>Stage 1 Pre-Processing &amp; RRC</vt:lpstr>
      <vt:lpstr>Stage 2 Legal Holding Extraction</vt:lpstr>
      <vt:lpstr>Preliminary results</vt:lpstr>
      <vt:lpstr>Conclusion and 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AI-Assisted Legal Holding Extraction</dc:title>
  <dc:creator>Praveen Bushipaka</dc:creator>
  <cp:lastModifiedBy>Praveen Bushipaka</cp:lastModifiedBy>
  <cp:revision>10</cp:revision>
  <dcterms:created xsi:type="dcterms:W3CDTF">2023-05-19T13:28:36Z</dcterms:created>
  <dcterms:modified xsi:type="dcterms:W3CDTF">2023-05-29T12:51:50Z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0x01010055E8B758C3B7634D9E1854A059B4440D</vt:lpwstr>
  </property>
</Properties>
</file>